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10" r:id="rId4"/>
    <p:sldId id="299" r:id="rId5"/>
    <p:sldId id="320" r:id="rId6"/>
    <p:sldId id="259" r:id="rId7"/>
    <p:sldId id="297" r:id="rId8"/>
    <p:sldId id="301" r:id="rId9"/>
    <p:sldId id="274" r:id="rId10"/>
    <p:sldId id="312" r:id="rId11"/>
    <p:sldId id="300" r:id="rId12"/>
    <p:sldId id="309" r:id="rId13"/>
    <p:sldId id="279" r:id="rId14"/>
    <p:sldId id="260" r:id="rId15"/>
    <p:sldId id="278" r:id="rId16"/>
    <p:sldId id="313" r:id="rId17"/>
    <p:sldId id="275" r:id="rId18"/>
    <p:sldId id="307" r:id="rId19"/>
    <p:sldId id="280" r:id="rId20"/>
    <p:sldId id="308" r:id="rId21"/>
    <p:sldId id="317" r:id="rId22"/>
    <p:sldId id="262" r:id="rId23"/>
    <p:sldId id="263" r:id="rId24"/>
    <p:sldId id="316" r:id="rId25"/>
    <p:sldId id="311" r:id="rId26"/>
    <p:sldId id="318" r:id="rId27"/>
    <p:sldId id="315" r:id="rId28"/>
    <p:sldId id="281" r:id="rId29"/>
    <p:sldId id="264" r:id="rId30"/>
    <p:sldId id="266" r:id="rId31"/>
    <p:sldId id="267" r:id="rId32"/>
    <p:sldId id="282" r:id="rId33"/>
    <p:sldId id="303" r:id="rId34"/>
    <p:sldId id="269" r:id="rId35"/>
    <p:sldId id="268" r:id="rId36"/>
    <p:sldId id="322" r:id="rId37"/>
    <p:sldId id="319" r:id="rId38"/>
    <p:sldId id="285" r:id="rId39"/>
    <p:sldId id="294" r:id="rId40"/>
    <p:sldId id="305" r:id="rId41"/>
    <p:sldId id="314" r:id="rId42"/>
    <p:sldId id="304" r:id="rId43"/>
    <p:sldId id="292" r:id="rId44"/>
    <p:sldId id="302" r:id="rId45"/>
    <p:sldId id="32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997C7-2BDE-42E2-96A4-4D4CA0438500}" v="2" dt="2026-03-25T02:51:38.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0" autoAdjust="0"/>
    <p:restoredTop sz="94660"/>
  </p:normalViewPr>
  <p:slideViewPr>
    <p:cSldViewPr snapToGrid="0">
      <p:cViewPr varScale="1">
        <p:scale>
          <a:sx n="63" d="100"/>
          <a:sy n="63" d="100"/>
        </p:scale>
        <p:origin x="102" y="5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addSld delSld modSld">
      <pc:chgData name="Janelle Clendenon" userId="da17313139568148" providerId="LiveId" clId="{D50F0924-5C5C-4416-BCF4-6E13CF36E258}" dt="2026-03-25T02:53:53.604" v="49" actId="14100"/>
      <pc:docMkLst>
        <pc:docMk/>
      </pc:docMkLst>
      <pc:sldChg chg="addSp modSp new mod">
        <pc:chgData name="Janelle Clendenon" userId="da17313139568148" providerId="LiveId" clId="{D50F0924-5C5C-4416-BCF4-6E13CF36E258}" dt="2026-03-25T02:49:42.143" v="11" actId="1076"/>
        <pc:sldMkLst>
          <pc:docMk/>
          <pc:sldMk cId="2324585045" sldId="321"/>
        </pc:sldMkLst>
        <pc:spChg chg="add mod">
          <ac:chgData name="Janelle Clendenon" userId="da17313139568148" providerId="LiveId" clId="{D50F0924-5C5C-4416-BCF4-6E13CF36E258}" dt="2026-03-25T02:49:29.137" v="9" actId="1076"/>
          <ac:spMkLst>
            <pc:docMk/>
            <pc:sldMk cId="2324585045" sldId="321"/>
            <ac:spMk id="2" creationId="{0B669622-5D48-AFF2-29B4-11859B148C19}"/>
          </ac:spMkLst>
        </pc:spChg>
        <pc:picChg chg="add mod">
          <ac:chgData name="Janelle Clendenon" userId="da17313139568148" providerId="LiveId" clId="{D50F0924-5C5C-4416-BCF4-6E13CF36E258}" dt="2026-03-25T02:49:42.143" v="11" actId="1076"/>
          <ac:picMkLst>
            <pc:docMk/>
            <pc:sldMk cId="2324585045" sldId="321"/>
            <ac:picMk id="4" creationId="{D33A9261-F0C4-647E-F8AD-45C1F88EA053}"/>
          </ac:picMkLst>
        </pc:picChg>
      </pc:sldChg>
      <pc:sldChg chg="addSp modSp new mod">
        <pc:chgData name="Janelle Clendenon" userId="da17313139568148" providerId="LiveId" clId="{D50F0924-5C5C-4416-BCF4-6E13CF36E258}" dt="2026-03-25T02:53:53.604" v="49" actId="14100"/>
        <pc:sldMkLst>
          <pc:docMk/>
          <pc:sldMk cId="4293300048" sldId="322"/>
        </pc:sldMkLst>
        <pc:spChg chg="mod">
          <ac:chgData name="Janelle Clendenon" userId="da17313139568148" providerId="LiveId" clId="{D50F0924-5C5C-4416-BCF4-6E13CF36E258}" dt="2026-03-25T02:51:26.635" v="24" actId="20577"/>
          <ac:spMkLst>
            <pc:docMk/>
            <pc:sldMk cId="4293300048" sldId="322"/>
            <ac:spMk id="2" creationId="{BBD6ABC4-B67F-EA90-B570-426C2D0EF139}"/>
          </ac:spMkLst>
        </pc:spChg>
        <pc:picChg chg="add mod">
          <ac:chgData name="Janelle Clendenon" userId="da17313139568148" providerId="LiveId" clId="{D50F0924-5C5C-4416-BCF4-6E13CF36E258}" dt="2026-03-25T02:53:53.604" v="49" actId="14100"/>
          <ac:picMkLst>
            <pc:docMk/>
            <pc:sldMk cId="4293300048" sldId="322"/>
            <ac:picMk id="5" creationId="{0A677CBB-B653-1274-A12A-467FC06EFBB2}"/>
          </ac:picMkLst>
        </pc:picChg>
        <pc:picChg chg="add mod ord">
          <ac:chgData name="Janelle Clendenon" userId="da17313139568148" providerId="LiveId" clId="{D50F0924-5C5C-4416-BCF4-6E13CF36E258}" dt="2026-03-25T02:53:44.838" v="47" actId="170"/>
          <ac:picMkLst>
            <pc:docMk/>
            <pc:sldMk cId="4293300048" sldId="322"/>
            <ac:picMk id="7" creationId="{3F642421-AE83-91CD-0A30-2122BB980C85}"/>
          </ac:picMkLst>
        </pc:picChg>
        <pc:picChg chg="add mod">
          <ac:chgData name="Janelle Clendenon" userId="da17313139568148" providerId="LiveId" clId="{D50F0924-5C5C-4416-BCF4-6E13CF36E258}" dt="2026-03-25T02:53:40.602" v="46" actId="1076"/>
          <ac:picMkLst>
            <pc:docMk/>
            <pc:sldMk cId="4293300048" sldId="322"/>
            <ac:picMk id="9" creationId="{1A3BE5C7-9302-C40A-7A41-2FE99E763FA2}"/>
          </ac:picMkLst>
        </pc:picChg>
      </pc:sldChg>
      <pc:sldChg chg="add del">
        <pc:chgData name="Janelle Clendenon" userId="da17313139568148" providerId="LiveId" clId="{D50F0924-5C5C-4416-BCF4-6E13CF36E258}" dt="2026-03-25T02:52:39.546" v="32" actId="47"/>
        <pc:sldMkLst>
          <pc:docMk/>
          <pc:sldMk cId="388011430" sldId="32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6389596-1B32-46C9-8DCF-8F46BDA278E4}" type="datetimeFigureOut">
              <a:rPr lang="en-US" smtClean="0"/>
              <a:t>3/24/2026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8E82505-8C5E-4C32-86C5-A1547284EA59}" type="slidenum">
              <a:rPr lang="en-US" smtClean="0"/>
              <a:t>‹#›</a:t>
            </a:fld>
            <a:endParaRPr lang="en-US"/>
          </a:p>
        </p:txBody>
      </p:sp>
    </p:spTree>
    <p:extLst>
      <p:ext uri="{BB962C8B-B14F-4D97-AF65-F5344CB8AC3E}">
        <p14:creationId xmlns:p14="http://schemas.microsoft.com/office/powerpoint/2010/main" val="162549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89596-1B32-46C9-8DCF-8F46BDA278E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177462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6389596-1B32-46C9-8DCF-8F46BDA278E4}" type="datetimeFigureOut">
              <a:rPr lang="en-US" smtClean="0"/>
              <a:t>3/24/2026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8E82505-8C5E-4C32-86C5-A1547284EA59}" type="slidenum">
              <a:rPr lang="en-US" smtClean="0"/>
              <a:t>‹#›</a:t>
            </a:fld>
            <a:endParaRPr lang="en-US"/>
          </a:p>
        </p:txBody>
      </p:sp>
    </p:spTree>
    <p:extLst>
      <p:ext uri="{BB962C8B-B14F-4D97-AF65-F5344CB8AC3E}">
        <p14:creationId xmlns:p14="http://schemas.microsoft.com/office/powerpoint/2010/main" val="252773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89596-1B32-46C9-8DCF-8F46BDA278E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248740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6389596-1B32-46C9-8DCF-8F46BDA278E4}" type="datetimeFigureOut">
              <a:rPr lang="en-US" smtClean="0"/>
              <a:t>3/24/2026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8E82505-8C5E-4C32-86C5-A1547284EA59}" type="slidenum">
              <a:rPr lang="en-US" smtClean="0"/>
              <a:t>‹#›</a:t>
            </a:fld>
            <a:endParaRPr lang="en-US"/>
          </a:p>
        </p:txBody>
      </p:sp>
    </p:spTree>
    <p:extLst>
      <p:ext uri="{BB962C8B-B14F-4D97-AF65-F5344CB8AC3E}">
        <p14:creationId xmlns:p14="http://schemas.microsoft.com/office/powerpoint/2010/main" val="143534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389596-1B32-46C9-8DCF-8F46BDA278E4}"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154583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389596-1B32-46C9-8DCF-8F46BDA278E4}" type="datetimeFigureOut">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353029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89596-1B32-46C9-8DCF-8F46BDA278E4}"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304789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89596-1B32-46C9-8DCF-8F46BDA278E4}" type="datetimeFigureOut">
              <a:rPr lang="en-US" smtClean="0"/>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208656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6389596-1B32-46C9-8DCF-8F46BDA278E4}" type="datetimeFigureOut">
              <a:rPr lang="en-US" smtClean="0"/>
              <a:t>3/24/2026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8E82505-8C5E-4C32-86C5-A1547284EA59}" type="slidenum">
              <a:rPr lang="en-US" smtClean="0"/>
              <a:t>‹#›</a:t>
            </a:fld>
            <a:endParaRPr lang="en-US"/>
          </a:p>
        </p:txBody>
      </p:sp>
    </p:spTree>
    <p:extLst>
      <p:ext uri="{BB962C8B-B14F-4D97-AF65-F5344CB8AC3E}">
        <p14:creationId xmlns:p14="http://schemas.microsoft.com/office/powerpoint/2010/main" val="321152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389596-1B32-46C9-8DCF-8F46BDA278E4}"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82505-8C5E-4C32-86C5-A1547284EA59}" type="slidenum">
              <a:rPr lang="en-US" smtClean="0"/>
              <a:t>‹#›</a:t>
            </a:fld>
            <a:endParaRPr lang="en-US"/>
          </a:p>
        </p:txBody>
      </p:sp>
    </p:spTree>
    <p:extLst>
      <p:ext uri="{BB962C8B-B14F-4D97-AF65-F5344CB8AC3E}">
        <p14:creationId xmlns:p14="http://schemas.microsoft.com/office/powerpoint/2010/main" val="2826074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6389596-1B32-46C9-8DCF-8F46BDA278E4}" type="datetimeFigureOut">
              <a:rPr lang="en-US" smtClean="0"/>
              <a:t>3/24/2026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8E82505-8C5E-4C32-86C5-A1547284EA59}"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03232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4dKw6WnPOg8?feature=oembed" TargetMode="Externa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8.xml"/><Relationship Id="rId6" Type="http://schemas.openxmlformats.org/officeDocument/2006/relationships/image" Target="../media/image39.jpg"/><Relationship Id="rId11" Type="http://schemas.openxmlformats.org/officeDocument/2006/relationships/image" Target="../media/image43.png"/><Relationship Id="rId5" Type="http://schemas.openxmlformats.org/officeDocument/2006/relationships/image" Target="../media/image38.jpeg"/><Relationship Id="rId10" Type="http://schemas.openxmlformats.org/officeDocument/2006/relationships/image" Target="../media/image42.jpg"/><Relationship Id="rId4" Type="http://schemas.openxmlformats.org/officeDocument/2006/relationships/image" Target="../media/image37.jp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4.jpg"/><Relationship Id="rId1" Type="http://schemas.openxmlformats.org/officeDocument/2006/relationships/slideLayout" Target="../slideLayouts/slideLayout8.xml"/><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ideo" Target="https://www.youtube.com/embed/wOzvgxmSMQs?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4dKw6WnPOg8?feature=oembed" TargetMode="Externa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4dKw6WnPOg8?feature=oembed" TargetMode="Externa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8.xml"/><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9.jp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ideo" Target="https://www.youtube.com/embed/JZ_6h5xPYbk?feature=oembed" TargetMode="External"/><Relationship Id="rId5" Type="http://schemas.openxmlformats.org/officeDocument/2006/relationships/image" Target="../media/image60.jpg"/><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4dKw6WnPOg8?feature=oembed" TargetMode="External"/><Relationship Id="rId4" Type="http://schemas.openxmlformats.org/officeDocument/2006/relationships/image" Target="../media/image22.jp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ideo" Target="https://www.youtube.com/embed/BtZWsy8ytGg?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ideo" Target="https://www.youtube.com/embed/wOzvgxmSMQs?feature=oembed"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biblegateway.com/passage/?search=Exodus%2012&amp;version=ICB;KJV;NIV#fen-NIV-1820a"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DFB4-276A-4144-8E9E-CEC87D5C444D}"/>
              </a:ext>
            </a:extLst>
          </p:cNvPr>
          <p:cNvSpPr>
            <a:spLocks noGrp="1"/>
          </p:cNvSpPr>
          <p:nvPr>
            <p:ph type="ctrTitle"/>
          </p:nvPr>
        </p:nvSpPr>
        <p:spPr/>
        <p:txBody>
          <a:bodyPr/>
          <a:lstStyle/>
          <a:p>
            <a:r>
              <a:rPr lang="en-US" dirty="0"/>
              <a:t>Jesus Celebrates the Passover</a:t>
            </a:r>
          </a:p>
        </p:txBody>
      </p:sp>
      <p:sp>
        <p:nvSpPr>
          <p:cNvPr id="3" name="Subtitle 2">
            <a:extLst>
              <a:ext uri="{FF2B5EF4-FFF2-40B4-BE49-F238E27FC236}">
                <a16:creationId xmlns:a16="http://schemas.microsoft.com/office/drawing/2014/main" id="{DCF72CD9-52E0-42E4-9DD2-C6FCE17528B7}"/>
              </a:ext>
            </a:extLst>
          </p:cNvPr>
          <p:cNvSpPr>
            <a:spLocks noGrp="1"/>
          </p:cNvSpPr>
          <p:nvPr>
            <p:ph type="subTitle" idx="1"/>
          </p:nvPr>
        </p:nvSpPr>
        <p:spPr/>
        <p:txBody>
          <a:bodyPr/>
          <a:lstStyle/>
          <a:p>
            <a:r>
              <a:rPr lang="en-US" dirty="0"/>
              <a:t>Jesus is our Messiah, Savior, redeemer				</a:t>
            </a:r>
            <a:r>
              <a:rPr lang="en-US" dirty="0" err="1"/>
              <a:t>luke</a:t>
            </a:r>
            <a:r>
              <a:rPr lang="en-US" dirty="0"/>
              <a:t> 22:7-30 &amp; John 13</a:t>
            </a:r>
          </a:p>
        </p:txBody>
      </p:sp>
      <p:pic>
        <p:nvPicPr>
          <p:cNvPr id="4" name="Content Placeholder 5" descr="A group of people sitting around a table&#10;&#10;Description automatically generated with medium confidence">
            <a:extLst>
              <a:ext uri="{FF2B5EF4-FFF2-40B4-BE49-F238E27FC236}">
                <a16:creationId xmlns:a16="http://schemas.microsoft.com/office/drawing/2014/main" id="{EB96B29F-9AF3-46CD-8C34-D00A60A64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2171">
            <a:off x="1707764" y="3317089"/>
            <a:ext cx="5390010" cy="2971416"/>
          </a:xfrm>
          <a:prstGeom prst="rect">
            <a:avLst/>
          </a:prstGeom>
        </p:spPr>
      </p:pic>
    </p:spTree>
    <p:extLst>
      <p:ext uri="{BB962C8B-B14F-4D97-AF65-F5344CB8AC3E}">
        <p14:creationId xmlns:p14="http://schemas.microsoft.com/office/powerpoint/2010/main" val="1083157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lstStyle/>
          <a:p>
            <a:r>
              <a:rPr lang="en-US" dirty="0">
                <a:solidFill>
                  <a:schemeClr val="accent1">
                    <a:lumMod val="10000"/>
                    <a:lumOff val="90000"/>
                  </a:schemeClr>
                </a:solidFill>
              </a:rPr>
              <a:t>His Banner Over me is love</a:t>
            </a:r>
          </a:p>
        </p:txBody>
      </p:sp>
      <p:pic>
        <p:nvPicPr>
          <p:cNvPr id="5" name="Online Media 4" title="His Banner Over me is Love | BF KIDS | Sunday School songs | bible songs for children | Kids songs">
            <a:hlinkClick r:id="" action="ppaction://media"/>
            <a:extLst>
              <a:ext uri="{FF2B5EF4-FFF2-40B4-BE49-F238E27FC236}">
                <a16:creationId xmlns:a16="http://schemas.microsoft.com/office/drawing/2014/main" id="{4BC8AA58-F098-4AEE-AB04-5313BA7CBA2B}"/>
              </a:ext>
            </a:extLst>
          </p:cNvPr>
          <p:cNvPicPr>
            <a:picLocks noRot="1" noChangeAspect="1"/>
          </p:cNvPicPr>
          <p:nvPr>
            <a:videoFile r:link="rId1"/>
          </p:nvPr>
        </p:nvPicPr>
        <p:blipFill>
          <a:blip r:embed="rId3"/>
          <a:stretch>
            <a:fillRect/>
          </a:stretch>
        </p:blipFill>
        <p:spPr>
          <a:xfrm>
            <a:off x="3396343" y="268138"/>
            <a:ext cx="8373292" cy="4730909"/>
          </a:xfrm>
          <a:prstGeom prst="rect">
            <a:avLst/>
          </a:prstGeom>
        </p:spPr>
      </p:pic>
      <p:grpSp>
        <p:nvGrpSpPr>
          <p:cNvPr id="11" name="Group 10">
            <a:extLst>
              <a:ext uri="{FF2B5EF4-FFF2-40B4-BE49-F238E27FC236}">
                <a16:creationId xmlns:a16="http://schemas.microsoft.com/office/drawing/2014/main" id="{4C96C86D-F7C4-41FB-AA27-EAD0BC172D4F}"/>
              </a:ext>
            </a:extLst>
          </p:cNvPr>
          <p:cNvGrpSpPr/>
          <p:nvPr/>
        </p:nvGrpSpPr>
        <p:grpSpPr>
          <a:xfrm>
            <a:off x="422365" y="1580605"/>
            <a:ext cx="2730203" cy="3200399"/>
            <a:chOff x="581191" y="1606731"/>
            <a:chExt cx="2730203" cy="3200399"/>
          </a:xfrm>
        </p:grpSpPr>
        <p:pic>
          <p:nvPicPr>
            <p:cNvPr id="7" name="Picture 6" descr="A picture containing text, doll, toy&#10;&#10;Description automatically generated">
              <a:extLst>
                <a:ext uri="{FF2B5EF4-FFF2-40B4-BE49-F238E27FC236}">
                  <a16:creationId xmlns:a16="http://schemas.microsoft.com/office/drawing/2014/main" id="{15709B36-21B9-42AD-87B1-0879192B469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191" y="2403565"/>
              <a:ext cx="2730203" cy="2403565"/>
            </a:xfrm>
            <a:prstGeom prst="rect">
              <a:avLst/>
            </a:prstGeom>
          </p:spPr>
        </p:pic>
        <p:sp>
          <p:nvSpPr>
            <p:cNvPr id="9" name="Cylinder 8">
              <a:extLst>
                <a:ext uri="{FF2B5EF4-FFF2-40B4-BE49-F238E27FC236}">
                  <a16:creationId xmlns:a16="http://schemas.microsoft.com/office/drawing/2014/main" id="{21561710-E556-4E54-B37D-387EC11E0C1F}"/>
                </a:ext>
              </a:extLst>
            </p:cNvPr>
            <p:cNvSpPr/>
            <p:nvPr/>
          </p:nvSpPr>
          <p:spPr>
            <a:xfrm>
              <a:off x="682427" y="1750422"/>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B78B999E-CE4F-42F8-9057-50CE9AFEA239}"/>
                </a:ext>
              </a:extLst>
            </p:cNvPr>
            <p:cNvSpPr/>
            <p:nvPr/>
          </p:nvSpPr>
          <p:spPr>
            <a:xfrm>
              <a:off x="3128555" y="1867986"/>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a:extLst>
                <a:ext uri="{FF2B5EF4-FFF2-40B4-BE49-F238E27FC236}">
                  <a16:creationId xmlns:a16="http://schemas.microsoft.com/office/drawing/2014/main" id="{B994AE9D-2FF6-4495-AEA0-BF647A016C3C}"/>
                </a:ext>
              </a:extLst>
            </p:cNvPr>
            <p:cNvSpPr/>
            <p:nvPr/>
          </p:nvSpPr>
          <p:spPr>
            <a:xfrm>
              <a:off x="626910" y="1606731"/>
              <a:ext cx="2593046" cy="914400"/>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LOVE</a:t>
              </a:r>
            </a:p>
          </p:txBody>
        </p:sp>
      </p:grpSp>
      <p:sp>
        <p:nvSpPr>
          <p:cNvPr id="3" name="Heart 2">
            <a:extLst>
              <a:ext uri="{FF2B5EF4-FFF2-40B4-BE49-F238E27FC236}">
                <a16:creationId xmlns:a16="http://schemas.microsoft.com/office/drawing/2014/main" id="{23DFF07E-C657-D93D-0232-E247F06B192E}"/>
              </a:ext>
            </a:extLst>
          </p:cNvPr>
          <p:cNvSpPr/>
          <p:nvPr/>
        </p:nvSpPr>
        <p:spPr>
          <a:xfrm>
            <a:off x="800100" y="1724296"/>
            <a:ext cx="381000" cy="358504"/>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a:extLst>
              <a:ext uri="{FF2B5EF4-FFF2-40B4-BE49-F238E27FC236}">
                <a16:creationId xmlns:a16="http://schemas.microsoft.com/office/drawing/2014/main" id="{BF1AE0EA-43C0-1DB4-25EF-F241E0E65D6E}"/>
              </a:ext>
            </a:extLst>
          </p:cNvPr>
          <p:cNvSpPr/>
          <p:nvPr/>
        </p:nvSpPr>
        <p:spPr>
          <a:xfrm>
            <a:off x="2357949" y="1972347"/>
            <a:ext cx="381000" cy="358504"/>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4E81F5-AEB0-E25D-9140-E95F8F4CF47B}"/>
              </a:ext>
            </a:extLst>
          </p:cNvPr>
          <p:cNvSpPr txBox="1"/>
          <p:nvPr/>
        </p:nvSpPr>
        <p:spPr>
          <a:xfrm>
            <a:off x="4673600" y="5372100"/>
            <a:ext cx="6654800" cy="646331"/>
          </a:xfrm>
          <a:prstGeom prst="rect">
            <a:avLst/>
          </a:prstGeom>
          <a:noFill/>
        </p:spPr>
        <p:txBody>
          <a:bodyPr wrap="square" rtlCol="0">
            <a:spAutoFit/>
          </a:bodyPr>
          <a:lstStyle/>
          <a:p>
            <a:r>
              <a:rPr lang="en-US" i="1" dirty="0">
                <a:solidFill>
                  <a:schemeClr val="bg1"/>
                </a:solidFill>
              </a:rPr>
              <a:t>He invites me to His banqueting table His banner over me is love…</a:t>
            </a:r>
          </a:p>
          <a:p>
            <a:r>
              <a:rPr lang="en-US" dirty="0"/>
              <a:t> </a:t>
            </a:r>
          </a:p>
        </p:txBody>
      </p:sp>
    </p:spTree>
    <p:extLst>
      <p:ext uri="{BB962C8B-B14F-4D97-AF65-F5344CB8AC3E}">
        <p14:creationId xmlns:p14="http://schemas.microsoft.com/office/powerpoint/2010/main" val="17642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2B02-A116-4FBD-BD99-A7F624D165F6}"/>
              </a:ext>
            </a:extLst>
          </p:cNvPr>
          <p:cNvSpPr>
            <a:spLocks noGrp="1"/>
          </p:cNvSpPr>
          <p:nvPr>
            <p:ph type="title"/>
          </p:nvPr>
        </p:nvSpPr>
        <p:spPr/>
        <p:txBody>
          <a:bodyPr/>
          <a:lstStyle/>
          <a:p>
            <a:r>
              <a:rPr lang="en-US" dirty="0"/>
              <a:t>Jesus and his disciples came to celebrate the </a:t>
            </a:r>
            <a:r>
              <a:rPr lang="en-US" dirty="0" err="1"/>
              <a:t>passover</a:t>
            </a:r>
            <a:endParaRPr lang="en-US" dirty="0"/>
          </a:p>
        </p:txBody>
      </p:sp>
      <p:pic>
        <p:nvPicPr>
          <p:cNvPr id="5" name="Content Placeholder 4" descr="A painting of a group of people&#10;&#10;Description automatically generated with medium confidence">
            <a:extLst>
              <a:ext uri="{FF2B5EF4-FFF2-40B4-BE49-F238E27FC236}">
                <a16:creationId xmlns:a16="http://schemas.microsoft.com/office/drawing/2014/main" id="{AFFB546E-B519-4DA0-A7ED-A0B862E6D9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192" y="2477606"/>
            <a:ext cx="6457075" cy="3678238"/>
          </a:xfrm>
        </p:spPr>
      </p:pic>
      <p:sp>
        <p:nvSpPr>
          <p:cNvPr id="6" name="Speech Bubble: Rectangle 5">
            <a:extLst>
              <a:ext uri="{FF2B5EF4-FFF2-40B4-BE49-F238E27FC236}">
                <a16:creationId xmlns:a16="http://schemas.microsoft.com/office/drawing/2014/main" id="{98341743-9BFE-4EB9-97B0-BFDFEB04ACB5}"/>
              </a:ext>
            </a:extLst>
          </p:cNvPr>
          <p:cNvSpPr/>
          <p:nvPr/>
        </p:nvSpPr>
        <p:spPr>
          <a:xfrm>
            <a:off x="7244862" y="2057400"/>
            <a:ext cx="3305907" cy="1371600"/>
          </a:xfrm>
          <a:prstGeom prst="wedgeRectCallout">
            <a:avLst>
              <a:gd name="adj1" fmla="val -113690"/>
              <a:gd name="adj2" fmla="val 5107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accent1">
                    <a:lumMod val="90000"/>
                    <a:lumOff val="10000"/>
                  </a:schemeClr>
                </a:solidFill>
                <a:effectLst>
                  <a:outerShdw blurRad="38100" dist="19050" dir="2700000" algn="tl" rotWithShape="0">
                    <a:schemeClr val="dk1">
                      <a:alpha val="40000"/>
                    </a:schemeClr>
                  </a:outerShdw>
                </a:effectLst>
              </a:rPr>
              <a:t>I am eager to eat this Passover with you!</a:t>
            </a:r>
          </a:p>
        </p:txBody>
      </p:sp>
    </p:spTree>
    <p:extLst>
      <p:ext uri="{BB962C8B-B14F-4D97-AF65-F5344CB8AC3E}">
        <p14:creationId xmlns:p14="http://schemas.microsoft.com/office/powerpoint/2010/main" val="376588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986589" y="5394960"/>
            <a:ext cx="9999274" cy="808095"/>
          </a:xfrm>
        </p:spPr>
        <p:txBody>
          <a:bodyPr>
            <a:normAutofit fontScale="90000"/>
          </a:bodyPr>
          <a:lstStyle/>
          <a:p>
            <a:r>
              <a:rPr lang="en-US" dirty="0">
                <a:solidFill>
                  <a:schemeClr val="accent1">
                    <a:lumMod val="10000"/>
                    <a:lumOff val="90000"/>
                  </a:schemeClr>
                </a:solidFill>
              </a:rPr>
              <a:t>Dip the parsley in the salt water – slavery was bitter and they cried</a:t>
            </a:r>
            <a:br>
              <a:rPr lang="en-US" dirty="0">
                <a:solidFill>
                  <a:schemeClr val="accent1">
                    <a:lumMod val="10000"/>
                    <a:lumOff val="90000"/>
                  </a:schemeClr>
                </a:solidFill>
              </a:rPr>
            </a:br>
            <a:r>
              <a:rPr lang="en-US" dirty="0">
                <a:solidFill>
                  <a:schemeClr val="accent1">
                    <a:lumMod val="10000"/>
                    <a:lumOff val="90000"/>
                  </a:schemeClr>
                </a:solidFill>
              </a:rPr>
              <a:t>put some Charoset fruit nut mixture  between a couple crackers and eat it </a:t>
            </a:r>
            <a:br>
              <a:rPr lang="en-US" dirty="0">
                <a:solidFill>
                  <a:schemeClr val="accent1">
                    <a:lumMod val="10000"/>
                    <a:lumOff val="90000"/>
                  </a:schemeClr>
                </a:solidFill>
              </a:rPr>
            </a:br>
            <a:r>
              <a:rPr lang="en-US" dirty="0">
                <a:solidFill>
                  <a:schemeClr val="accent1">
                    <a:lumMod val="10000"/>
                    <a:lumOff val="90000"/>
                  </a:schemeClr>
                </a:solidFill>
              </a:rPr>
              <a:t>	-- They had to build with mortar &amp; bricks</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329508" y="654945"/>
            <a:ext cx="3004576" cy="4109578"/>
          </a:xfrm>
        </p:spPr>
        <p:txBody>
          <a:bodyPr>
            <a:normAutofit fontScale="92500" lnSpcReduction="20000"/>
          </a:bodyPr>
          <a:lstStyle/>
          <a:p>
            <a:pPr algn="l"/>
            <a:endParaRPr lang="en-US" sz="3600" baseline="30000" dirty="0">
              <a:solidFill>
                <a:schemeClr val="tx1"/>
              </a:solidFill>
            </a:endParaRPr>
          </a:p>
          <a:p>
            <a:pPr algn="l"/>
            <a:r>
              <a:rPr lang="en-US" sz="3600" baseline="30000" dirty="0">
                <a:solidFill>
                  <a:schemeClr val="tx1"/>
                </a:solidFill>
              </a:rPr>
              <a:t>Remember Israel were slaves in Egypt.  They had to make bricks and build big buildings for Pharoah.  </a:t>
            </a:r>
          </a:p>
          <a:p>
            <a:pPr algn="l"/>
            <a:r>
              <a:rPr lang="en-US" sz="3600" baseline="30000" dirty="0">
                <a:solidFill>
                  <a:schemeClr val="tx1"/>
                </a:solidFill>
              </a:rPr>
              <a:t>They labor was hard!  They were beaten.  They cried.  </a:t>
            </a:r>
          </a:p>
          <a:p>
            <a:pPr algn="l"/>
            <a:r>
              <a:rPr lang="en-US" sz="3600" baseline="30000" dirty="0">
                <a:solidFill>
                  <a:schemeClr val="tx1"/>
                </a:solidFill>
              </a:rPr>
              <a:t>They cried out to God in prayer.</a:t>
            </a:r>
          </a:p>
          <a:p>
            <a:pPr algn="l"/>
            <a:r>
              <a:rPr lang="en-US" sz="3600" baseline="30000" dirty="0">
                <a:solidFill>
                  <a:schemeClr val="tx1"/>
                </a:solidFill>
              </a:rPr>
              <a:t>God heard them</a:t>
            </a:r>
            <a:endParaRPr lang="en-US" sz="3600" dirty="0">
              <a:solidFill>
                <a:schemeClr val="tx1"/>
              </a:solidFill>
            </a:endParaRPr>
          </a:p>
          <a:p>
            <a:pPr algn="l"/>
            <a:endParaRPr lang="en-US" sz="2000" dirty="0">
              <a:solidFill>
                <a:schemeClr val="tx2">
                  <a:lumMod val="50000"/>
                </a:schemeClr>
              </a:solidFill>
            </a:endParaRPr>
          </a:p>
        </p:txBody>
      </p:sp>
      <p:pic>
        <p:nvPicPr>
          <p:cNvPr id="6" name="Content Placeholder 5" descr="A picture containing table, food, plate, breakfast&#10;&#10;Description automatically generated">
            <a:extLst>
              <a:ext uri="{FF2B5EF4-FFF2-40B4-BE49-F238E27FC236}">
                <a16:creationId xmlns:a16="http://schemas.microsoft.com/office/drawing/2014/main" id="{79F67ACA-8BFC-4AD4-AFED-EC77F61C11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06" r="15458" b="5577"/>
          <a:stretch/>
        </p:blipFill>
        <p:spPr>
          <a:xfrm>
            <a:off x="7416815" y="654945"/>
            <a:ext cx="4287505" cy="3043457"/>
          </a:xfrm>
          <a:prstGeom prst="rect">
            <a:avLst/>
          </a:prstGeom>
          <a:ln>
            <a:noFill/>
          </a:ln>
          <a:effectLst>
            <a:outerShdw blurRad="76200" dist="63500" dir="5040000" algn="tl" rotWithShape="0">
              <a:srgbClr val="000000">
                <a:alpha val="41000"/>
              </a:srgbClr>
            </a:outerShdw>
          </a:effectLst>
        </p:spPr>
      </p:pic>
      <p:sp>
        <p:nvSpPr>
          <p:cNvPr id="7" name="Oval 6">
            <a:extLst>
              <a:ext uri="{FF2B5EF4-FFF2-40B4-BE49-F238E27FC236}">
                <a16:creationId xmlns:a16="http://schemas.microsoft.com/office/drawing/2014/main" id="{0CAE01D8-54DD-4F4A-ACEF-F4B01116CC1D}"/>
              </a:ext>
            </a:extLst>
          </p:cNvPr>
          <p:cNvSpPr/>
          <p:nvPr/>
        </p:nvSpPr>
        <p:spPr>
          <a:xfrm>
            <a:off x="8524930" y="2276910"/>
            <a:ext cx="831770" cy="76106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297D379-6C51-4AF9-9C33-8C09B668FFC0}"/>
              </a:ext>
            </a:extLst>
          </p:cNvPr>
          <p:cNvSpPr/>
          <p:nvPr/>
        </p:nvSpPr>
        <p:spPr>
          <a:xfrm>
            <a:off x="9233953" y="2503058"/>
            <a:ext cx="998855" cy="852829"/>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3EEFD091-1198-4318-A5A5-5F40B48C4836}"/>
              </a:ext>
            </a:extLst>
          </p:cNvPr>
          <p:cNvSpPr/>
          <p:nvPr/>
        </p:nvSpPr>
        <p:spPr>
          <a:xfrm>
            <a:off x="9862163" y="1946517"/>
            <a:ext cx="998855" cy="852829"/>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 name="Picture 4" descr="A group of people playing volleyball on a beach&#10;&#10;Description automatically generated with medium confidence">
            <a:extLst>
              <a:ext uri="{FF2B5EF4-FFF2-40B4-BE49-F238E27FC236}">
                <a16:creationId xmlns:a16="http://schemas.microsoft.com/office/drawing/2014/main" id="{7FB63C81-EB5D-4DC9-AF9C-5AC278D3D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80" y="697205"/>
            <a:ext cx="3942431" cy="3117149"/>
          </a:xfrm>
          <a:prstGeom prst="rect">
            <a:avLst/>
          </a:prstGeom>
        </p:spPr>
      </p:pic>
      <p:pic>
        <p:nvPicPr>
          <p:cNvPr id="11" name="Picture 10" descr="A person wearing a garment&#10;&#10;Description automatically generated with low confidence">
            <a:extLst>
              <a:ext uri="{FF2B5EF4-FFF2-40B4-BE49-F238E27FC236}">
                <a16:creationId xmlns:a16="http://schemas.microsoft.com/office/drawing/2014/main" id="{156CC1E3-7ADE-4390-9ED4-F82F4A9D3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03" y="3592284"/>
            <a:ext cx="2782389" cy="2782389"/>
          </a:xfrm>
          <a:prstGeom prst="rect">
            <a:avLst/>
          </a:prstGeom>
        </p:spPr>
      </p:pic>
    </p:spTree>
    <p:extLst>
      <p:ext uri="{BB962C8B-B14F-4D97-AF65-F5344CB8AC3E}">
        <p14:creationId xmlns:p14="http://schemas.microsoft.com/office/powerpoint/2010/main" val="1781313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F8DF-2F7A-4CA6-B68E-7A1BA239B03D}"/>
              </a:ext>
            </a:extLst>
          </p:cNvPr>
          <p:cNvSpPr>
            <a:spLocks noGrp="1"/>
          </p:cNvSpPr>
          <p:nvPr>
            <p:ph type="title"/>
          </p:nvPr>
        </p:nvSpPr>
        <p:spPr/>
        <p:txBody>
          <a:bodyPr/>
          <a:lstStyle/>
          <a:p>
            <a:r>
              <a:rPr lang="en-US" dirty="0"/>
              <a:t>Remember the first Passover meal</a:t>
            </a:r>
          </a:p>
        </p:txBody>
      </p:sp>
      <p:sp>
        <p:nvSpPr>
          <p:cNvPr id="3" name="Content Placeholder 2">
            <a:extLst>
              <a:ext uri="{FF2B5EF4-FFF2-40B4-BE49-F238E27FC236}">
                <a16:creationId xmlns:a16="http://schemas.microsoft.com/office/drawing/2014/main" id="{7558C449-4BCC-49CF-9E81-1AE522141604}"/>
              </a:ext>
            </a:extLst>
          </p:cNvPr>
          <p:cNvSpPr>
            <a:spLocks noGrp="1"/>
          </p:cNvSpPr>
          <p:nvPr>
            <p:ph idx="1"/>
          </p:nvPr>
        </p:nvSpPr>
        <p:spPr>
          <a:xfrm>
            <a:off x="581192" y="1982340"/>
            <a:ext cx="2988485" cy="4173504"/>
          </a:xfrm>
        </p:spPr>
        <p:txBody>
          <a:bodyPr>
            <a:normAutofit fontScale="92500" lnSpcReduction="10000"/>
          </a:bodyPr>
          <a:lstStyle/>
          <a:p>
            <a:pPr marL="0" indent="0">
              <a:buNone/>
            </a:pPr>
            <a:r>
              <a:rPr lang="en-US" dirty="0"/>
              <a:t>Remember the first Passover:</a:t>
            </a:r>
          </a:p>
          <a:p>
            <a:pPr marL="0" indent="0">
              <a:buNone/>
            </a:pPr>
            <a:r>
              <a:rPr lang="en-US" dirty="0"/>
              <a:t>The last plague was that the first born son would die unless they:</a:t>
            </a:r>
          </a:p>
          <a:p>
            <a:r>
              <a:rPr lang="en-US" dirty="0"/>
              <a:t>Killed a lamb and put its blood on the door frame.</a:t>
            </a:r>
          </a:p>
          <a:p>
            <a:pPr marL="0" indent="0">
              <a:buNone/>
            </a:pPr>
            <a:r>
              <a:rPr lang="en-US" dirty="0"/>
              <a:t>They roasted the lamb and ate it for supper.</a:t>
            </a:r>
          </a:p>
          <a:p>
            <a:pPr marL="0" indent="0">
              <a:buNone/>
            </a:pPr>
            <a:r>
              <a:rPr lang="en-US" dirty="0"/>
              <a:t>They also quickly made unleavened bread crackers and ate them too.</a:t>
            </a:r>
          </a:p>
          <a:p>
            <a:pPr marL="0" indent="0">
              <a:buNone/>
            </a:pPr>
            <a:r>
              <a:rPr lang="en-US" dirty="0"/>
              <a:t>They ate standing up, ready to leave as soon as Pharoah said they could go. </a:t>
            </a:r>
          </a:p>
        </p:txBody>
      </p:sp>
      <p:pic>
        <p:nvPicPr>
          <p:cNvPr id="4" name="Picture 3" descr="A painting of a group of people&#10;&#10;Description automatically generated with low confidence">
            <a:extLst>
              <a:ext uri="{FF2B5EF4-FFF2-40B4-BE49-F238E27FC236}">
                <a16:creationId xmlns:a16="http://schemas.microsoft.com/office/drawing/2014/main" id="{AD0CE272-2950-453E-8B1B-CAF438928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046" y="1982340"/>
            <a:ext cx="7684475" cy="4182689"/>
          </a:xfrm>
          <a:prstGeom prst="rect">
            <a:avLst/>
          </a:prstGeom>
        </p:spPr>
      </p:pic>
    </p:spTree>
    <p:extLst>
      <p:ext uri="{BB962C8B-B14F-4D97-AF65-F5344CB8AC3E}">
        <p14:creationId xmlns:p14="http://schemas.microsoft.com/office/powerpoint/2010/main" val="171074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394960"/>
            <a:ext cx="6779392" cy="808095"/>
          </a:xfrm>
        </p:spPr>
        <p:txBody>
          <a:bodyPr>
            <a:normAutofit fontScale="90000"/>
          </a:bodyPr>
          <a:lstStyle/>
          <a:p>
            <a:r>
              <a:rPr lang="en-US" dirty="0">
                <a:solidFill>
                  <a:schemeClr val="accent1">
                    <a:lumMod val="10000"/>
                    <a:lumOff val="90000"/>
                  </a:schemeClr>
                </a:solidFill>
              </a:rPr>
              <a:t>Eat the egg  -- Jesus Desires to be with us &amp; give us life</a:t>
            </a:r>
            <a:br>
              <a:rPr lang="en-US" dirty="0">
                <a:solidFill>
                  <a:schemeClr val="accent1">
                    <a:lumMod val="10000"/>
                    <a:lumOff val="90000"/>
                  </a:schemeClr>
                </a:solidFill>
              </a:rPr>
            </a:br>
            <a:r>
              <a:rPr lang="en-US" dirty="0">
                <a:solidFill>
                  <a:schemeClr val="accent1">
                    <a:lumMod val="10000"/>
                    <a:lumOff val="90000"/>
                  </a:schemeClr>
                </a:solidFill>
              </a:rPr>
              <a:t>Jesus knew he would die like the Passover lamb</a:t>
            </a:r>
            <a:br>
              <a:rPr lang="en-US" dirty="0">
                <a:solidFill>
                  <a:schemeClr val="accent1">
                    <a:lumMod val="10000"/>
                    <a:lumOff val="90000"/>
                  </a:schemeClr>
                </a:solidFill>
              </a:rPr>
            </a:br>
            <a:r>
              <a:rPr lang="en-US" dirty="0">
                <a:solidFill>
                  <a:schemeClr val="accent1">
                    <a:lumMod val="10000"/>
                    <a:lumOff val="90000"/>
                  </a:schemeClr>
                </a:solidFill>
              </a:rPr>
              <a:t>		eat the veggie lamb</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4"/>
            <a:ext cx="3645773" cy="4479763"/>
          </a:xfrm>
        </p:spPr>
        <p:txBody>
          <a:bodyPr>
            <a:normAutofit fontScale="70000" lnSpcReduction="20000"/>
          </a:bodyPr>
          <a:lstStyle/>
          <a:p>
            <a:pPr algn="l"/>
            <a:r>
              <a:rPr lang="en-US" sz="3600" baseline="30000" dirty="0">
                <a:solidFill>
                  <a:schemeClr val="tx1"/>
                </a:solidFill>
              </a:rPr>
              <a:t>14 </a:t>
            </a:r>
            <a:r>
              <a:rPr lang="en-US" sz="3600" dirty="0">
                <a:solidFill>
                  <a:schemeClr val="tx1"/>
                </a:solidFill>
              </a:rPr>
              <a:t>When the time came, Jesus and the apostles were sitting at the table.</a:t>
            </a:r>
          </a:p>
          <a:p>
            <a:pPr algn="l"/>
            <a:r>
              <a:rPr lang="en-US" sz="3600" dirty="0">
                <a:solidFill>
                  <a:schemeClr val="tx1"/>
                </a:solidFill>
              </a:rPr>
              <a:t> </a:t>
            </a:r>
            <a:r>
              <a:rPr lang="en-US" sz="3600" baseline="30000" dirty="0">
                <a:solidFill>
                  <a:schemeClr val="tx1"/>
                </a:solidFill>
              </a:rPr>
              <a:t>15 </a:t>
            </a:r>
            <a:r>
              <a:rPr lang="en-US" sz="3600" dirty="0">
                <a:solidFill>
                  <a:schemeClr val="tx1"/>
                </a:solidFill>
              </a:rPr>
              <a:t>He said to them, “I wanted very much to eat this Passover meal with you before I die. </a:t>
            </a:r>
          </a:p>
          <a:p>
            <a:pPr algn="l"/>
            <a:r>
              <a:rPr lang="en-US" sz="3600" baseline="30000" dirty="0">
                <a:solidFill>
                  <a:schemeClr val="tx1"/>
                </a:solidFill>
              </a:rPr>
              <a:t>16 </a:t>
            </a:r>
            <a:r>
              <a:rPr lang="en-US" sz="3600" dirty="0">
                <a:solidFill>
                  <a:schemeClr val="tx1"/>
                </a:solidFill>
              </a:rPr>
              <a:t>I will never eat another Passover meal until it is given its true meaning in the kingdom of God.”</a:t>
            </a:r>
          </a:p>
          <a:p>
            <a:pPr algn="l"/>
            <a:endParaRPr lang="en-US" sz="2000" dirty="0">
              <a:solidFill>
                <a:schemeClr val="tx2">
                  <a:lumMod val="50000"/>
                </a:schemeClr>
              </a:solidFill>
            </a:endParaRPr>
          </a:p>
        </p:txBody>
      </p:sp>
      <p:pic>
        <p:nvPicPr>
          <p:cNvPr id="6" name="Content Placeholder 5" descr="A picture containing table, food, plate, breakfast&#10;&#10;Description automatically generated">
            <a:extLst>
              <a:ext uri="{FF2B5EF4-FFF2-40B4-BE49-F238E27FC236}">
                <a16:creationId xmlns:a16="http://schemas.microsoft.com/office/drawing/2014/main" id="{79F67ACA-8BFC-4AD4-AFED-EC77F61C11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06" r="4" b="5577"/>
          <a:stretch/>
        </p:blipFill>
        <p:spPr>
          <a:xfrm>
            <a:off x="4765063" y="654944"/>
            <a:ext cx="7004563" cy="4203700"/>
          </a:xfrm>
          <a:prstGeom prst="rect">
            <a:avLst/>
          </a:prstGeom>
          <a:ln>
            <a:noFill/>
          </a:ln>
          <a:effectLst>
            <a:outerShdw blurRad="76200" dist="63500" dir="5040000" algn="tl" rotWithShape="0">
              <a:srgbClr val="000000">
                <a:alpha val="41000"/>
              </a:srgbClr>
            </a:outerShdw>
          </a:effectLst>
        </p:spPr>
      </p:pic>
      <p:sp>
        <p:nvSpPr>
          <p:cNvPr id="7" name="Oval 6">
            <a:extLst>
              <a:ext uri="{FF2B5EF4-FFF2-40B4-BE49-F238E27FC236}">
                <a16:creationId xmlns:a16="http://schemas.microsoft.com/office/drawing/2014/main" id="{0CAE01D8-54DD-4F4A-ACEF-F4B01116CC1D}"/>
              </a:ext>
            </a:extLst>
          </p:cNvPr>
          <p:cNvSpPr/>
          <p:nvPr/>
        </p:nvSpPr>
        <p:spPr>
          <a:xfrm>
            <a:off x="5978434" y="1763486"/>
            <a:ext cx="1148862" cy="115556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297D379-6C51-4AF9-9C33-8C09B668FFC0}"/>
              </a:ext>
            </a:extLst>
          </p:cNvPr>
          <p:cNvSpPr/>
          <p:nvPr/>
        </p:nvSpPr>
        <p:spPr>
          <a:xfrm>
            <a:off x="7725167" y="1280160"/>
            <a:ext cx="1379643" cy="1294898"/>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Flowchart: Card 2">
            <a:extLst>
              <a:ext uri="{FF2B5EF4-FFF2-40B4-BE49-F238E27FC236}">
                <a16:creationId xmlns:a16="http://schemas.microsoft.com/office/drawing/2014/main" id="{775381FF-D551-4B18-B3ED-1212BE6C8C5B}"/>
              </a:ext>
            </a:extLst>
          </p:cNvPr>
          <p:cNvSpPr/>
          <p:nvPr/>
        </p:nvSpPr>
        <p:spPr>
          <a:xfrm>
            <a:off x="8109284" y="4632158"/>
            <a:ext cx="2911642" cy="1997242"/>
          </a:xfrm>
          <a:prstGeom prst="flowChartPunchedCar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NEWS FLASH ---</a:t>
            </a:r>
            <a:endParaRPr lang="en-US" i="1" dirty="0"/>
          </a:p>
          <a:p>
            <a:pPr algn="ctr"/>
            <a:r>
              <a:rPr lang="en-US" i="1" dirty="0"/>
              <a:t>No more lambs are sacrificed!  Because Jesus, the Lamb of God, died for us.</a:t>
            </a:r>
          </a:p>
          <a:p>
            <a:pPr algn="ctr"/>
            <a:endParaRPr lang="en-US" i="1" dirty="0"/>
          </a:p>
          <a:p>
            <a:pPr algn="ctr"/>
            <a:endParaRPr lang="en-US" dirty="0"/>
          </a:p>
        </p:txBody>
      </p:sp>
    </p:spTree>
    <p:extLst>
      <p:ext uri="{BB962C8B-B14F-4D97-AF65-F5344CB8AC3E}">
        <p14:creationId xmlns:p14="http://schemas.microsoft.com/office/powerpoint/2010/main" val="164313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AB44-2303-4048-BF88-4FA77C4431FF}"/>
              </a:ext>
            </a:extLst>
          </p:cNvPr>
          <p:cNvSpPr>
            <a:spLocks noGrp="1"/>
          </p:cNvSpPr>
          <p:nvPr>
            <p:ph type="title"/>
          </p:nvPr>
        </p:nvSpPr>
        <p:spPr/>
        <p:txBody>
          <a:bodyPr/>
          <a:lstStyle/>
          <a:p>
            <a:r>
              <a:rPr lang="en-US" dirty="0"/>
              <a:t>Remember how God took the Israelites out of </a:t>
            </a:r>
            <a:r>
              <a:rPr lang="en-US" dirty="0" err="1"/>
              <a:t>egypt</a:t>
            </a:r>
            <a:r>
              <a:rPr lang="en-US" dirty="0"/>
              <a:t>?</a:t>
            </a:r>
            <a:br>
              <a:rPr lang="en-US" dirty="0"/>
            </a:br>
            <a:r>
              <a:rPr lang="en-US" dirty="0"/>
              <a:t>	Do you remember how he set them free?     Tell me</a:t>
            </a:r>
          </a:p>
        </p:txBody>
      </p:sp>
      <p:pic>
        <p:nvPicPr>
          <p:cNvPr id="6" name="Content Placeholder 5" descr="A picture containing sky, nature, outdoor, mountain&#10;&#10;Description automatically generated">
            <a:extLst>
              <a:ext uri="{FF2B5EF4-FFF2-40B4-BE49-F238E27FC236}">
                <a16:creationId xmlns:a16="http://schemas.microsoft.com/office/drawing/2014/main" id="{C5FB4E66-A89F-43BF-9321-21BFB3076CC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3352"/>
          <a:stretch/>
        </p:blipFill>
        <p:spPr>
          <a:xfrm>
            <a:off x="481547" y="2049634"/>
            <a:ext cx="6797559" cy="4412849"/>
          </a:xfrm>
        </p:spPr>
      </p:pic>
      <p:pic>
        <p:nvPicPr>
          <p:cNvPr id="8" name="Content Placeholder 7" descr="A painting of a group of people&#10;&#10;Description automatically generated with low confidence">
            <a:extLst>
              <a:ext uri="{FF2B5EF4-FFF2-40B4-BE49-F238E27FC236}">
                <a16:creationId xmlns:a16="http://schemas.microsoft.com/office/drawing/2014/main" id="{A37238DB-8BE6-45CD-A466-6ED969FCAF8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6055"/>
          <a:stretch/>
        </p:blipFill>
        <p:spPr>
          <a:xfrm>
            <a:off x="7491046" y="2049634"/>
            <a:ext cx="4219407" cy="4427476"/>
          </a:xfrm>
        </p:spPr>
      </p:pic>
    </p:spTree>
    <p:extLst>
      <p:ext uri="{BB962C8B-B14F-4D97-AF65-F5344CB8AC3E}">
        <p14:creationId xmlns:p14="http://schemas.microsoft.com/office/powerpoint/2010/main" val="3831284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3" y="5262296"/>
            <a:ext cx="10775920" cy="940760"/>
          </a:xfrm>
        </p:spPr>
        <p:txBody>
          <a:bodyPr>
            <a:normAutofit/>
          </a:bodyPr>
          <a:lstStyle/>
          <a:p>
            <a:br>
              <a:rPr lang="en-US" dirty="0">
                <a:solidFill>
                  <a:schemeClr val="accent1">
                    <a:lumMod val="10000"/>
                    <a:lumOff val="90000"/>
                  </a:schemeClr>
                </a:solidFill>
              </a:rPr>
            </a:br>
            <a:r>
              <a:rPr lang="en-US" dirty="0">
                <a:solidFill>
                  <a:schemeClr val="accent1">
                    <a:lumMod val="10000"/>
                    <a:lumOff val="90000"/>
                  </a:schemeClr>
                </a:solidFill>
              </a:rPr>
              <a:t>JESUS WINS</a:t>
            </a:r>
            <a:br>
              <a:rPr lang="en-US" dirty="0">
                <a:solidFill>
                  <a:schemeClr val="accent1">
                    <a:lumMod val="10000"/>
                    <a:lumOff val="90000"/>
                  </a:schemeClr>
                </a:solidFill>
              </a:rPr>
            </a:br>
            <a:r>
              <a:rPr lang="en-US" sz="1400" i="1" dirty="0">
                <a:solidFill>
                  <a:schemeClr val="accent1">
                    <a:lumMod val="10000"/>
                    <a:lumOff val="90000"/>
                  </a:schemeClr>
                </a:solidFill>
              </a:rPr>
              <a:t>	Jesus  overcame the devil..     He will help us to overcome temptation also.    With Jesus,  we are strong!</a:t>
            </a:r>
            <a:endParaRPr lang="en-US" dirty="0">
              <a:solidFill>
                <a:schemeClr val="accent1">
                  <a:lumMod val="10000"/>
                  <a:lumOff val="90000"/>
                </a:schemeClr>
              </a:solidFill>
            </a:endParaRPr>
          </a:p>
        </p:txBody>
      </p:sp>
      <p:pic>
        <p:nvPicPr>
          <p:cNvPr id="11" name="Picture 10" descr="A cup of coffee next to a bunch of black grapes&#10;&#10;Description automatically generated with low confidence">
            <a:extLst>
              <a:ext uri="{FF2B5EF4-FFF2-40B4-BE49-F238E27FC236}">
                <a16:creationId xmlns:a16="http://schemas.microsoft.com/office/drawing/2014/main" id="{8F259ADD-631F-4D9E-B48E-E9C1246839F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943" y="3408793"/>
            <a:ext cx="2181860" cy="1682016"/>
          </a:xfrm>
          <a:prstGeom prst="rect">
            <a:avLst/>
          </a:prstGeom>
        </p:spPr>
      </p:pic>
      <p:sp>
        <p:nvSpPr>
          <p:cNvPr id="5" name="Arrow: Pentagon 4">
            <a:extLst>
              <a:ext uri="{FF2B5EF4-FFF2-40B4-BE49-F238E27FC236}">
                <a16:creationId xmlns:a16="http://schemas.microsoft.com/office/drawing/2014/main" id="{98F8EBD7-EA80-45B9-8B42-DBF74D609F70}"/>
              </a:ext>
            </a:extLst>
          </p:cNvPr>
          <p:cNvSpPr/>
          <p:nvPr/>
        </p:nvSpPr>
        <p:spPr>
          <a:xfrm rot="21052391">
            <a:off x="33791" y="4315381"/>
            <a:ext cx="3300540" cy="689514"/>
          </a:xfrm>
          <a:prstGeom prst="homePlat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You too can drink some grape juice</a:t>
            </a:r>
          </a:p>
          <a:p>
            <a:pPr algn="ctr"/>
            <a:r>
              <a:rPr lang="en-US" sz="1400" dirty="0"/>
              <a:t>Remember we aren’t slaves to sin.</a:t>
            </a:r>
          </a:p>
        </p:txBody>
      </p:sp>
      <p:pic>
        <p:nvPicPr>
          <p:cNvPr id="7" name="Picture 6" descr="A picture containing text&#10;&#10;Description automatically generated">
            <a:extLst>
              <a:ext uri="{FF2B5EF4-FFF2-40B4-BE49-F238E27FC236}">
                <a16:creationId xmlns:a16="http://schemas.microsoft.com/office/drawing/2014/main" id="{C50DFBFC-8E21-46E9-AC29-D4A4AC8A9E02}"/>
              </a:ext>
            </a:extLst>
          </p:cNvPr>
          <p:cNvPicPr>
            <a:picLocks noChangeAspect="1"/>
          </p:cNvPicPr>
          <p:nvPr/>
        </p:nvPicPr>
        <p:blipFill rotWithShape="1">
          <a:blip r:embed="rId3">
            <a:extLst>
              <a:ext uri="{28A0092B-C50C-407E-A947-70E740481C1C}">
                <a14:useLocalDpi xmlns:a14="http://schemas.microsoft.com/office/drawing/2010/main" val="0"/>
              </a:ext>
            </a:extLst>
          </a:blip>
          <a:srcRect b="5487"/>
          <a:stretch/>
        </p:blipFill>
        <p:spPr>
          <a:xfrm>
            <a:off x="7889794" y="1874119"/>
            <a:ext cx="2909291" cy="3239303"/>
          </a:xfrm>
          <a:prstGeom prst="rect">
            <a:avLst/>
          </a:prstGeom>
        </p:spPr>
      </p:pic>
      <p:sp>
        <p:nvSpPr>
          <p:cNvPr id="8" name="Speech Bubble: Rectangle 7">
            <a:extLst>
              <a:ext uri="{FF2B5EF4-FFF2-40B4-BE49-F238E27FC236}">
                <a16:creationId xmlns:a16="http://schemas.microsoft.com/office/drawing/2014/main" id="{5C3F3508-8C04-4670-8C9A-054C800AA86A}"/>
              </a:ext>
            </a:extLst>
          </p:cNvPr>
          <p:cNvSpPr/>
          <p:nvPr/>
        </p:nvSpPr>
        <p:spPr>
          <a:xfrm>
            <a:off x="9626365" y="936075"/>
            <a:ext cx="1925052" cy="938044"/>
          </a:xfrm>
          <a:prstGeom prst="wedgeRectCallout">
            <a:avLst>
              <a:gd name="adj1" fmla="val 6042"/>
              <a:gd name="adj2" fmla="val 9628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Jesus sets us free.</a:t>
            </a:r>
          </a:p>
          <a:p>
            <a:pPr algn="ctr"/>
            <a:r>
              <a:rPr lang="en-US" dirty="0"/>
              <a:t>We are free!</a:t>
            </a:r>
          </a:p>
        </p:txBody>
      </p:sp>
      <p:pic>
        <p:nvPicPr>
          <p:cNvPr id="1026" name="Picture 2">
            <a:extLst>
              <a:ext uri="{FF2B5EF4-FFF2-40B4-BE49-F238E27FC236}">
                <a16:creationId xmlns:a16="http://schemas.microsoft.com/office/drawing/2014/main" id="{7A9F693D-8CBA-4679-DF19-C4E00287A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632" y="711510"/>
            <a:ext cx="2228865" cy="30178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descr="A picture containing text&#10;&#10;Description automatically generated">
            <a:extLst>
              <a:ext uri="{FF2B5EF4-FFF2-40B4-BE49-F238E27FC236}">
                <a16:creationId xmlns:a16="http://schemas.microsoft.com/office/drawing/2014/main" id="{AABAD437-DEF5-A21C-8942-66E8523B3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97" y="874947"/>
            <a:ext cx="3562350" cy="2374900"/>
          </a:xfrm>
          <a:prstGeom prst="cloud">
            <a:avLst/>
          </a:prstGeom>
        </p:spPr>
      </p:pic>
    </p:spTree>
    <p:extLst>
      <p:ext uri="{BB962C8B-B14F-4D97-AF65-F5344CB8AC3E}">
        <p14:creationId xmlns:p14="http://schemas.microsoft.com/office/powerpoint/2010/main" val="2624265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366799"/>
            <a:ext cx="5514808" cy="689514"/>
          </a:xfrm>
        </p:spPr>
        <p:txBody>
          <a:bodyPr>
            <a:normAutofit fontScale="90000"/>
          </a:bodyPr>
          <a:lstStyle/>
          <a:p>
            <a:r>
              <a:rPr lang="en-US" dirty="0">
                <a:solidFill>
                  <a:schemeClr val="accent1">
                    <a:lumMod val="10000"/>
                    <a:lumOff val="90000"/>
                  </a:schemeClr>
                </a:solidFill>
              </a:rPr>
              <a:t>Jesus served by washing the disciple’s feet</a:t>
            </a:r>
            <a:br>
              <a:rPr lang="en-US" dirty="0">
                <a:solidFill>
                  <a:schemeClr val="accent1">
                    <a:lumMod val="10000"/>
                    <a:lumOff val="90000"/>
                  </a:schemeClr>
                </a:solidFill>
              </a:rPr>
            </a:br>
            <a:r>
              <a:rPr lang="en-US" sz="1400" i="1" dirty="0">
                <a:solidFill>
                  <a:schemeClr val="accent1">
                    <a:lumMod val="10000"/>
                    <a:lumOff val="90000"/>
                  </a:schemeClr>
                </a:solidFill>
              </a:rPr>
              <a:t>	Jesus is the one who cleanses us from sin</a:t>
            </a:r>
            <a:endParaRPr lang="en-US" dirty="0">
              <a:solidFill>
                <a:schemeClr val="accent1">
                  <a:lumMod val="10000"/>
                  <a:lumOff val="90000"/>
                </a:schemeClr>
              </a:solidFill>
            </a:endParaRP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4204800"/>
          </a:xfrm>
        </p:spPr>
        <p:txBody>
          <a:bodyPr>
            <a:normAutofit fontScale="55000" lnSpcReduction="20000"/>
          </a:bodyPr>
          <a:lstStyle/>
          <a:p>
            <a:pPr algn="l"/>
            <a:r>
              <a:rPr lang="en-US" sz="2900" dirty="0">
                <a:solidFill>
                  <a:schemeClr val="tx1"/>
                </a:solidFill>
              </a:rPr>
              <a:t>John 13</a:t>
            </a:r>
          </a:p>
          <a:p>
            <a:pPr algn="l"/>
            <a:r>
              <a:rPr lang="en-US" sz="3600" baseline="30000" dirty="0">
                <a:solidFill>
                  <a:schemeClr val="tx1"/>
                </a:solidFill>
              </a:rPr>
              <a:t>3 </a:t>
            </a:r>
            <a:r>
              <a:rPr lang="en-US" sz="3600" dirty="0">
                <a:solidFill>
                  <a:schemeClr val="tx1"/>
                </a:solidFill>
              </a:rPr>
              <a:t>Jesus knew that the Father had given him power over everything. He also knew that he had come from God and was going back to God. </a:t>
            </a:r>
          </a:p>
          <a:p>
            <a:pPr algn="l"/>
            <a:r>
              <a:rPr lang="en-US" sz="3600" baseline="30000" dirty="0">
                <a:solidFill>
                  <a:schemeClr val="tx1"/>
                </a:solidFill>
              </a:rPr>
              <a:t>4 </a:t>
            </a:r>
            <a:r>
              <a:rPr lang="en-US" sz="3600" dirty="0">
                <a:solidFill>
                  <a:schemeClr val="tx1"/>
                </a:solidFill>
              </a:rPr>
              <a:t>So during the meal Jesus stood up and took off his outer clothing. Taking a towel, he wrapped it around his waist. </a:t>
            </a:r>
            <a:r>
              <a:rPr lang="en-US" sz="3600" baseline="30000" dirty="0">
                <a:solidFill>
                  <a:schemeClr val="tx1"/>
                </a:solidFill>
              </a:rPr>
              <a:t>5 </a:t>
            </a:r>
            <a:r>
              <a:rPr lang="en-US" sz="3600" dirty="0">
                <a:solidFill>
                  <a:schemeClr val="tx1"/>
                </a:solidFill>
              </a:rPr>
              <a:t>Then he poured water into a bowl and began to wash the followers’ feet. He dried them with the towel that was wrapped around him…..</a:t>
            </a:r>
          </a:p>
          <a:p>
            <a:pPr algn="l"/>
            <a:endParaRPr lang="en-US" sz="2000" dirty="0">
              <a:solidFill>
                <a:schemeClr val="tx1"/>
              </a:solidFill>
            </a:endParaRPr>
          </a:p>
        </p:txBody>
      </p:sp>
      <p:pic>
        <p:nvPicPr>
          <p:cNvPr id="5" name="Content Placeholder 5" descr="A picture containing person, indoor, restaurant, meal&#10;&#10;Description automatically generated">
            <a:extLst>
              <a:ext uri="{FF2B5EF4-FFF2-40B4-BE49-F238E27FC236}">
                <a16:creationId xmlns:a16="http://schemas.microsoft.com/office/drawing/2014/main" id="{39108F22-F283-4AB5-90BF-4C43C6AAE876}"/>
              </a:ext>
            </a:extLst>
          </p:cNvPr>
          <p:cNvPicPr>
            <a:picLocks noChangeAspect="1"/>
          </p:cNvPicPr>
          <p:nvPr/>
        </p:nvPicPr>
        <p:blipFill rotWithShape="1">
          <a:blip r:embed="rId2">
            <a:extLst>
              <a:ext uri="{28A0092B-C50C-407E-A947-70E740481C1C}">
                <a14:useLocalDpi xmlns:a14="http://schemas.microsoft.com/office/drawing/2010/main" val="0"/>
              </a:ext>
            </a:extLst>
          </a:blip>
          <a:srcRect l="9992" r="32146"/>
          <a:stretch/>
        </p:blipFill>
        <p:spPr>
          <a:xfrm>
            <a:off x="4297680" y="641829"/>
            <a:ext cx="3409406" cy="4419192"/>
          </a:xfrm>
          <a:prstGeom prst="rect">
            <a:avLst/>
          </a:prstGeom>
        </p:spPr>
      </p:pic>
      <p:sp>
        <p:nvSpPr>
          <p:cNvPr id="6" name="TextBox 5">
            <a:extLst>
              <a:ext uri="{FF2B5EF4-FFF2-40B4-BE49-F238E27FC236}">
                <a16:creationId xmlns:a16="http://schemas.microsoft.com/office/drawing/2014/main" id="{1D47A558-B202-462C-892F-A549B451D645}"/>
              </a:ext>
            </a:extLst>
          </p:cNvPr>
          <p:cNvSpPr txBox="1"/>
          <p:nvPr/>
        </p:nvSpPr>
        <p:spPr>
          <a:xfrm>
            <a:off x="7936619" y="641829"/>
            <a:ext cx="3833007" cy="4524315"/>
          </a:xfrm>
          <a:prstGeom prst="rect">
            <a:avLst/>
          </a:prstGeom>
          <a:noFill/>
        </p:spPr>
        <p:txBody>
          <a:bodyPr wrap="square">
            <a:spAutoFit/>
          </a:bodyPr>
          <a:lstStyle/>
          <a:p>
            <a:r>
              <a:rPr lang="en-US" baseline="30000" dirty="0"/>
              <a:t>12 </a:t>
            </a:r>
            <a:r>
              <a:rPr lang="en-US" dirty="0"/>
              <a:t>When he had finished washing their feet, he put on his clothes and sat down again. Jesus asked, “Do you understand what I have just done for you? </a:t>
            </a:r>
            <a:r>
              <a:rPr lang="en-US" baseline="30000" dirty="0"/>
              <a:t>13 </a:t>
            </a:r>
            <a:r>
              <a:rPr lang="en-US" dirty="0"/>
              <a:t>You call me ‘Teacher’ and ‘Lord.’ And this is right, because that is what I am. </a:t>
            </a:r>
            <a:r>
              <a:rPr lang="en-US" baseline="30000" dirty="0"/>
              <a:t>14 </a:t>
            </a:r>
            <a:r>
              <a:rPr lang="en-US" dirty="0"/>
              <a:t>I, your Lord and Teacher, have washed your feet. So you also should wash each other’s feet. </a:t>
            </a:r>
            <a:r>
              <a:rPr lang="en-US" baseline="30000" dirty="0"/>
              <a:t>15 </a:t>
            </a:r>
            <a:r>
              <a:rPr lang="en-US" dirty="0"/>
              <a:t>I did this as an example for you. So you should do as I have done for you. </a:t>
            </a:r>
            <a:r>
              <a:rPr lang="en-US" baseline="30000" dirty="0"/>
              <a:t>16 </a:t>
            </a:r>
            <a:r>
              <a:rPr lang="en-US" dirty="0"/>
              <a:t>I tell you the truth. A servant is not greater than his master. A messenger is not greater than the one who sent him. </a:t>
            </a:r>
            <a:r>
              <a:rPr lang="en-US" baseline="30000" dirty="0"/>
              <a:t>17 </a:t>
            </a:r>
            <a:r>
              <a:rPr lang="en-US" dirty="0"/>
              <a:t>If you know these things, you will be happy if you do them.</a:t>
            </a:r>
          </a:p>
        </p:txBody>
      </p:sp>
      <p:sp>
        <p:nvSpPr>
          <p:cNvPr id="3" name="Speech Bubble: Rectangle 2">
            <a:extLst>
              <a:ext uri="{FF2B5EF4-FFF2-40B4-BE49-F238E27FC236}">
                <a16:creationId xmlns:a16="http://schemas.microsoft.com/office/drawing/2014/main" id="{9B1DDDCB-D3C5-BA36-63F6-93086ACB1222}"/>
              </a:ext>
            </a:extLst>
          </p:cNvPr>
          <p:cNvSpPr/>
          <p:nvPr/>
        </p:nvSpPr>
        <p:spPr>
          <a:xfrm>
            <a:off x="3208879" y="366327"/>
            <a:ext cx="1948070" cy="551003"/>
          </a:xfrm>
          <a:prstGeom prst="wedgeRectCallout">
            <a:avLst>
              <a:gd name="adj1" fmla="val 29507"/>
              <a:gd name="adj2" fmla="val 8895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Lord don’t wash my feet.</a:t>
            </a:r>
          </a:p>
        </p:txBody>
      </p:sp>
      <p:sp>
        <p:nvSpPr>
          <p:cNvPr id="7" name="Speech Bubble: Rectangle 6">
            <a:extLst>
              <a:ext uri="{FF2B5EF4-FFF2-40B4-BE49-F238E27FC236}">
                <a16:creationId xmlns:a16="http://schemas.microsoft.com/office/drawing/2014/main" id="{22C4A301-8FDA-6FC6-C1A0-AE67E5BF310E}"/>
              </a:ext>
            </a:extLst>
          </p:cNvPr>
          <p:cNvSpPr/>
          <p:nvPr/>
        </p:nvSpPr>
        <p:spPr>
          <a:xfrm>
            <a:off x="5577313" y="70118"/>
            <a:ext cx="2915479" cy="648753"/>
          </a:xfrm>
          <a:prstGeom prst="wedgeRectCallout">
            <a:avLst>
              <a:gd name="adj1" fmla="val -15890"/>
              <a:gd name="adj2" fmla="val 11860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If I don’t wash your feet, you have nothing to do with me..</a:t>
            </a:r>
          </a:p>
        </p:txBody>
      </p:sp>
      <p:sp>
        <p:nvSpPr>
          <p:cNvPr id="8" name="Speech Bubble: Rectangle 7">
            <a:extLst>
              <a:ext uri="{FF2B5EF4-FFF2-40B4-BE49-F238E27FC236}">
                <a16:creationId xmlns:a16="http://schemas.microsoft.com/office/drawing/2014/main" id="{59BB7802-241C-1BD4-88DB-56CA805DA543}"/>
              </a:ext>
            </a:extLst>
          </p:cNvPr>
          <p:cNvSpPr/>
          <p:nvPr/>
        </p:nvSpPr>
        <p:spPr>
          <a:xfrm>
            <a:off x="3792244" y="2628484"/>
            <a:ext cx="1364704" cy="551003"/>
          </a:xfrm>
          <a:prstGeom prst="wedgeRectCallout">
            <a:avLst>
              <a:gd name="adj1" fmla="val 34362"/>
              <a:gd name="adj2" fmla="val -9142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Then wash</a:t>
            </a:r>
          </a:p>
          <a:p>
            <a:pPr algn="ctr"/>
            <a:r>
              <a:rPr lang="en-US" dirty="0">
                <a:ln w="0"/>
                <a:solidFill>
                  <a:schemeClr val="tx1"/>
                </a:solidFill>
                <a:effectLst>
                  <a:outerShdw blurRad="38100" dist="19050" dir="2700000" algn="tl" rotWithShape="0">
                    <a:schemeClr val="dk1">
                      <a:alpha val="40000"/>
                    </a:schemeClr>
                  </a:outerShdw>
                </a:effectLst>
              </a:rPr>
              <a:t> all of me!</a:t>
            </a:r>
          </a:p>
        </p:txBody>
      </p:sp>
      <p:sp>
        <p:nvSpPr>
          <p:cNvPr id="9" name="Speech Bubble: Rectangle 8">
            <a:extLst>
              <a:ext uri="{FF2B5EF4-FFF2-40B4-BE49-F238E27FC236}">
                <a16:creationId xmlns:a16="http://schemas.microsoft.com/office/drawing/2014/main" id="{70FBE8A3-8C44-5186-576E-5FBE7BD57144}"/>
              </a:ext>
            </a:extLst>
          </p:cNvPr>
          <p:cNvSpPr/>
          <p:nvPr/>
        </p:nvSpPr>
        <p:spPr>
          <a:xfrm>
            <a:off x="4906373" y="4565157"/>
            <a:ext cx="2915479" cy="648753"/>
          </a:xfrm>
          <a:prstGeom prst="wedgeRectCallout">
            <a:avLst>
              <a:gd name="adj1" fmla="val 30019"/>
              <a:gd name="adj2" fmla="val -26951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You have had a bath, you only need your feet washed.</a:t>
            </a:r>
          </a:p>
        </p:txBody>
      </p:sp>
    </p:spTree>
    <p:extLst>
      <p:ext uri="{BB962C8B-B14F-4D97-AF65-F5344CB8AC3E}">
        <p14:creationId xmlns:p14="http://schemas.microsoft.com/office/powerpoint/2010/main" val="375899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394960"/>
            <a:ext cx="10497625" cy="808095"/>
          </a:xfrm>
        </p:spPr>
        <p:txBody>
          <a:bodyPr>
            <a:normAutofit/>
          </a:bodyPr>
          <a:lstStyle/>
          <a:p>
            <a:r>
              <a:rPr lang="en-US" dirty="0">
                <a:solidFill>
                  <a:schemeClr val="accent1">
                    <a:lumMod val="10000"/>
                    <a:lumOff val="90000"/>
                  </a:schemeClr>
                </a:solidFill>
              </a:rPr>
              <a:t>Jesus came to serve us.  Serve one another.</a:t>
            </a:r>
            <a:br>
              <a:rPr lang="en-US" dirty="0">
                <a:solidFill>
                  <a:schemeClr val="accent1">
                    <a:lumMod val="10000"/>
                    <a:lumOff val="90000"/>
                  </a:schemeClr>
                </a:solidFill>
              </a:rPr>
            </a:br>
            <a:endParaRPr lang="en-US" dirty="0">
              <a:solidFill>
                <a:schemeClr val="accent1">
                  <a:lumMod val="10000"/>
                  <a:lumOff val="90000"/>
                </a:schemeClr>
              </a:solidFill>
            </a:endParaRP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3967425" y="560705"/>
            <a:ext cx="4257149" cy="4479763"/>
          </a:xfrm>
        </p:spPr>
        <p:txBody>
          <a:bodyPr>
            <a:normAutofit/>
          </a:bodyPr>
          <a:lstStyle/>
          <a:p>
            <a:pPr algn="l"/>
            <a:r>
              <a:rPr lang="en-US" sz="2000" dirty="0">
                <a:solidFill>
                  <a:schemeClr val="tx2">
                    <a:lumMod val="50000"/>
                  </a:schemeClr>
                </a:solidFill>
                <a:latin typeface="Century Gothic" panose="020B0502020202020204" pitchFamily="34" charset="0"/>
              </a:rPr>
              <a:t>Jesus encouraged His disciples to serve one another.</a:t>
            </a:r>
          </a:p>
          <a:p>
            <a:pPr algn="l"/>
            <a:r>
              <a:rPr lang="en-US" sz="2000" dirty="0">
                <a:solidFill>
                  <a:schemeClr val="tx2">
                    <a:lumMod val="50000"/>
                  </a:schemeClr>
                </a:solidFill>
                <a:latin typeface="Century Gothic" panose="020B0502020202020204" pitchFamily="34" charset="0"/>
              </a:rPr>
              <a:t>We can serve one another by:</a:t>
            </a:r>
          </a:p>
          <a:p>
            <a:pPr marL="342900" indent="-342900" algn="l">
              <a:buFont typeface="Arial" panose="020B0604020202020204" pitchFamily="34" charset="0"/>
              <a:buChar char="•"/>
            </a:pPr>
            <a:r>
              <a:rPr lang="en-US" sz="2000" dirty="0">
                <a:solidFill>
                  <a:schemeClr val="tx2">
                    <a:lumMod val="50000"/>
                  </a:schemeClr>
                </a:solidFill>
                <a:latin typeface="Century Gothic" panose="020B0502020202020204" pitchFamily="34" charset="0"/>
              </a:rPr>
              <a:t>Wash each other’s feet</a:t>
            </a:r>
          </a:p>
          <a:p>
            <a:pPr marL="342900" indent="-342900" algn="l">
              <a:buFont typeface="Arial" panose="020B0604020202020204" pitchFamily="34" charset="0"/>
              <a:buChar char="•"/>
            </a:pPr>
            <a:r>
              <a:rPr lang="en-US" sz="2000" dirty="0">
                <a:solidFill>
                  <a:schemeClr val="tx2">
                    <a:lumMod val="50000"/>
                  </a:schemeClr>
                </a:solidFill>
                <a:latin typeface="Century Gothic" panose="020B0502020202020204" pitchFamily="34" charset="0"/>
              </a:rPr>
              <a:t>Wash each other’s hands</a:t>
            </a:r>
          </a:p>
          <a:p>
            <a:pPr marL="342900" indent="-342900" algn="l">
              <a:buFont typeface="Arial" panose="020B0604020202020204" pitchFamily="34" charset="0"/>
              <a:buChar char="•"/>
            </a:pPr>
            <a:r>
              <a:rPr lang="en-US" sz="2000" dirty="0">
                <a:solidFill>
                  <a:schemeClr val="tx2">
                    <a:lumMod val="50000"/>
                  </a:schemeClr>
                </a:solidFill>
                <a:latin typeface="Century Gothic" panose="020B0502020202020204" pitchFamily="34" charset="0"/>
              </a:rPr>
              <a:t>Give someone else a cup of grape juice.</a:t>
            </a:r>
          </a:p>
          <a:p>
            <a:pPr marL="342900" indent="-342900" algn="l">
              <a:buFont typeface="Arial" panose="020B0604020202020204" pitchFamily="34" charset="0"/>
              <a:buChar char="•"/>
            </a:pPr>
            <a:r>
              <a:rPr lang="en-US" sz="2000" dirty="0">
                <a:solidFill>
                  <a:schemeClr val="tx2">
                    <a:lumMod val="50000"/>
                  </a:schemeClr>
                </a:solidFill>
                <a:latin typeface="Century Gothic" panose="020B0502020202020204" pitchFamily="34" charset="0"/>
              </a:rPr>
              <a:t>Pass out crackers to everyone</a:t>
            </a:r>
          </a:p>
        </p:txBody>
      </p:sp>
      <p:sp>
        <p:nvSpPr>
          <p:cNvPr id="3" name="Arrow: Pentagon 2">
            <a:extLst>
              <a:ext uri="{FF2B5EF4-FFF2-40B4-BE49-F238E27FC236}">
                <a16:creationId xmlns:a16="http://schemas.microsoft.com/office/drawing/2014/main" id="{F0131226-C123-482F-8C3D-93AA1DFBE557}"/>
              </a:ext>
            </a:extLst>
          </p:cNvPr>
          <p:cNvSpPr/>
          <p:nvPr/>
        </p:nvSpPr>
        <p:spPr>
          <a:xfrm rot="689152" flipH="1">
            <a:off x="7985768" y="4624547"/>
            <a:ext cx="3362890" cy="501142"/>
          </a:xfrm>
          <a:prstGeom prst="homePlate">
            <a:avLst/>
          </a:prstGeom>
          <a:solidFill>
            <a:srgbClr val="99663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dirty="0"/>
              <a:t>Pass out Crackers to everyone</a:t>
            </a:r>
          </a:p>
        </p:txBody>
      </p:sp>
      <p:grpSp>
        <p:nvGrpSpPr>
          <p:cNvPr id="19" name="Group 18">
            <a:extLst>
              <a:ext uri="{FF2B5EF4-FFF2-40B4-BE49-F238E27FC236}">
                <a16:creationId xmlns:a16="http://schemas.microsoft.com/office/drawing/2014/main" id="{63377E60-D574-E07C-44F7-8C98B5FB44EB}"/>
              </a:ext>
            </a:extLst>
          </p:cNvPr>
          <p:cNvGrpSpPr/>
          <p:nvPr/>
        </p:nvGrpSpPr>
        <p:grpSpPr>
          <a:xfrm>
            <a:off x="10181482" y="782988"/>
            <a:ext cx="2155854" cy="3348686"/>
            <a:chOff x="9205345" y="560706"/>
            <a:chExt cx="2155854" cy="3348686"/>
          </a:xfrm>
        </p:grpSpPr>
        <p:pic>
          <p:nvPicPr>
            <p:cNvPr id="14" name="Picture 13" descr="A picture containing vector graphics&#10;&#10;Description automatically generated">
              <a:extLst>
                <a:ext uri="{FF2B5EF4-FFF2-40B4-BE49-F238E27FC236}">
                  <a16:creationId xmlns:a16="http://schemas.microsoft.com/office/drawing/2014/main" id="{97015FEB-BED9-41DB-BB3F-28E9BEBDFE7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5345" y="560706"/>
              <a:ext cx="2155854" cy="3348686"/>
            </a:xfrm>
            <a:prstGeom prst="rect">
              <a:avLst/>
            </a:prstGeom>
          </p:spPr>
        </p:pic>
        <p:sp>
          <p:nvSpPr>
            <p:cNvPr id="5" name="Oval 4">
              <a:extLst>
                <a:ext uri="{FF2B5EF4-FFF2-40B4-BE49-F238E27FC236}">
                  <a16:creationId xmlns:a16="http://schemas.microsoft.com/office/drawing/2014/main" id="{9E4FD54F-3207-65A5-0BFA-E7E51F9E0F7E}"/>
                </a:ext>
              </a:extLst>
            </p:cNvPr>
            <p:cNvSpPr/>
            <p:nvPr/>
          </p:nvSpPr>
          <p:spPr>
            <a:xfrm>
              <a:off x="9475304" y="2146852"/>
              <a:ext cx="357809" cy="238539"/>
            </a:xfrm>
            <a:prstGeom prst="ellipse">
              <a:avLst/>
            </a:prstGeom>
            <a:solidFill>
              <a:schemeClr val="accent2">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1B15017-CCC7-946F-9370-68037ABEBF44}"/>
                </a:ext>
              </a:extLst>
            </p:cNvPr>
            <p:cNvSpPr/>
            <p:nvPr/>
          </p:nvSpPr>
          <p:spPr>
            <a:xfrm rot="21273256">
              <a:off x="9940025" y="2491452"/>
              <a:ext cx="196993" cy="257320"/>
            </a:xfrm>
            <a:prstGeom prst="roundRect">
              <a:avLst/>
            </a:prstGeom>
            <a:solidFill>
              <a:schemeClr val="accent2">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a:extLst>
                <a:ext uri="{FF2B5EF4-FFF2-40B4-BE49-F238E27FC236}">
                  <a16:creationId xmlns:a16="http://schemas.microsoft.com/office/drawing/2014/main" id="{E10B18CB-B865-8D19-500E-C251FB4376E5}"/>
                </a:ext>
              </a:extLst>
            </p:cNvPr>
            <p:cNvSpPr/>
            <p:nvPr/>
          </p:nvSpPr>
          <p:spPr>
            <a:xfrm rot="1469284">
              <a:off x="9448246" y="2157681"/>
              <a:ext cx="594551" cy="436377"/>
            </a:xfrm>
            <a:prstGeom prst="arc">
              <a:avLst>
                <a:gd name="adj1" fmla="val 11577259"/>
                <a:gd name="adj2" fmla="val 21144326"/>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Arrow: Pentagon 8">
            <a:extLst>
              <a:ext uri="{FF2B5EF4-FFF2-40B4-BE49-F238E27FC236}">
                <a16:creationId xmlns:a16="http://schemas.microsoft.com/office/drawing/2014/main" id="{470DF568-BB69-5783-29FF-5A0FC2F64046}"/>
              </a:ext>
            </a:extLst>
          </p:cNvPr>
          <p:cNvSpPr/>
          <p:nvPr/>
        </p:nvSpPr>
        <p:spPr>
          <a:xfrm rot="673200" flipH="1">
            <a:off x="8084345" y="3625516"/>
            <a:ext cx="4071974" cy="79514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dirty="0"/>
              <a:t>Pour a little bit of juice </a:t>
            </a:r>
            <a:r>
              <a:rPr lang="en-US" sz="1400" u="sng" dirty="0"/>
              <a:t>in someone else’s cup</a:t>
            </a:r>
            <a:br>
              <a:rPr lang="en-US" sz="1400" dirty="0"/>
            </a:br>
            <a:r>
              <a:rPr lang="en-US" sz="1400" dirty="0"/>
              <a:t>everyone serve one until everyone has some juice</a:t>
            </a:r>
          </a:p>
        </p:txBody>
      </p:sp>
      <p:grpSp>
        <p:nvGrpSpPr>
          <p:cNvPr id="20" name="Group 19">
            <a:extLst>
              <a:ext uri="{FF2B5EF4-FFF2-40B4-BE49-F238E27FC236}">
                <a16:creationId xmlns:a16="http://schemas.microsoft.com/office/drawing/2014/main" id="{9EB38294-66EC-70F7-52AB-8438CC22EFFC}"/>
              </a:ext>
            </a:extLst>
          </p:cNvPr>
          <p:cNvGrpSpPr/>
          <p:nvPr/>
        </p:nvGrpSpPr>
        <p:grpSpPr>
          <a:xfrm>
            <a:off x="10744090" y="4980906"/>
            <a:ext cx="1131949" cy="811433"/>
            <a:chOff x="706883" y="2800586"/>
            <a:chExt cx="1131949" cy="811433"/>
          </a:xfrm>
        </p:grpSpPr>
        <p:pic>
          <p:nvPicPr>
            <p:cNvPr id="11" name="Picture 10" descr="A pile of cookies&#10;&#10;Description automatically generated with medium confidence">
              <a:extLst>
                <a:ext uri="{FF2B5EF4-FFF2-40B4-BE49-F238E27FC236}">
                  <a16:creationId xmlns:a16="http://schemas.microsoft.com/office/drawing/2014/main" id="{78C8656C-75EA-F364-04A1-CEC8B1A867D1}"/>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9767" r="17712"/>
            <a:stretch/>
          </p:blipFill>
          <p:spPr>
            <a:xfrm>
              <a:off x="783256" y="2800586"/>
              <a:ext cx="979204" cy="720324"/>
            </a:xfrm>
            <a:prstGeom prst="rect">
              <a:avLst/>
            </a:prstGeom>
          </p:spPr>
        </p:pic>
        <p:pic>
          <p:nvPicPr>
            <p:cNvPr id="15" name="Picture 14" descr="A close-up of some crackers&#10;&#10;Description automatically generated with medium confidence">
              <a:extLst>
                <a:ext uri="{FF2B5EF4-FFF2-40B4-BE49-F238E27FC236}">
                  <a16:creationId xmlns:a16="http://schemas.microsoft.com/office/drawing/2014/main" id="{EAFFCFE3-B1CF-B365-76B9-D7728C12BF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883" y="3113211"/>
              <a:ext cx="1131949" cy="498808"/>
            </a:xfrm>
            <a:prstGeom prst="rect">
              <a:avLst/>
            </a:prstGeom>
          </p:spPr>
        </p:pic>
      </p:grpSp>
      <p:pic>
        <p:nvPicPr>
          <p:cNvPr id="18" name="Picture 17" descr="A picture containing text, clipart&#10;&#10;Description automatically generated">
            <a:extLst>
              <a:ext uri="{FF2B5EF4-FFF2-40B4-BE49-F238E27FC236}">
                <a16:creationId xmlns:a16="http://schemas.microsoft.com/office/drawing/2014/main" id="{AFA8C88F-A6FD-2D79-BDFC-B7FD0E72E0C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8730" y="170990"/>
            <a:ext cx="3055666" cy="2933108"/>
          </a:xfrm>
          <a:prstGeom prst="rect">
            <a:avLst/>
          </a:prstGeom>
        </p:spPr>
      </p:pic>
      <p:grpSp>
        <p:nvGrpSpPr>
          <p:cNvPr id="34" name="Group 33">
            <a:extLst>
              <a:ext uri="{FF2B5EF4-FFF2-40B4-BE49-F238E27FC236}">
                <a16:creationId xmlns:a16="http://schemas.microsoft.com/office/drawing/2014/main" id="{DDA6F7CD-27FC-8C38-BFFD-9C3779195B85}"/>
              </a:ext>
            </a:extLst>
          </p:cNvPr>
          <p:cNvGrpSpPr/>
          <p:nvPr/>
        </p:nvGrpSpPr>
        <p:grpSpPr>
          <a:xfrm>
            <a:off x="317058" y="1517790"/>
            <a:ext cx="3615134" cy="3357328"/>
            <a:chOff x="696237" y="1683140"/>
            <a:chExt cx="3615134" cy="3357328"/>
          </a:xfrm>
        </p:grpSpPr>
        <p:pic>
          <p:nvPicPr>
            <p:cNvPr id="22" name="Picture 21" descr="A picture containing toy, doll, clipart&#10;&#10;Description automatically generated">
              <a:extLst>
                <a:ext uri="{FF2B5EF4-FFF2-40B4-BE49-F238E27FC236}">
                  <a16:creationId xmlns:a16="http://schemas.microsoft.com/office/drawing/2014/main" id="{853D1A54-9C76-886B-3A50-B15E9214566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2971" y="2848956"/>
              <a:ext cx="2438400" cy="2191512"/>
            </a:xfrm>
            <a:prstGeom prst="rect">
              <a:avLst/>
            </a:prstGeom>
          </p:spPr>
        </p:pic>
        <p:pic>
          <p:nvPicPr>
            <p:cNvPr id="24" name="Picture 23" descr="A child sitting on a chair&#10;&#10;Description automatically generated with medium confidence">
              <a:extLst>
                <a:ext uri="{FF2B5EF4-FFF2-40B4-BE49-F238E27FC236}">
                  <a16:creationId xmlns:a16="http://schemas.microsoft.com/office/drawing/2014/main" id="{7A4B1C31-B3CD-B7EC-551C-2BE8985453B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96237" y="1683140"/>
              <a:ext cx="1916630" cy="3107635"/>
            </a:xfrm>
            <a:prstGeom prst="rect">
              <a:avLst/>
            </a:prstGeom>
          </p:spPr>
        </p:pic>
        <p:grpSp>
          <p:nvGrpSpPr>
            <p:cNvPr id="29" name="Group 28">
              <a:extLst>
                <a:ext uri="{FF2B5EF4-FFF2-40B4-BE49-F238E27FC236}">
                  <a16:creationId xmlns:a16="http://schemas.microsoft.com/office/drawing/2014/main" id="{C6C46C9D-AF16-D4E4-5BCB-BB6A9C845C8E}"/>
                </a:ext>
              </a:extLst>
            </p:cNvPr>
            <p:cNvGrpSpPr/>
            <p:nvPr/>
          </p:nvGrpSpPr>
          <p:grpSpPr>
            <a:xfrm>
              <a:off x="2134479" y="3853346"/>
              <a:ext cx="475613" cy="568445"/>
              <a:chOff x="2134479" y="3853346"/>
              <a:chExt cx="475613" cy="568445"/>
            </a:xfrm>
          </p:grpSpPr>
          <p:pic>
            <p:nvPicPr>
              <p:cNvPr id="27" name="Picture 26" descr="Icon&#10;&#10;Description automatically generated with medium confidence">
                <a:extLst>
                  <a:ext uri="{FF2B5EF4-FFF2-40B4-BE49-F238E27FC236}">
                    <a16:creationId xmlns:a16="http://schemas.microsoft.com/office/drawing/2014/main" id="{D64F8D53-2CB9-C551-8419-49F1E1CD4845}"/>
                  </a:ext>
                </a:extLst>
              </p:cNvPr>
              <p:cNvPicPr>
                <a:picLocks noChangeAspect="1"/>
              </p:cNvPicPr>
              <p:nvPr/>
            </p:nvPicPr>
            <p:blipFill>
              <a:blip r:embed="rId8">
                <a:clrChange>
                  <a:clrFrom>
                    <a:srgbClr val="FFFDDB"/>
                  </a:clrFrom>
                  <a:clrTo>
                    <a:srgbClr val="FFFDDB">
                      <a:alpha val="0"/>
                    </a:srgbClr>
                  </a:clrTo>
                </a:clrChang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rot="19394657" flipH="1">
                <a:off x="2256629" y="3853346"/>
                <a:ext cx="353463" cy="556655"/>
              </a:xfrm>
              <a:prstGeom prst="rect">
                <a:avLst/>
              </a:prstGeom>
            </p:spPr>
          </p:pic>
          <p:pic>
            <p:nvPicPr>
              <p:cNvPr id="26" name="Picture 25" descr="Icon&#10;&#10;Description automatically generated with medium confidence">
                <a:extLst>
                  <a:ext uri="{FF2B5EF4-FFF2-40B4-BE49-F238E27FC236}">
                    <a16:creationId xmlns:a16="http://schemas.microsoft.com/office/drawing/2014/main" id="{B136410C-3310-4BCA-24C5-0CE640291C7B}"/>
                  </a:ext>
                </a:extLst>
              </p:cNvPr>
              <p:cNvPicPr>
                <a:picLocks noChangeAspect="1"/>
              </p:cNvPicPr>
              <p:nvPr/>
            </p:nvPicPr>
            <p:blipFill>
              <a:blip r:embed="rId8">
                <a:clrChange>
                  <a:clrFrom>
                    <a:srgbClr val="FFFDDB"/>
                  </a:clrFrom>
                  <a:clrTo>
                    <a:srgbClr val="FFFDDB">
                      <a:alpha val="0"/>
                    </a:srgbClr>
                  </a:clrTo>
                </a:clrChang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rot="20573451" flipH="1">
                <a:off x="2134479" y="3865136"/>
                <a:ext cx="353463" cy="556655"/>
              </a:xfrm>
              <a:prstGeom prst="rect">
                <a:avLst/>
              </a:prstGeom>
            </p:spPr>
          </p:pic>
        </p:grpSp>
        <p:pic>
          <p:nvPicPr>
            <p:cNvPr id="31" name="Picture 30" descr="A close-up of some hats&#10;&#10;Description automatically generated with low confidence">
              <a:extLst>
                <a:ext uri="{FF2B5EF4-FFF2-40B4-BE49-F238E27FC236}">
                  <a16:creationId xmlns:a16="http://schemas.microsoft.com/office/drawing/2014/main" id="{84BCBFBB-E11A-E765-587B-3EE0617EE409}"/>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1979" t="14313" r="5979" b="41875"/>
            <a:stretch/>
          </p:blipFill>
          <p:spPr>
            <a:xfrm rot="2522988">
              <a:off x="2109078" y="3965113"/>
              <a:ext cx="770949" cy="333121"/>
            </a:xfrm>
            <a:prstGeom prst="rect">
              <a:avLst/>
            </a:prstGeom>
          </p:spPr>
        </p:pic>
        <p:pic>
          <p:nvPicPr>
            <p:cNvPr id="33" name="Picture 32" descr="A picture containing tableware, dishware, glass, porcelain&#10;&#10;Description automatically generated">
              <a:extLst>
                <a:ext uri="{FF2B5EF4-FFF2-40B4-BE49-F238E27FC236}">
                  <a16:creationId xmlns:a16="http://schemas.microsoft.com/office/drawing/2014/main" id="{F40331BF-F17D-6FB8-9743-BD68BA77288B}"/>
                </a:ext>
              </a:extLst>
            </p:cNvPr>
            <p:cNvPicPr>
              <a:picLocks noChangeAspect="1"/>
            </p:cNvPicPr>
            <p:nvPr/>
          </p:nvPicPr>
          <p:blipFill>
            <a:blip r:embed="rId11">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013208" y="4337057"/>
              <a:ext cx="823443" cy="510764"/>
            </a:xfrm>
            <a:prstGeom prst="rect">
              <a:avLst/>
            </a:prstGeom>
          </p:spPr>
        </p:pic>
      </p:grpSp>
    </p:spTree>
    <p:extLst>
      <p:ext uri="{BB962C8B-B14F-4D97-AF65-F5344CB8AC3E}">
        <p14:creationId xmlns:p14="http://schemas.microsoft.com/office/powerpoint/2010/main" val="168587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6C8B-0882-4E10-957F-D25A17A9BEF6}"/>
              </a:ext>
            </a:extLst>
          </p:cNvPr>
          <p:cNvSpPr>
            <a:spLocks noGrp="1"/>
          </p:cNvSpPr>
          <p:nvPr>
            <p:ph type="title"/>
          </p:nvPr>
        </p:nvSpPr>
        <p:spPr/>
        <p:txBody>
          <a:bodyPr/>
          <a:lstStyle/>
          <a:p>
            <a:r>
              <a:rPr lang="en-US" dirty="0"/>
              <a:t>I have some crackers in my napkin</a:t>
            </a:r>
          </a:p>
        </p:txBody>
      </p:sp>
      <p:sp>
        <p:nvSpPr>
          <p:cNvPr id="3" name="Content Placeholder 2">
            <a:extLst>
              <a:ext uri="{FF2B5EF4-FFF2-40B4-BE49-F238E27FC236}">
                <a16:creationId xmlns:a16="http://schemas.microsoft.com/office/drawing/2014/main" id="{E60FEA21-4211-4A9D-8072-0984E09B9DA2}"/>
              </a:ext>
            </a:extLst>
          </p:cNvPr>
          <p:cNvSpPr>
            <a:spLocks noGrp="1"/>
          </p:cNvSpPr>
          <p:nvPr>
            <p:ph idx="1"/>
          </p:nvPr>
        </p:nvSpPr>
        <p:spPr>
          <a:xfrm>
            <a:off x="581192" y="2180496"/>
            <a:ext cx="5514807" cy="3678303"/>
          </a:xfrm>
        </p:spPr>
        <p:txBody>
          <a:bodyPr/>
          <a:lstStyle/>
          <a:p>
            <a:pPr marL="0" indent="0">
              <a:buNone/>
            </a:pPr>
            <a:r>
              <a:rPr lang="en-US" dirty="0"/>
              <a:t>I have 2 crackers in my napkin, but 1 is hiding.</a:t>
            </a:r>
          </a:p>
          <a:p>
            <a:pPr marL="0" indent="0">
              <a:buNone/>
            </a:pPr>
            <a:r>
              <a:rPr lang="en-US" dirty="0"/>
              <a:t>Who can find it?</a:t>
            </a:r>
          </a:p>
          <a:p>
            <a:pPr marL="0" indent="0">
              <a:buNone/>
            </a:pPr>
            <a:endParaRPr lang="en-US" dirty="0"/>
          </a:p>
          <a:p>
            <a:pPr marL="0" indent="0">
              <a:buNone/>
            </a:pPr>
            <a:r>
              <a:rPr lang="en-US" dirty="0"/>
              <a:t>These crackers represent </a:t>
            </a:r>
          </a:p>
          <a:p>
            <a:r>
              <a:rPr lang="en-US" dirty="0"/>
              <a:t>God the Father</a:t>
            </a:r>
          </a:p>
          <a:p>
            <a:r>
              <a:rPr lang="en-US" dirty="0"/>
              <a:t>God the Son, Jesus – He came to earth to save us (Did you find that cracker?)</a:t>
            </a:r>
          </a:p>
          <a:p>
            <a:r>
              <a:rPr lang="en-US" dirty="0"/>
              <a:t>God the Spirit</a:t>
            </a:r>
          </a:p>
        </p:txBody>
      </p:sp>
      <p:pic>
        <p:nvPicPr>
          <p:cNvPr id="7" name="Picture 6">
            <a:extLst>
              <a:ext uri="{FF2B5EF4-FFF2-40B4-BE49-F238E27FC236}">
                <a16:creationId xmlns:a16="http://schemas.microsoft.com/office/drawing/2014/main" id="{60DC5E1C-7749-406E-BE62-55F22B473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2162" y="1039443"/>
            <a:ext cx="3364523" cy="4486031"/>
          </a:xfrm>
          <a:prstGeom prst="rect">
            <a:avLst/>
          </a:prstGeom>
        </p:spPr>
      </p:pic>
    </p:spTree>
    <p:extLst>
      <p:ext uri="{BB962C8B-B14F-4D97-AF65-F5344CB8AC3E}">
        <p14:creationId xmlns:p14="http://schemas.microsoft.com/office/powerpoint/2010/main" val="297113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1" y="5262295"/>
            <a:ext cx="10961452" cy="940760"/>
          </a:xfrm>
        </p:spPr>
        <p:txBody>
          <a:bodyPr>
            <a:normAutofit fontScale="90000"/>
          </a:bodyPr>
          <a:lstStyle/>
          <a:p>
            <a:r>
              <a:rPr lang="en-US" dirty="0">
                <a:solidFill>
                  <a:schemeClr val="accent1">
                    <a:lumMod val="10000"/>
                    <a:lumOff val="90000"/>
                  </a:schemeClr>
                </a:solidFill>
              </a:rPr>
              <a:t>  </a:t>
            </a:r>
            <a:r>
              <a:rPr lang="en-US" sz="3100" i="1" cap="none" dirty="0">
                <a:solidFill>
                  <a:schemeClr val="accent1">
                    <a:lumMod val="10000"/>
                    <a:lumOff val="90000"/>
                  </a:schemeClr>
                </a:solidFill>
              </a:rPr>
              <a:t>optional</a:t>
            </a:r>
            <a:br>
              <a:rPr lang="en-US" sz="3100" dirty="0">
                <a:solidFill>
                  <a:schemeClr val="accent1">
                    <a:lumMod val="10000"/>
                    <a:lumOff val="90000"/>
                  </a:schemeClr>
                </a:solidFill>
              </a:rPr>
            </a:br>
            <a:r>
              <a:rPr lang="en-US" sz="3100" dirty="0">
                <a:solidFill>
                  <a:schemeClr val="accent1">
                    <a:lumMod val="10000"/>
                    <a:lumOff val="90000"/>
                  </a:schemeClr>
                </a:solidFill>
              </a:rPr>
              <a:t>Bake some crackers – unleavened bread</a:t>
            </a:r>
            <a:br>
              <a:rPr lang="en-US" sz="3100" dirty="0">
                <a:solidFill>
                  <a:schemeClr val="accent1">
                    <a:lumMod val="10000"/>
                    <a:lumOff val="90000"/>
                  </a:schemeClr>
                </a:solidFill>
              </a:rPr>
            </a:br>
            <a:r>
              <a:rPr lang="en-US" sz="3100" dirty="0">
                <a:solidFill>
                  <a:schemeClr val="accent1">
                    <a:lumMod val="10000"/>
                    <a:lumOff val="90000"/>
                  </a:schemeClr>
                </a:solidFill>
              </a:rPr>
              <a:t>												 OR use purchased crackers </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7372886" cy="4204800"/>
          </a:xfrm>
        </p:spPr>
        <p:txBody>
          <a:bodyPr numCol="2">
            <a:normAutofit/>
          </a:bodyPr>
          <a:lstStyle/>
          <a:p>
            <a:pPr algn="l"/>
            <a:r>
              <a:rPr lang="en-US" sz="2000" dirty="0">
                <a:solidFill>
                  <a:schemeClr val="tx2">
                    <a:lumMod val="50000"/>
                  </a:schemeClr>
                </a:solidFill>
              </a:rPr>
              <a:t>Cracker Recipe:</a:t>
            </a:r>
          </a:p>
          <a:p>
            <a:pPr marL="342900" indent="-342900" algn="l">
              <a:buFont typeface="Wingdings" panose="05000000000000000000" pitchFamily="2" charset="2"/>
              <a:buChar char="q"/>
            </a:pPr>
            <a:r>
              <a:rPr lang="en-US" sz="2000" dirty="0">
                <a:solidFill>
                  <a:schemeClr val="tx2">
                    <a:lumMod val="50000"/>
                  </a:schemeClr>
                </a:solidFill>
              </a:rPr>
              <a:t>2 cups flour*</a:t>
            </a:r>
          </a:p>
          <a:p>
            <a:pPr marL="342900" indent="-342900" algn="l">
              <a:buFont typeface="Wingdings" panose="05000000000000000000" pitchFamily="2" charset="2"/>
              <a:buChar char="q"/>
            </a:pPr>
            <a:r>
              <a:rPr lang="en-US" sz="2000" dirty="0">
                <a:solidFill>
                  <a:schemeClr val="tx2">
                    <a:lumMod val="50000"/>
                  </a:schemeClr>
                </a:solidFill>
              </a:rPr>
              <a:t>1 teaspoon sugar</a:t>
            </a:r>
          </a:p>
          <a:p>
            <a:pPr marL="342900" indent="-342900" algn="l">
              <a:buFont typeface="Wingdings" panose="05000000000000000000" pitchFamily="2" charset="2"/>
              <a:buChar char="q"/>
            </a:pPr>
            <a:r>
              <a:rPr lang="en-US" sz="2000" dirty="0">
                <a:solidFill>
                  <a:schemeClr val="tx2">
                    <a:lumMod val="50000"/>
                  </a:schemeClr>
                </a:solidFill>
              </a:rPr>
              <a:t>¾ teaspoon fine salt</a:t>
            </a:r>
          </a:p>
          <a:p>
            <a:pPr algn="l"/>
            <a:r>
              <a:rPr lang="en-US" sz="2000" dirty="0">
                <a:solidFill>
                  <a:schemeClr val="tx2">
                    <a:lumMod val="50000"/>
                  </a:schemeClr>
                </a:solidFill>
              </a:rPr>
              <a:t>Mix well in food processor</a:t>
            </a:r>
          </a:p>
          <a:p>
            <a:pPr marL="342900" indent="-342900" algn="l">
              <a:buFont typeface="Wingdings" panose="05000000000000000000" pitchFamily="2" charset="2"/>
              <a:buChar char="q"/>
            </a:pPr>
            <a:r>
              <a:rPr lang="en-US" sz="2000" dirty="0">
                <a:solidFill>
                  <a:schemeClr val="tx2">
                    <a:lumMod val="50000"/>
                  </a:schemeClr>
                </a:solidFill>
              </a:rPr>
              <a:t>Add 3 Tablespoons olive* oil</a:t>
            </a:r>
          </a:p>
          <a:p>
            <a:pPr algn="l"/>
            <a:r>
              <a:rPr lang="en-US" sz="2000" dirty="0">
                <a:solidFill>
                  <a:schemeClr val="tx2">
                    <a:lumMod val="50000"/>
                  </a:schemeClr>
                </a:solidFill>
              </a:rPr>
              <a:t>Pulse in processor until dough forms.</a:t>
            </a:r>
          </a:p>
          <a:p>
            <a:pPr algn="l"/>
            <a:r>
              <a:rPr lang="en-US" sz="2000" dirty="0">
                <a:solidFill>
                  <a:schemeClr val="tx2">
                    <a:lumMod val="50000"/>
                  </a:schemeClr>
                </a:solidFill>
              </a:rPr>
              <a:t>Divide in half.  </a:t>
            </a:r>
          </a:p>
          <a:p>
            <a:pPr algn="l"/>
            <a:r>
              <a:rPr lang="en-US" sz="2000" dirty="0">
                <a:solidFill>
                  <a:schemeClr val="tx2">
                    <a:lumMod val="50000"/>
                  </a:schemeClr>
                </a:solidFill>
              </a:rPr>
              <a:t>On floured surface, roll out each half very thinly.</a:t>
            </a:r>
          </a:p>
          <a:p>
            <a:pPr algn="l"/>
            <a:r>
              <a:rPr lang="en-US" sz="2000" dirty="0">
                <a:solidFill>
                  <a:schemeClr val="tx2">
                    <a:lumMod val="50000"/>
                  </a:schemeClr>
                </a:solidFill>
              </a:rPr>
              <a:t>Cut into 1x3 inch strips and place on parchment –lined baking sheets.</a:t>
            </a:r>
          </a:p>
          <a:p>
            <a:pPr algn="l"/>
            <a:r>
              <a:rPr lang="en-US" sz="2000" dirty="0">
                <a:solidFill>
                  <a:schemeClr val="tx2">
                    <a:lumMod val="50000"/>
                  </a:schemeClr>
                </a:solidFill>
              </a:rPr>
              <a:t>Brush with oil.</a:t>
            </a:r>
          </a:p>
          <a:p>
            <a:pPr algn="l"/>
            <a:r>
              <a:rPr lang="en-US" sz="2000" dirty="0">
                <a:solidFill>
                  <a:schemeClr val="tx2">
                    <a:lumMod val="50000"/>
                  </a:schemeClr>
                </a:solidFill>
              </a:rPr>
              <a:t>Sprinkle on sea salt &amp; pepper*</a:t>
            </a:r>
          </a:p>
          <a:p>
            <a:pPr algn="l"/>
            <a:r>
              <a:rPr lang="en-US" sz="2000" dirty="0">
                <a:solidFill>
                  <a:schemeClr val="tx2">
                    <a:lumMod val="50000"/>
                  </a:schemeClr>
                </a:solidFill>
              </a:rPr>
              <a:t>BAKE 425 until brown – about 13 minutes</a:t>
            </a:r>
          </a:p>
        </p:txBody>
      </p:sp>
      <p:sp>
        <p:nvSpPr>
          <p:cNvPr id="6" name="TextBox 5">
            <a:extLst>
              <a:ext uri="{FF2B5EF4-FFF2-40B4-BE49-F238E27FC236}">
                <a16:creationId xmlns:a16="http://schemas.microsoft.com/office/drawing/2014/main" id="{88EC74D0-6154-4837-9A21-3EC217668C4A}"/>
              </a:ext>
            </a:extLst>
          </p:cNvPr>
          <p:cNvSpPr txBox="1"/>
          <p:nvPr/>
        </p:nvSpPr>
        <p:spPr>
          <a:xfrm>
            <a:off x="2848518" y="4691688"/>
            <a:ext cx="7667081" cy="369332"/>
          </a:xfrm>
          <a:prstGeom prst="rect">
            <a:avLst/>
          </a:prstGeom>
          <a:noFill/>
        </p:spPr>
        <p:txBody>
          <a:bodyPr wrap="square">
            <a:spAutoFit/>
          </a:bodyPr>
          <a:lstStyle/>
          <a:p>
            <a:r>
              <a:rPr lang="en-US" dirty="0"/>
              <a:t>https://www.rachaelraymag.com/recipe/homemade-olive-oil-crackers</a:t>
            </a:r>
          </a:p>
        </p:txBody>
      </p:sp>
      <p:pic>
        <p:nvPicPr>
          <p:cNvPr id="8" name="Picture 7">
            <a:extLst>
              <a:ext uri="{FF2B5EF4-FFF2-40B4-BE49-F238E27FC236}">
                <a16:creationId xmlns:a16="http://schemas.microsoft.com/office/drawing/2014/main" id="{5F62B3DA-98BA-4816-959C-393073CB6844}"/>
              </a:ext>
            </a:extLst>
          </p:cNvPr>
          <p:cNvPicPr>
            <a:picLocks noChangeAspect="1"/>
          </p:cNvPicPr>
          <p:nvPr/>
        </p:nvPicPr>
        <p:blipFill rotWithShape="1">
          <a:blip r:embed="rId2"/>
          <a:srcRect l="25235" t="14925" r="24271" b="11045"/>
          <a:stretch/>
        </p:blipFill>
        <p:spPr>
          <a:xfrm>
            <a:off x="8396309" y="817147"/>
            <a:ext cx="2963884" cy="3712339"/>
          </a:xfrm>
          <a:prstGeom prst="rect">
            <a:avLst/>
          </a:prstGeom>
        </p:spPr>
      </p:pic>
    </p:spTree>
    <p:extLst>
      <p:ext uri="{BB962C8B-B14F-4D97-AF65-F5344CB8AC3E}">
        <p14:creationId xmlns:p14="http://schemas.microsoft.com/office/powerpoint/2010/main" val="252900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F8DF-2F7A-4CA6-B68E-7A1BA239B03D}"/>
              </a:ext>
            </a:extLst>
          </p:cNvPr>
          <p:cNvSpPr>
            <a:spLocks noGrp="1"/>
          </p:cNvSpPr>
          <p:nvPr>
            <p:ph type="title"/>
          </p:nvPr>
        </p:nvSpPr>
        <p:spPr/>
        <p:txBody>
          <a:bodyPr/>
          <a:lstStyle/>
          <a:p>
            <a:r>
              <a:rPr lang="en-US" dirty="0"/>
              <a:t>We remember that </a:t>
            </a:r>
            <a:r>
              <a:rPr lang="en-US" dirty="0" err="1"/>
              <a:t>jesus</a:t>
            </a:r>
            <a:r>
              <a:rPr lang="en-US" dirty="0"/>
              <a:t> died for us</a:t>
            </a:r>
            <a:br>
              <a:rPr lang="en-US" dirty="0"/>
            </a:br>
            <a:r>
              <a:rPr lang="en-US" dirty="0"/>
              <a:t>	he is the Passover lamb</a:t>
            </a:r>
          </a:p>
        </p:txBody>
      </p:sp>
      <p:sp>
        <p:nvSpPr>
          <p:cNvPr id="3" name="Content Placeholder 2">
            <a:extLst>
              <a:ext uri="{FF2B5EF4-FFF2-40B4-BE49-F238E27FC236}">
                <a16:creationId xmlns:a16="http://schemas.microsoft.com/office/drawing/2014/main" id="{7558C449-4BCC-49CF-9E81-1AE522141604}"/>
              </a:ext>
            </a:extLst>
          </p:cNvPr>
          <p:cNvSpPr>
            <a:spLocks noGrp="1"/>
          </p:cNvSpPr>
          <p:nvPr>
            <p:ph idx="1"/>
          </p:nvPr>
        </p:nvSpPr>
        <p:spPr>
          <a:xfrm>
            <a:off x="581192" y="1982340"/>
            <a:ext cx="5375471" cy="4173504"/>
          </a:xfrm>
        </p:spPr>
        <p:txBody>
          <a:bodyPr>
            <a:normAutofit/>
          </a:bodyPr>
          <a:lstStyle/>
          <a:p>
            <a:pPr marL="0" indent="0">
              <a:buNone/>
            </a:pPr>
            <a:r>
              <a:rPr lang="en-US" dirty="0"/>
              <a:t>Jesus knew He was the Passover lamb.</a:t>
            </a:r>
          </a:p>
          <a:p>
            <a:pPr marL="0" indent="0">
              <a:buNone/>
            </a:pPr>
            <a:r>
              <a:rPr lang="en-US" dirty="0"/>
              <a:t>He was willing to lay down His life.</a:t>
            </a:r>
          </a:p>
          <a:p>
            <a:pPr marL="0" indent="0">
              <a:buNone/>
            </a:pPr>
            <a:r>
              <a:rPr lang="en-US" dirty="0"/>
              <a:t>He was willing to pay the price for our sin – death.</a:t>
            </a:r>
          </a:p>
          <a:p>
            <a:pPr marL="0" indent="0">
              <a:buNone/>
            </a:pPr>
            <a:r>
              <a:rPr lang="en-US" dirty="0"/>
              <a:t>He was willing to die for us.</a:t>
            </a:r>
          </a:p>
        </p:txBody>
      </p:sp>
      <p:pic>
        <p:nvPicPr>
          <p:cNvPr id="6" name="Picture 5" descr="A person standing on a cross&#10;&#10;Description automatically generated with medium confidence">
            <a:extLst>
              <a:ext uri="{FF2B5EF4-FFF2-40B4-BE49-F238E27FC236}">
                <a16:creationId xmlns:a16="http://schemas.microsoft.com/office/drawing/2014/main" id="{3B79796C-4CCF-4201-BEC2-7DBEC85A4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321" y="1280184"/>
            <a:ext cx="3250837" cy="4875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757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3" y="5262296"/>
            <a:ext cx="10775920" cy="940760"/>
          </a:xfrm>
        </p:spPr>
        <p:txBody>
          <a:bodyPr>
            <a:normAutofit fontScale="90000"/>
          </a:bodyPr>
          <a:lstStyle/>
          <a:p>
            <a:br>
              <a:rPr lang="en-US" dirty="0">
                <a:solidFill>
                  <a:schemeClr val="accent1">
                    <a:lumMod val="10000"/>
                    <a:lumOff val="90000"/>
                  </a:schemeClr>
                </a:solidFill>
              </a:rPr>
            </a:br>
            <a:r>
              <a:rPr lang="en-US" dirty="0">
                <a:solidFill>
                  <a:schemeClr val="accent1">
                    <a:lumMod val="10000"/>
                    <a:lumOff val="90000"/>
                  </a:schemeClr>
                </a:solidFill>
              </a:rPr>
              <a:t>I will save you</a:t>
            </a:r>
            <a:br>
              <a:rPr lang="en-US" dirty="0">
                <a:solidFill>
                  <a:schemeClr val="accent1">
                    <a:lumMod val="10000"/>
                    <a:lumOff val="90000"/>
                  </a:schemeClr>
                </a:solidFill>
              </a:rPr>
            </a:br>
            <a:r>
              <a:rPr lang="en-US" sz="1400" i="1" dirty="0">
                <a:solidFill>
                  <a:schemeClr val="accent1">
                    <a:lumMod val="10000"/>
                    <a:lumOff val="90000"/>
                  </a:schemeClr>
                </a:solidFill>
              </a:rPr>
              <a:t>	Jesus took our sins upon himself.   He took our punishment and died for us.   He has saved us from our sin and death.</a:t>
            </a:r>
            <a:r>
              <a:rPr lang="en-US" dirty="0">
                <a:solidFill>
                  <a:schemeClr val="accent1">
                    <a:lumMod val="10000"/>
                    <a:lumOff val="90000"/>
                  </a:schemeClr>
                </a:solidFill>
              </a:rPr>
              <a:t> </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1464472"/>
            <a:ext cx="3645773" cy="2584644"/>
          </a:xfrm>
        </p:spPr>
        <p:txBody>
          <a:bodyPr>
            <a:normAutofit fontScale="62500" lnSpcReduction="20000"/>
          </a:bodyPr>
          <a:lstStyle/>
          <a:p>
            <a:pPr algn="l"/>
            <a:r>
              <a:rPr lang="en-US" sz="3600" baseline="30000" dirty="0">
                <a:solidFill>
                  <a:schemeClr val="tx1"/>
                </a:solidFill>
              </a:rPr>
              <a:t>17 </a:t>
            </a:r>
            <a:r>
              <a:rPr lang="en-US" sz="3600" dirty="0">
                <a:solidFill>
                  <a:schemeClr val="tx1"/>
                </a:solidFill>
              </a:rPr>
              <a:t>Then Jesus took a cup. </a:t>
            </a:r>
          </a:p>
          <a:p>
            <a:pPr algn="l"/>
            <a:r>
              <a:rPr lang="en-US" sz="3600" dirty="0">
                <a:solidFill>
                  <a:schemeClr val="tx1"/>
                </a:solidFill>
              </a:rPr>
              <a:t>He gave thanks to God for it and said, “Take this cup and give it to everyone here. </a:t>
            </a:r>
          </a:p>
          <a:p>
            <a:pPr algn="l"/>
            <a:r>
              <a:rPr lang="en-US" sz="3600" baseline="30000" dirty="0">
                <a:solidFill>
                  <a:schemeClr val="tx1"/>
                </a:solidFill>
              </a:rPr>
              <a:t>18 </a:t>
            </a:r>
            <a:r>
              <a:rPr lang="en-US" sz="3600" dirty="0">
                <a:solidFill>
                  <a:schemeClr val="tx1"/>
                </a:solidFill>
              </a:rPr>
              <a:t>I will not drink again from the fruit of the vine</a:t>
            </a:r>
            <a:r>
              <a:rPr lang="en-US" sz="3600" baseline="30000" dirty="0">
                <a:solidFill>
                  <a:schemeClr val="tx1"/>
                </a:solidFill>
              </a:rPr>
              <a:t> </a:t>
            </a:r>
            <a:r>
              <a:rPr lang="en-US" sz="3600" dirty="0">
                <a:solidFill>
                  <a:schemeClr val="tx1"/>
                </a:solidFill>
              </a:rPr>
              <a:t>until God’s kingdom comes.”</a:t>
            </a:r>
          </a:p>
          <a:p>
            <a:pPr algn="l"/>
            <a:endParaRPr lang="en-US" sz="2000" dirty="0">
              <a:solidFill>
                <a:schemeClr val="tx2">
                  <a:lumMod val="50000"/>
                </a:schemeClr>
              </a:solidFill>
            </a:endParaRPr>
          </a:p>
        </p:txBody>
      </p:sp>
      <p:pic>
        <p:nvPicPr>
          <p:cNvPr id="6" name="Content Placeholder 5" descr="A picture containing table, food, plate, breakfast&#10;&#10;Description automatically generated">
            <a:extLst>
              <a:ext uri="{FF2B5EF4-FFF2-40B4-BE49-F238E27FC236}">
                <a16:creationId xmlns:a16="http://schemas.microsoft.com/office/drawing/2014/main" id="{ECB9ECC4-F32E-429D-8C9A-4CA9D86451B8}"/>
              </a:ext>
            </a:extLst>
          </p:cNvPr>
          <p:cNvPicPr>
            <a:picLocks noChangeAspect="1"/>
          </p:cNvPicPr>
          <p:nvPr/>
        </p:nvPicPr>
        <p:blipFill rotWithShape="1">
          <a:blip r:embed="rId2">
            <a:extLst>
              <a:ext uri="{28A0092B-C50C-407E-A947-70E740481C1C}">
                <a14:useLocalDpi xmlns:a14="http://schemas.microsoft.com/office/drawing/2010/main" val="0"/>
              </a:ext>
            </a:extLst>
          </a:blip>
          <a:srcRect t="4406" r="4" b="5577"/>
          <a:stretch/>
        </p:blipFill>
        <p:spPr>
          <a:xfrm>
            <a:off x="4196618" y="728830"/>
            <a:ext cx="3816752" cy="2290575"/>
          </a:xfrm>
          <a:prstGeom prst="rect">
            <a:avLst/>
          </a:prstGeom>
          <a:ln>
            <a:noFill/>
          </a:ln>
          <a:effectLst>
            <a:outerShdw blurRad="76200" dist="63500" dir="5040000" algn="tl" rotWithShape="0">
              <a:srgbClr val="000000">
                <a:alpha val="41000"/>
              </a:srgbClr>
            </a:outerShdw>
          </a:effectLst>
        </p:spPr>
      </p:pic>
      <p:pic>
        <p:nvPicPr>
          <p:cNvPr id="11" name="Picture 10" descr="A cup of coffee next to a bunch of black grapes&#10;&#10;Description automatically generated with low confidence">
            <a:extLst>
              <a:ext uri="{FF2B5EF4-FFF2-40B4-BE49-F238E27FC236}">
                <a16:creationId xmlns:a16="http://schemas.microsoft.com/office/drawing/2014/main" id="{8F259ADD-631F-4D9E-B48E-E9C1246839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943" y="3408793"/>
            <a:ext cx="2181860" cy="1682016"/>
          </a:xfrm>
          <a:prstGeom prst="rect">
            <a:avLst/>
          </a:prstGeom>
        </p:spPr>
      </p:pic>
      <p:sp>
        <p:nvSpPr>
          <p:cNvPr id="5" name="Arrow: Pentagon 4">
            <a:extLst>
              <a:ext uri="{FF2B5EF4-FFF2-40B4-BE49-F238E27FC236}">
                <a16:creationId xmlns:a16="http://schemas.microsoft.com/office/drawing/2014/main" id="{98F8EBD7-EA80-45B9-8B42-DBF74D609F70}"/>
              </a:ext>
            </a:extLst>
          </p:cNvPr>
          <p:cNvSpPr/>
          <p:nvPr/>
        </p:nvSpPr>
        <p:spPr>
          <a:xfrm rot="21052391">
            <a:off x="33791" y="4315381"/>
            <a:ext cx="3300540" cy="689514"/>
          </a:xfrm>
          <a:prstGeom prst="homePlat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You too can drink some grape juice</a:t>
            </a:r>
          </a:p>
          <a:p>
            <a:pPr algn="ctr"/>
            <a:r>
              <a:rPr lang="en-US" sz="1400" dirty="0"/>
              <a:t>Remember Jesus is coming again!</a:t>
            </a:r>
          </a:p>
          <a:p>
            <a:pPr algn="ctr"/>
            <a:r>
              <a:rPr lang="en-US" sz="1400" dirty="0"/>
              <a:t>Then we will celebrate with Him!</a:t>
            </a:r>
          </a:p>
        </p:txBody>
      </p:sp>
      <p:pic>
        <p:nvPicPr>
          <p:cNvPr id="7" name="Picture 6" descr="A picture containing text&#10;&#10;Description automatically generated">
            <a:extLst>
              <a:ext uri="{FF2B5EF4-FFF2-40B4-BE49-F238E27FC236}">
                <a16:creationId xmlns:a16="http://schemas.microsoft.com/office/drawing/2014/main" id="{C50DFBFC-8E21-46E9-AC29-D4A4AC8A9E02}"/>
              </a:ext>
            </a:extLst>
          </p:cNvPr>
          <p:cNvPicPr>
            <a:picLocks noChangeAspect="1"/>
          </p:cNvPicPr>
          <p:nvPr/>
        </p:nvPicPr>
        <p:blipFill rotWithShape="1">
          <a:blip r:embed="rId4">
            <a:extLst>
              <a:ext uri="{28A0092B-C50C-407E-A947-70E740481C1C}">
                <a14:useLocalDpi xmlns:a14="http://schemas.microsoft.com/office/drawing/2010/main" val="0"/>
              </a:ext>
            </a:extLst>
          </a:blip>
          <a:srcRect b="5487"/>
          <a:stretch/>
        </p:blipFill>
        <p:spPr>
          <a:xfrm>
            <a:off x="7889794" y="1874119"/>
            <a:ext cx="2909291" cy="3239303"/>
          </a:xfrm>
          <a:prstGeom prst="rect">
            <a:avLst/>
          </a:prstGeom>
        </p:spPr>
      </p:pic>
      <p:sp>
        <p:nvSpPr>
          <p:cNvPr id="8" name="Speech Bubble: Rectangle 7">
            <a:extLst>
              <a:ext uri="{FF2B5EF4-FFF2-40B4-BE49-F238E27FC236}">
                <a16:creationId xmlns:a16="http://schemas.microsoft.com/office/drawing/2014/main" id="{5C3F3508-8C04-4670-8C9A-054C800AA86A}"/>
              </a:ext>
            </a:extLst>
          </p:cNvPr>
          <p:cNvSpPr/>
          <p:nvPr/>
        </p:nvSpPr>
        <p:spPr>
          <a:xfrm>
            <a:off x="9626365" y="936075"/>
            <a:ext cx="1925052" cy="938044"/>
          </a:xfrm>
          <a:prstGeom prst="wedgeRectCallout">
            <a:avLst>
              <a:gd name="adj1" fmla="val 6042"/>
              <a:gd name="adj2" fmla="val 9628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Jesus Saves!</a:t>
            </a:r>
          </a:p>
        </p:txBody>
      </p:sp>
    </p:spTree>
    <p:extLst>
      <p:ext uri="{BB962C8B-B14F-4D97-AF65-F5344CB8AC3E}">
        <p14:creationId xmlns:p14="http://schemas.microsoft.com/office/powerpoint/2010/main" val="310898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orange&#10;&#10;Description automatically generated">
            <a:extLst>
              <a:ext uri="{FF2B5EF4-FFF2-40B4-BE49-F238E27FC236}">
                <a16:creationId xmlns:a16="http://schemas.microsoft.com/office/drawing/2014/main" id="{03AA31D5-A164-42C8-BE37-11E9AC4B6E3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97" y="3656601"/>
            <a:ext cx="2257424" cy="1728787"/>
          </a:xfrm>
          <a:prstGeom prst="rect">
            <a:avLst/>
          </a:prstGeom>
        </p:spPr>
      </p:pic>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1" y="5385388"/>
            <a:ext cx="9594775" cy="689514"/>
          </a:xfrm>
        </p:spPr>
        <p:txBody>
          <a:bodyPr>
            <a:normAutofit fontScale="90000"/>
          </a:bodyPr>
          <a:lstStyle/>
          <a:p>
            <a:r>
              <a:rPr lang="en-US" dirty="0">
                <a:solidFill>
                  <a:schemeClr val="accent1">
                    <a:lumMod val="10000"/>
                    <a:lumOff val="90000"/>
                  </a:schemeClr>
                </a:solidFill>
              </a:rPr>
              <a:t>Jesus came to give his life for us.   He took our punishment.</a:t>
            </a:r>
            <a:br>
              <a:rPr lang="en-US" dirty="0">
                <a:solidFill>
                  <a:schemeClr val="accent1">
                    <a:lumMod val="10000"/>
                    <a:lumOff val="90000"/>
                  </a:schemeClr>
                </a:solidFill>
              </a:rPr>
            </a:br>
            <a:r>
              <a:rPr lang="en-US" dirty="0">
                <a:solidFill>
                  <a:schemeClr val="accent1">
                    <a:lumMod val="10000"/>
                    <a:lumOff val="90000"/>
                  </a:schemeClr>
                </a:solidFill>
              </a:rPr>
              <a:t>   The wages of sin is death, but the gift of god is eternal life  </a:t>
            </a:r>
            <a:r>
              <a:rPr lang="en-US" i="1" cap="none" dirty="0">
                <a:solidFill>
                  <a:schemeClr val="accent1">
                    <a:lumMod val="10000"/>
                    <a:lumOff val="90000"/>
                  </a:schemeClr>
                </a:solidFill>
              </a:rPr>
              <a:t>Romans 6:23</a:t>
            </a:r>
            <a:endParaRPr lang="en-US" dirty="0">
              <a:solidFill>
                <a:schemeClr val="accent1">
                  <a:lumMod val="10000"/>
                  <a:lumOff val="90000"/>
                </a:schemeClr>
              </a:solidFill>
            </a:endParaRPr>
          </a:p>
        </p:txBody>
      </p:sp>
      <p:pic>
        <p:nvPicPr>
          <p:cNvPr id="7" name="Content Placeholder 6" descr="A picture containing indoor, person&#10;&#10;Description automatically generated">
            <a:extLst>
              <a:ext uri="{FF2B5EF4-FFF2-40B4-BE49-F238E27FC236}">
                <a16:creationId xmlns:a16="http://schemas.microsoft.com/office/drawing/2014/main" id="{EC1C0B82-5D7F-4614-8C6E-EFA4CF5A41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4894" y="654945"/>
            <a:ext cx="7313612" cy="4111875"/>
          </a:xfrm>
        </p:spPr>
      </p:pic>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3120221"/>
          </a:xfrm>
        </p:spPr>
        <p:txBody>
          <a:bodyPr>
            <a:normAutofit fontScale="62500" lnSpcReduction="20000"/>
          </a:bodyPr>
          <a:lstStyle/>
          <a:p>
            <a:pPr algn="l"/>
            <a:r>
              <a:rPr lang="en-US" sz="3600" baseline="30000" dirty="0">
                <a:solidFill>
                  <a:schemeClr val="tx1"/>
                </a:solidFill>
              </a:rPr>
              <a:t>19 </a:t>
            </a:r>
            <a:r>
              <a:rPr lang="en-US" sz="3600" dirty="0">
                <a:solidFill>
                  <a:schemeClr val="tx1"/>
                </a:solidFill>
              </a:rPr>
              <a:t>Then Jesus took some bread. </a:t>
            </a:r>
          </a:p>
          <a:p>
            <a:pPr algn="l"/>
            <a:r>
              <a:rPr lang="en-US" sz="3600" dirty="0">
                <a:solidFill>
                  <a:schemeClr val="tx1"/>
                </a:solidFill>
              </a:rPr>
              <a:t>He thanked God for it, broke it, and gave it to the apostles. </a:t>
            </a:r>
          </a:p>
          <a:p>
            <a:pPr algn="l"/>
            <a:r>
              <a:rPr lang="en-US" sz="3600" dirty="0">
                <a:solidFill>
                  <a:schemeClr val="tx1"/>
                </a:solidFill>
              </a:rPr>
              <a:t>Then Jesus said, “This bread is my body that I am giving for you. Do this to remember me.” </a:t>
            </a:r>
            <a:endParaRPr lang="en-US" sz="2000" dirty="0">
              <a:solidFill>
                <a:schemeClr val="tx1"/>
              </a:solidFill>
            </a:endParaRPr>
          </a:p>
        </p:txBody>
      </p:sp>
      <p:sp>
        <p:nvSpPr>
          <p:cNvPr id="5" name="Arrow: Pentagon 4">
            <a:extLst>
              <a:ext uri="{FF2B5EF4-FFF2-40B4-BE49-F238E27FC236}">
                <a16:creationId xmlns:a16="http://schemas.microsoft.com/office/drawing/2014/main" id="{79532E12-BD93-4485-9057-3B5BEACB3DA0}"/>
              </a:ext>
            </a:extLst>
          </p:cNvPr>
          <p:cNvSpPr/>
          <p:nvPr/>
        </p:nvSpPr>
        <p:spPr>
          <a:xfrm rot="20549788">
            <a:off x="422374" y="3904775"/>
            <a:ext cx="3300540" cy="496389"/>
          </a:xfrm>
          <a:prstGeom prst="homePlat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You too can eat some crackers.</a:t>
            </a:r>
          </a:p>
          <a:p>
            <a:pPr algn="ctr"/>
            <a:r>
              <a:rPr lang="en-US" sz="1400" dirty="0"/>
              <a:t>Remember Jesus gave His life for us.</a:t>
            </a:r>
          </a:p>
        </p:txBody>
      </p:sp>
    </p:spTree>
    <p:extLst>
      <p:ext uri="{BB962C8B-B14F-4D97-AF65-F5344CB8AC3E}">
        <p14:creationId xmlns:p14="http://schemas.microsoft.com/office/powerpoint/2010/main" val="302902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262295"/>
            <a:ext cx="6747071" cy="1060127"/>
          </a:xfrm>
        </p:spPr>
        <p:txBody>
          <a:bodyPr>
            <a:normAutofit fontScale="90000"/>
          </a:bodyPr>
          <a:lstStyle/>
          <a:p>
            <a:r>
              <a:rPr lang="en-US" dirty="0">
                <a:solidFill>
                  <a:schemeClr val="accent1">
                    <a:lumMod val="10000"/>
                    <a:lumOff val="90000"/>
                  </a:schemeClr>
                </a:solidFill>
              </a:rPr>
              <a:t>I will redeem you.</a:t>
            </a:r>
            <a:br>
              <a:rPr lang="en-US" dirty="0">
                <a:solidFill>
                  <a:schemeClr val="accent1">
                    <a:lumMod val="10000"/>
                    <a:lumOff val="90000"/>
                  </a:schemeClr>
                </a:solidFill>
              </a:rPr>
            </a:br>
            <a:r>
              <a:rPr lang="en-US" dirty="0">
                <a:solidFill>
                  <a:schemeClr val="accent1">
                    <a:lumMod val="10000"/>
                    <a:lumOff val="90000"/>
                  </a:schemeClr>
                </a:solidFill>
              </a:rPr>
              <a:t>   You are my children.  We are family.</a:t>
            </a:r>
            <a:br>
              <a:rPr lang="en-US" dirty="0">
                <a:solidFill>
                  <a:schemeClr val="accent1">
                    <a:lumMod val="10000"/>
                    <a:lumOff val="90000"/>
                  </a:schemeClr>
                </a:solidFill>
              </a:rPr>
            </a:br>
            <a:r>
              <a:rPr lang="en-US" sz="1400" i="1" dirty="0">
                <a:solidFill>
                  <a:schemeClr val="accent1">
                    <a:lumMod val="10000"/>
                    <a:lumOff val="90000"/>
                  </a:schemeClr>
                </a:solidFill>
              </a:rPr>
              <a:t>		Jesus will restore this earth and give us our recreated home – Rev. 22</a:t>
            </a:r>
            <a:endParaRPr lang="en-US" dirty="0">
              <a:solidFill>
                <a:schemeClr val="accent1">
                  <a:lumMod val="10000"/>
                  <a:lumOff val="90000"/>
                </a:schemeClr>
              </a:solidFill>
            </a:endParaRPr>
          </a:p>
        </p:txBody>
      </p:sp>
      <p:pic>
        <p:nvPicPr>
          <p:cNvPr id="6" name="Content Placeholder 5" descr="A group of people sitting around a table&#10;&#10;Description automatically generated with medium confidence">
            <a:extLst>
              <a:ext uri="{FF2B5EF4-FFF2-40B4-BE49-F238E27FC236}">
                <a16:creationId xmlns:a16="http://schemas.microsoft.com/office/drawing/2014/main" id="{F6585EA9-19CD-4AC0-B93F-6DB3380CF8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7892" y="654945"/>
            <a:ext cx="7542891" cy="4158261"/>
          </a:xfrm>
        </p:spPr>
      </p:pic>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2774055"/>
          </a:xfrm>
        </p:spPr>
        <p:txBody>
          <a:bodyPr>
            <a:normAutofit fontScale="62500" lnSpcReduction="20000"/>
          </a:bodyPr>
          <a:lstStyle/>
          <a:p>
            <a:pPr algn="l"/>
            <a:r>
              <a:rPr lang="en-US" sz="3600" baseline="30000" dirty="0">
                <a:solidFill>
                  <a:schemeClr val="tx1"/>
                </a:solidFill>
              </a:rPr>
              <a:t>20 </a:t>
            </a:r>
            <a:r>
              <a:rPr lang="en-US" sz="3600" dirty="0">
                <a:solidFill>
                  <a:schemeClr val="tx1"/>
                </a:solidFill>
              </a:rPr>
              <a:t>In the same way, after supper, Jesus took the cup and said, “This cup shows the new agreement that God makes with his people. This new agreement begins with my blood which is poured out for you.”</a:t>
            </a:r>
            <a:endParaRPr lang="en-US" sz="2000" dirty="0">
              <a:solidFill>
                <a:schemeClr val="tx1"/>
              </a:solidFill>
            </a:endParaRPr>
          </a:p>
        </p:txBody>
      </p:sp>
      <p:sp>
        <p:nvSpPr>
          <p:cNvPr id="7" name="Arrow: Pentagon 6">
            <a:extLst>
              <a:ext uri="{FF2B5EF4-FFF2-40B4-BE49-F238E27FC236}">
                <a16:creationId xmlns:a16="http://schemas.microsoft.com/office/drawing/2014/main" id="{A8318F51-AC5C-42C0-921A-FDBEEB27DFDB}"/>
              </a:ext>
            </a:extLst>
          </p:cNvPr>
          <p:cNvSpPr/>
          <p:nvPr/>
        </p:nvSpPr>
        <p:spPr>
          <a:xfrm>
            <a:off x="422374" y="3428999"/>
            <a:ext cx="3300540" cy="947057"/>
          </a:xfrm>
          <a:prstGeom prst="homePlat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Drink some more grape juice.</a:t>
            </a:r>
          </a:p>
          <a:p>
            <a:pPr algn="ctr"/>
            <a:r>
              <a:rPr lang="en-US" sz="1400" dirty="0"/>
              <a:t>Remember Jesus redeems us.</a:t>
            </a:r>
          </a:p>
          <a:p>
            <a:pPr algn="ctr"/>
            <a:r>
              <a:rPr lang="en-US" sz="1400" dirty="0"/>
              <a:t>He quenches our thirst.</a:t>
            </a:r>
          </a:p>
          <a:p>
            <a:pPr algn="ctr"/>
            <a:r>
              <a:rPr lang="en-US" sz="1400" dirty="0"/>
              <a:t>His sweet love fills us.</a:t>
            </a:r>
          </a:p>
        </p:txBody>
      </p:sp>
      <p:pic>
        <p:nvPicPr>
          <p:cNvPr id="9" name="Picture 8" descr="Graphical user interface, text, application&#10;&#10;Description automatically generated">
            <a:extLst>
              <a:ext uri="{FF2B5EF4-FFF2-40B4-BE49-F238E27FC236}">
                <a16:creationId xmlns:a16="http://schemas.microsoft.com/office/drawing/2014/main" id="{9BCDB4DE-7991-4361-B2EC-A2D45311921F}"/>
              </a:ext>
            </a:extLst>
          </p:cNvPr>
          <p:cNvPicPr>
            <a:picLocks noChangeAspect="1"/>
          </p:cNvPicPr>
          <p:nvPr/>
        </p:nvPicPr>
        <p:blipFill rotWithShape="1">
          <a:blip r:embed="rId3">
            <a:extLst>
              <a:ext uri="{28A0092B-C50C-407E-A947-70E740481C1C}">
                <a14:useLocalDpi xmlns:a14="http://schemas.microsoft.com/office/drawing/2010/main" val="0"/>
              </a:ext>
            </a:extLst>
          </a:blip>
          <a:srcRect b="29816"/>
          <a:stretch/>
        </p:blipFill>
        <p:spPr>
          <a:xfrm>
            <a:off x="8254364" y="4984881"/>
            <a:ext cx="3068047" cy="1614954"/>
          </a:xfrm>
          <a:prstGeom prst="rect">
            <a:avLst/>
          </a:prstGeom>
        </p:spPr>
      </p:pic>
      <p:sp>
        <p:nvSpPr>
          <p:cNvPr id="3" name="Speech Bubble: Rectangle 2">
            <a:extLst>
              <a:ext uri="{FF2B5EF4-FFF2-40B4-BE49-F238E27FC236}">
                <a16:creationId xmlns:a16="http://schemas.microsoft.com/office/drawing/2014/main" id="{98BCF199-DCFD-B818-BDE1-606EA66A3433}"/>
              </a:ext>
            </a:extLst>
          </p:cNvPr>
          <p:cNvSpPr/>
          <p:nvPr/>
        </p:nvSpPr>
        <p:spPr>
          <a:xfrm>
            <a:off x="4991100" y="205856"/>
            <a:ext cx="2209800" cy="927100"/>
          </a:xfrm>
          <a:prstGeom prst="wedgeRectCallout">
            <a:avLst>
              <a:gd name="adj1" fmla="val 51060"/>
              <a:gd name="adj2" fmla="val 7428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You are my children.</a:t>
            </a:r>
          </a:p>
          <a:p>
            <a:pPr algn="ctr"/>
            <a:r>
              <a:rPr lang="en-US" dirty="0"/>
              <a:t>Love one another</a:t>
            </a:r>
          </a:p>
          <a:p>
            <a:pPr algn="ctr"/>
            <a:r>
              <a:rPr lang="en-US" dirty="0"/>
              <a:t> as I have loved you.</a:t>
            </a:r>
          </a:p>
        </p:txBody>
      </p:sp>
    </p:spTree>
    <p:extLst>
      <p:ext uri="{BB962C8B-B14F-4D97-AF65-F5344CB8AC3E}">
        <p14:creationId xmlns:p14="http://schemas.microsoft.com/office/powerpoint/2010/main" val="134490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394960"/>
            <a:ext cx="10497625" cy="808095"/>
          </a:xfrm>
        </p:spPr>
        <p:txBody>
          <a:bodyPr>
            <a:normAutofit fontScale="90000"/>
          </a:bodyPr>
          <a:lstStyle/>
          <a:p>
            <a:r>
              <a:rPr lang="en-US" dirty="0">
                <a:solidFill>
                  <a:schemeClr val="accent1">
                    <a:lumMod val="10000"/>
                    <a:lumOff val="90000"/>
                  </a:schemeClr>
                </a:solidFill>
              </a:rPr>
              <a:t>I  have Redeemed you --  I will give you land, the promised land</a:t>
            </a:r>
            <a:br>
              <a:rPr lang="en-US" dirty="0">
                <a:solidFill>
                  <a:schemeClr val="accent1">
                    <a:lumMod val="10000"/>
                    <a:lumOff val="90000"/>
                  </a:schemeClr>
                </a:solidFill>
              </a:rPr>
            </a:br>
            <a:r>
              <a:rPr lang="en-US" dirty="0">
                <a:solidFill>
                  <a:schemeClr val="accent1">
                    <a:lumMod val="10000"/>
                    <a:lumOff val="90000"/>
                  </a:schemeClr>
                </a:solidFill>
              </a:rPr>
              <a:t>	Jesus is our redeemer</a:t>
            </a:r>
            <a:br>
              <a:rPr lang="en-US" dirty="0">
                <a:solidFill>
                  <a:schemeClr val="accent1">
                    <a:lumMod val="10000"/>
                    <a:lumOff val="90000"/>
                  </a:schemeClr>
                </a:solidFill>
              </a:rPr>
            </a:br>
            <a:endParaRPr lang="en-US" dirty="0">
              <a:solidFill>
                <a:schemeClr val="accent1">
                  <a:lumMod val="10000"/>
                  <a:lumOff val="90000"/>
                </a:schemeClr>
              </a:solidFill>
            </a:endParaRP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3967425" y="560705"/>
            <a:ext cx="4257149" cy="4479763"/>
          </a:xfrm>
        </p:spPr>
        <p:txBody>
          <a:bodyPr>
            <a:normAutofit/>
          </a:bodyPr>
          <a:lstStyle/>
          <a:p>
            <a:pPr algn="l"/>
            <a:r>
              <a:rPr lang="en-US" sz="2000" dirty="0">
                <a:solidFill>
                  <a:schemeClr val="tx2">
                    <a:lumMod val="50000"/>
                  </a:schemeClr>
                </a:solidFill>
                <a:latin typeface="Century Gothic" panose="020B0502020202020204" pitchFamily="34" charset="0"/>
              </a:rPr>
              <a:t>Jesus and His disciples drank together to remember that Jesus came to redeem us. </a:t>
            </a:r>
          </a:p>
        </p:txBody>
      </p:sp>
      <p:pic>
        <p:nvPicPr>
          <p:cNvPr id="12" name="Picture 11" descr="A picture containing text&#10;&#10;Description automatically generated">
            <a:extLst>
              <a:ext uri="{FF2B5EF4-FFF2-40B4-BE49-F238E27FC236}">
                <a16:creationId xmlns:a16="http://schemas.microsoft.com/office/drawing/2014/main" id="{B6CC8A48-FC16-4042-A6BB-88E3C073666C}"/>
              </a:ext>
            </a:extLst>
          </p:cNvPr>
          <p:cNvPicPr>
            <a:picLocks noChangeAspect="1"/>
          </p:cNvPicPr>
          <p:nvPr/>
        </p:nvPicPr>
        <p:blipFill rotWithShape="1">
          <a:blip r:embed="rId2">
            <a:extLst>
              <a:ext uri="{28A0092B-C50C-407E-A947-70E740481C1C}">
                <a14:useLocalDpi xmlns:a14="http://schemas.microsoft.com/office/drawing/2010/main" val="0"/>
              </a:ext>
            </a:extLst>
          </a:blip>
          <a:srcRect b="5487"/>
          <a:stretch/>
        </p:blipFill>
        <p:spPr>
          <a:xfrm>
            <a:off x="8224574" y="1728927"/>
            <a:ext cx="3053747" cy="3400146"/>
          </a:xfrm>
          <a:prstGeom prst="rect">
            <a:avLst/>
          </a:prstGeom>
        </p:spPr>
      </p:pic>
      <p:sp>
        <p:nvSpPr>
          <p:cNvPr id="3" name="Arrow: Pentagon 2">
            <a:extLst>
              <a:ext uri="{FF2B5EF4-FFF2-40B4-BE49-F238E27FC236}">
                <a16:creationId xmlns:a16="http://schemas.microsoft.com/office/drawing/2014/main" id="{F0131226-C123-482F-8C3D-93AA1DFBE557}"/>
              </a:ext>
            </a:extLst>
          </p:cNvPr>
          <p:cNvSpPr/>
          <p:nvPr/>
        </p:nvSpPr>
        <p:spPr>
          <a:xfrm rot="20687445">
            <a:off x="108542" y="3712439"/>
            <a:ext cx="4071974" cy="950495"/>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dirty="0"/>
              <a:t>Pour a little bit of juice </a:t>
            </a:r>
            <a:r>
              <a:rPr lang="en-US" sz="1400" u="sng" dirty="0"/>
              <a:t>in someone else’s cup</a:t>
            </a:r>
            <a:br>
              <a:rPr lang="en-US" sz="1400" dirty="0"/>
            </a:br>
            <a:r>
              <a:rPr lang="en-US" sz="1400" dirty="0"/>
              <a:t>everyone serve one until everyone has some juice</a:t>
            </a:r>
            <a:br>
              <a:rPr lang="en-US" sz="1400" dirty="0"/>
            </a:br>
            <a:r>
              <a:rPr lang="en-US" sz="1400" dirty="0"/>
              <a:t>then give the toast</a:t>
            </a:r>
          </a:p>
        </p:txBody>
      </p:sp>
      <p:sp>
        <p:nvSpPr>
          <p:cNvPr id="7" name="Speech Bubble: Rectangle 6">
            <a:extLst>
              <a:ext uri="{FF2B5EF4-FFF2-40B4-BE49-F238E27FC236}">
                <a16:creationId xmlns:a16="http://schemas.microsoft.com/office/drawing/2014/main" id="{8346FA03-6689-40CB-A429-6FE2F5D220BF}"/>
              </a:ext>
            </a:extLst>
          </p:cNvPr>
          <p:cNvSpPr/>
          <p:nvPr/>
        </p:nvSpPr>
        <p:spPr>
          <a:xfrm>
            <a:off x="9436100" y="648979"/>
            <a:ext cx="2536422" cy="938044"/>
          </a:xfrm>
          <a:prstGeom prst="wedgeRectCallout">
            <a:avLst>
              <a:gd name="adj1" fmla="val 6042"/>
              <a:gd name="adj2" fmla="val 9628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We are redeemed!</a:t>
            </a:r>
          </a:p>
          <a:p>
            <a:pPr algn="ctr"/>
            <a:r>
              <a:rPr lang="en-US" dirty="0"/>
              <a:t>We are children of God!</a:t>
            </a:r>
          </a:p>
        </p:txBody>
      </p:sp>
      <p:grpSp>
        <p:nvGrpSpPr>
          <p:cNvPr id="5" name="Group 4">
            <a:extLst>
              <a:ext uri="{FF2B5EF4-FFF2-40B4-BE49-F238E27FC236}">
                <a16:creationId xmlns:a16="http://schemas.microsoft.com/office/drawing/2014/main" id="{12BF33DF-8244-B436-C40E-93AA31EE2FE2}"/>
              </a:ext>
            </a:extLst>
          </p:cNvPr>
          <p:cNvGrpSpPr/>
          <p:nvPr/>
        </p:nvGrpSpPr>
        <p:grpSpPr>
          <a:xfrm>
            <a:off x="581192" y="560705"/>
            <a:ext cx="2287076" cy="3443104"/>
            <a:chOff x="9205345" y="560706"/>
            <a:chExt cx="2155854" cy="3348686"/>
          </a:xfrm>
        </p:grpSpPr>
        <p:pic>
          <p:nvPicPr>
            <p:cNvPr id="6" name="Picture 5" descr="A picture containing vector graphics&#10;&#10;Description automatically generated">
              <a:extLst>
                <a:ext uri="{FF2B5EF4-FFF2-40B4-BE49-F238E27FC236}">
                  <a16:creationId xmlns:a16="http://schemas.microsoft.com/office/drawing/2014/main" id="{4418D7ED-F623-20D3-36C6-48230E11BF8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5345" y="560706"/>
              <a:ext cx="2155854" cy="3348686"/>
            </a:xfrm>
            <a:prstGeom prst="rect">
              <a:avLst/>
            </a:prstGeom>
          </p:spPr>
        </p:pic>
        <p:sp>
          <p:nvSpPr>
            <p:cNvPr id="8" name="Oval 7">
              <a:extLst>
                <a:ext uri="{FF2B5EF4-FFF2-40B4-BE49-F238E27FC236}">
                  <a16:creationId xmlns:a16="http://schemas.microsoft.com/office/drawing/2014/main" id="{B6C56CEF-4944-D6B4-C51A-FC0669696D25}"/>
                </a:ext>
              </a:extLst>
            </p:cNvPr>
            <p:cNvSpPr/>
            <p:nvPr/>
          </p:nvSpPr>
          <p:spPr>
            <a:xfrm>
              <a:off x="9475304" y="2146852"/>
              <a:ext cx="357809" cy="238539"/>
            </a:xfrm>
            <a:prstGeom prst="ellipse">
              <a:avLst/>
            </a:prstGeom>
            <a:solidFill>
              <a:schemeClr val="accent2">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23681B5-C988-140B-0EE3-2CA0E2359806}"/>
                </a:ext>
              </a:extLst>
            </p:cNvPr>
            <p:cNvSpPr/>
            <p:nvPr/>
          </p:nvSpPr>
          <p:spPr>
            <a:xfrm rot="21273256">
              <a:off x="9940025" y="2491452"/>
              <a:ext cx="196993" cy="257320"/>
            </a:xfrm>
            <a:prstGeom prst="roundRect">
              <a:avLst/>
            </a:prstGeom>
            <a:solidFill>
              <a:schemeClr val="accent2">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A7BFB1FB-14E3-ABE1-2F8E-CD12E826AAA3}"/>
                </a:ext>
              </a:extLst>
            </p:cNvPr>
            <p:cNvSpPr/>
            <p:nvPr/>
          </p:nvSpPr>
          <p:spPr>
            <a:xfrm rot="1469284">
              <a:off x="9448246" y="2157681"/>
              <a:ext cx="594551" cy="436377"/>
            </a:xfrm>
            <a:prstGeom prst="arc">
              <a:avLst>
                <a:gd name="adj1" fmla="val 11577259"/>
                <a:gd name="adj2" fmla="val 21144326"/>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1709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D287A-E3BF-4D80-B5D9-E74EF8129946}"/>
              </a:ext>
            </a:extLst>
          </p:cNvPr>
          <p:cNvSpPr/>
          <p:nvPr/>
        </p:nvSpPr>
        <p:spPr>
          <a:xfrm rot="16200000">
            <a:off x="-2054384" y="3157695"/>
            <a:ext cx="5813652" cy="80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I’ve Been Redeemed</a:t>
            </a:r>
          </a:p>
        </p:txBody>
      </p:sp>
      <p:pic>
        <p:nvPicPr>
          <p:cNvPr id="2" name="Online Media 1" title="I've been redeemed | BF KIDS | Sunday School songs | bible songs for children | Kids songs">
            <a:hlinkClick r:id="" action="ppaction://media"/>
            <a:extLst>
              <a:ext uri="{FF2B5EF4-FFF2-40B4-BE49-F238E27FC236}">
                <a16:creationId xmlns:a16="http://schemas.microsoft.com/office/drawing/2014/main" id="{70E53FB5-CE98-45A1-ACB7-58416CC19082}"/>
              </a:ext>
            </a:extLst>
          </p:cNvPr>
          <p:cNvPicPr>
            <a:picLocks noRot="1" noChangeAspect="1"/>
          </p:cNvPicPr>
          <p:nvPr>
            <a:videoFile r:link="rId1"/>
          </p:nvPr>
        </p:nvPicPr>
        <p:blipFill>
          <a:blip r:embed="rId3"/>
          <a:stretch>
            <a:fillRect/>
          </a:stretch>
        </p:blipFill>
        <p:spPr>
          <a:xfrm>
            <a:off x="1451502" y="651466"/>
            <a:ext cx="10289649" cy="5813652"/>
          </a:xfrm>
          <a:prstGeom prst="rect">
            <a:avLst/>
          </a:prstGeom>
        </p:spPr>
      </p:pic>
    </p:spTree>
    <p:extLst>
      <p:ext uri="{BB962C8B-B14F-4D97-AF65-F5344CB8AC3E}">
        <p14:creationId xmlns:p14="http://schemas.microsoft.com/office/powerpoint/2010/main" val="5058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lstStyle/>
          <a:p>
            <a:r>
              <a:rPr lang="en-US" dirty="0">
                <a:solidFill>
                  <a:schemeClr val="accent1">
                    <a:lumMod val="10000"/>
                    <a:lumOff val="90000"/>
                  </a:schemeClr>
                </a:solidFill>
              </a:rPr>
              <a:t>His Banner Over me is love</a:t>
            </a:r>
          </a:p>
        </p:txBody>
      </p:sp>
      <p:pic>
        <p:nvPicPr>
          <p:cNvPr id="5" name="Online Media 4" title="His Banner Over me is Love | BF KIDS | Sunday School songs | bible songs for children | Kids songs">
            <a:hlinkClick r:id="" action="ppaction://media"/>
            <a:extLst>
              <a:ext uri="{FF2B5EF4-FFF2-40B4-BE49-F238E27FC236}">
                <a16:creationId xmlns:a16="http://schemas.microsoft.com/office/drawing/2014/main" id="{4BC8AA58-F098-4AEE-AB04-5313BA7CBA2B}"/>
              </a:ext>
            </a:extLst>
          </p:cNvPr>
          <p:cNvPicPr>
            <a:picLocks noRot="1" noChangeAspect="1"/>
          </p:cNvPicPr>
          <p:nvPr>
            <a:videoFile r:link="rId1"/>
          </p:nvPr>
        </p:nvPicPr>
        <p:blipFill>
          <a:blip r:embed="rId3"/>
          <a:stretch>
            <a:fillRect/>
          </a:stretch>
        </p:blipFill>
        <p:spPr>
          <a:xfrm>
            <a:off x="4450443" y="810293"/>
            <a:ext cx="7004686" cy="3957647"/>
          </a:xfrm>
          <a:prstGeom prst="rect">
            <a:avLst/>
          </a:prstGeom>
        </p:spPr>
      </p:pic>
      <p:grpSp>
        <p:nvGrpSpPr>
          <p:cNvPr id="11" name="Group 10">
            <a:extLst>
              <a:ext uri="{FF2B5EF4-FFF2-40B4-BE49-F238E27FC236}">
                <a16:creationId xmlns:a16="http://schemas.microsoft.com/office/drawing/2014/main" id="{4C96C86D-F7C4-41FB-AA27-EAD0BC172D4F}"/>
              </a:ext>
            </a:extLst>
          </p:cNvPr>
          <p:cNvGrpSpPr/>
          <p:nvPr/>
        </p:nvGrpSpPr>
        <p:grpSpPr>
          <a:xfrm>
            <a:off x="422365" y="1580605"/>
            <a:ext cx="2730203" cy="3200399"/>
            <a:chOff x="581191" y="1606731"/>
            <a:chExt cx="2730203" cy="3200399"/>
          </a:xfrm>
        </p:grpSpPr>
        <p:pic>
          <p:nvPicPr>
            <p:cNvPr id="7" name="Picture 6" descr="A picture containing text, doll, toy&#10;&#10;Description automatically generated">
              <a:extLst>
                <a:ext uri="{FF2B5EF4-FFF2-40B4-BE49-F238E27FC236}">
                  <a16:creationId xmlns:a16="http://schemas.microsoft.com/office/drawing/2014/main" id="{15709B36-21B9-42AD-87B1-0879192B469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191" y="2403565"/>
              <a:ext cx="2730203" cy="2403565"/>
            </a:xfrm>
            <a:prstGeom prst="rect">
              <a:avLst/>
            </a:prstGeom>
          </p:spPr>
        </p:pic>
        <p:sp>
          <p:nvSpPr>
            <p:cNvPr id="9" name="Cylinder 8">
              <a:extLst>
                <a:ext uri="{FF2B5EF4-FFF2-40B4-BE49-F238E27FC236}">
                  <a16:creationId xmlns:a16="http://schemas.microsoft.com/office/drawing/2014/main" id="{21561710-E556-4E54-B37D-387EC11E0C1F}"/>
                </a:ext>
              </a:extLst>
            </p:cNvPr>
            <p:cNvSpPr/>
            <p:nvPr/>
          </p:nvSpPr>
          <p:spPr>
            <a:xfrm>
              <a:off x="682427" y="1750422"/>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Cylinder 9">
              <a:extLst>
                <a:ext uri="{FF2B5EF4-FFF2-40B4-BE49-F238E27FC236}">
                  <a16:creationId xmlns:a16="http://schemas.microsoft.com/office/drawing/2014/main" id="{B78B999E-CE4F-42F8-9057-50CE9AFEA239}"/>
                </a:ext>
              </a:extLst>
            </p:cNvPr>
            <p:cNvSpPr/>
            <p:nvPr/>
          </p:nvSpPr>
          <p:spPr>
            <a:xfrm>
              <a:off x="3128555" y="1867986"/>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Wave 7">
              <a:extLst>
                <a:ext uri="{FF2B5EF4-FFF2-40B4-BE49-F238E27FC236}">
                  <a16:creationId xmlns:a16="http://schemas.microsoft.com/office/drawing/2014/main" id="{B994AE9D-2FF6-4495-AEA0-BF647A016C3C}"/>
                </a:ext>
              </a:extLst>
            </p:cNvPr>
            <p:cNvSpPr/>
            <p:nvPr/>
          </p:nvSpPr>
          <p:spPr>
            <a:xfrm>
              <a:off x="626910" y="1606731"/>
              <a:ext cx="2593046" cy="914400"/>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LOVE</a:t>
              </a:r>
            </a:p>
          </p:txBody>
        </p:sp>
      </p:grpSp>
      <p:sp>
        <p:nvSpPr>
          <p:cNvPr id="3" name="TextBox 2">
            <a:extLst>
              <a:ext uri="{FF2B5EF4-FFF2-40B4-BE49-F238E27FC236}">
                <a16:creationId xmlns:a16="http://schemas.microsoft.com/office/drawing/2014/main" id="{E74F333F-1031-D1EC-B0A8-721FE647861D}"/>
              </a:ext>
            </a:extLst>
          </p:cNvPr>
          <p:cNvSpPr txBox="1"/>
          <p:nvPr/>
        </p:nvSpPr>
        <p:spPr>
          <a:xfrm>
            <a:off x="4775200" y="5461000"/>
            <a:ext cx="6477000" cy="646331"/>
          </a:xfrm>
          <a:prstGeom prst="rect">
            <a:avLst/>
          </a:prstGeom>
          <a:noFill/>
        </p:spPr>
        <p:txBody>
          <a:bodyPr wrap="square" rtlCol="0">
            <a:spAutoFit/>
          </a:bodyPr>
          <a:lstStyle/>
          <a:p>
            <a:r>
              <a:rPr lang="en-US" i="1" dirty="0">
                <a:solidFill>
                  <a:schemeClr val="bg1"/>
                </a:solidFill>
              </a:rPr>
              <a:t>Jesus is mine and I am His.    His banner over me is love.</a:t>
            </a:r>
          </a:p>
          <a:p>
            <a:r>
              <a:rPr lang="en-US" i="1" dirty="0">
                <a:solidFill>
                  <a:schemeClr val="bg1"/>
                </a:solidFill>
              </a:rPr>
              <a:t>Jesus is the vine and we are the branches.   His banner over me is love.</a:t>
            </a:r>
          </a:p>
        </p:txBody>
      </p:sp>
    </p:spTree>
    <p:extLst>
      <p:ext uri="{BB962C8B-B14F-4D97-AF65-F5344CB8AC3E}">
        <p14:creationId xmlns:p14="http://schemas.microsoft.com/office/powerpoint/2010/main" val="212977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B2F6-DE91-4C12-8066-5B0DA8597427}"/>
              </a:ext>
            </a:extLst>
          </p:cNvPr>
          <p:cNvSpPr>
            <a:spLocks noGrp="1"/>
          </p:cNvSpPr>
          <p:nvPr>
            <p:ph type="title"/>
          </p:nvPr>
        </p:nvSpPr>
        <p:spPr/>
        <p:txBody>
          <a:bodyPr>
            <a:normAutofit/>
          </a:bodyPr>
          <a:lstStyle/>
          <a:p>
            <a:r>
              <a:rPr lang="en-US" sz="2400" dirty="0"/>
              <a:t>Now we remember Jesus’ death</a:t>
            </a:r>
            <a:br>
              <a:rPr lang="en-US" sz="2400" dirty="0"/>
            </a:br>
            <a:r>
              <a:rPr lang="en-US" sz="2400" dirty="0"/>
              <a:t>     every time we participate in communion</a:t>
            </a:r>
          </a:p>
        </p:txBody>
      </p:sp>
      <p:pic>
        <p:nvPicPr>
          <p:cNvPr id="5" name="Content Placeholder 4" descr="A picture containing indoor, food, glass, drink&#10;&#10;Description automatically generated">
            <a:extLst>
              <a:ext uri="{FF2B5EF4-FFF2-40B4-BE49-F238E27FC236}">
                <a16:creationId xmlns:a16="http://schemas.microsoft.com/office/drawing/2014/main" id="{5C97E979-1228-41BB-9409-390CE5DEDB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4304" y="2861194"/>
            <a:ext cx="5380903" cy="3075949"/>
          </a:xfrm>
        </p:spPr>
      </p:pic>
      <p:pic>
        <p:nvPicPr>
          <p:cNvPr id="11" name="Picture 10" descr="Close-up of hands holding a pill&#10;&#10;Description automatically generated with low confidence">
            <a:extLst>
              <a:ext uri="{FF2B5EF4-FFF2-40B4-BE49-F238E27FC236}">
                <a16:creationId xmlns:a16="http://schemas.microsoft.com/office/drawing/2014/main" id="{A6F32993-BCA2-4E44-9879-6FA57B529B30}"/>
              </a:ext>
            </a:extLst>
          </p:cNvPr>
          <p:cNvPicPr>
            <a:picLocks noChangeAspect="1"/>
          </p:cNvPicPr>
          <p:nvPr/>
        </p:nvPicPr>
        <p:blipFill rotWithShape="1">
          <a:blip r:embed="rId3">
            <a:extLst>
              <a:ext uri="{28A0092B-C50C-407E-A947-70E740481C1C}">
                <a14:useLocalDpi xmlns:a14="http://schemas.microsoft.com/office/drawing/2010/main" val="0"/>
              </a:ext>
            </a:extLst>
          </a:blip>
          <a:srcRect b="29491"/>
          <a:stretch/>
        </p:blipFill>
        <p:spPr>
          <a:xfrm>
            <a:off x="582210" y="2851687"/>
            <a:ext cx="4376006" cy="3085455"/>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D1B378A0-D2E5-45A4-89A9-9FEC1798976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58102" y="1670977"/>
            <a:ext cx="4062162" cy="4062162"/>
          </a:xfrm>
          <a:prstGeom prst="rect">
            <a:avLst/>
          </a:prstGeom>
        </p:spPr>
      </p:pic>
    </p:spTree>
    <p:extLst>
      <p:ext uri="{BB962C8B-B14F-4D97-AF65-F5344CB8AC3E}">
        <p14:creationId xmlns:p14="http://schemas.microsoft.com/office/powerpoint/2010/main" val="1927865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C409-9450-4259-B526-D664FF094F10}"/>
              </a:ext>
            </a:extLst>
          </p:cNvPr>
          <p:cNvSpPr>
            <a:spLocks noGrp="1"/>
          </p:cNvSpPr>
          <p:nvPr>
            <p:ph type="title"/>
          </p:nvPr>
        </p:nvSpPr>
        <p:spPr/>
        <p:txBody>
          <a:bodyPr/>
          <a:lstStyle/>
          <a:p>
            <a:r>
              <a:rPr lang="en-US" dirty="0"/>
              <a:t>Let’s pray</a:t>
            </a:r>
          </a:p>
        </p:txBody>
      </p:sp>
      <p:sp>
        <p:nvSpPr>
          <p:cNvPr id="3" name="Content Placeholder 2">
            <a:extLst>
              <a:ext uri="{FF2B5EF4-FFF2-40B4-BE49-F238E27FC236}">
                <a16:creationId xmlns:a16="http://schemas.microsoft.com/office/drawing/2014/main" id="{21080AC2-A525-411A-B309-502E2A7F638A}"/>
              </a:ext>
            </a:extLst>
          </p:cNvPr>
          <p:cNvSpPr>
            <a:spLocks noGrp="1"/>
          </p:cNvSpPr>
          <p:nvPr>
            <p:ph idx="1"/>
          </p:nvPr>
        </p:nvSpPr>
        <p:spPr>
          <a:xfrm>
            <a:off x="581193" y="2180496"/>
            <a:ext cx="4905208" cy="3678303"/>
          </a:xfrm>
        </p:spPr>
        <p:txBody>
          <a:bodyPr/>
          <a:lstStyle/>
          <a:p>
            <a:pPr marL="0" indent="0">
              <a:buNone/>
            </a:pPr>
            <a:r>
              <a:rPr lang="en-US" dirty="0"/>
              <a:t>Dear Jesus,</a:t>
            </a:r>
          </a:p>
          <a:p>
            <a:pPr marL="0" indent="0">
              <a:buNone/>
            </a:pPr>
            <a:r>
              <a:rPr lang="en-US" dirty="0"/>
              <a:t>Thank you for coming to this earth.</a:t>
            </a:r>
          </a:p>
          <a:p>
            <a:pPr marL="0" indent="0">
              <a:buNone/>
            </a:pPr>
            <a:r>
              <a:rPr lang="en-US" dirty="0"/>
              <a:t>Thank you for showing us your love.</a:t>
            </a:r>
          </a:p>
          <a:p>
            <a:pPr marL="0" indent="0">
              <a:buNone/>
            </a:pPr>
            <a:r>
              <a:rPr lang="en-US" dirty="0"/>
              <a:t>Please forgive us for the wrong things we’ve done.</a:t>
            </a:r>
          </a:p>
          <a:p>
            <a:pPr marL="0" indent="0">
              <a:buNone/>
            </a:pPr>
            <a:r>
              <a:rPr lang="en-US" dirty="0"/>
              <a:t>Thank you for forgiving us and saving us!</a:t>
            </a:r>
          </a:p>
          <a:p>
            <a:pPr marL="0" indent="0">
              <a:buNone/>
            </a:pPr>
            <a:r>
              <a:rPr lang="en-US" dirty="0"/>
              <a:t>We love you!</a:t>
            </a:r>
          </a:p>
          <a:p>
            <a:pPr marL="0" indent="0">
              <a:buNone/>
            </a:pPr>
            <a:r>
              <a:rPr lang="en-US" dirty="0"/>
              <a:t>In Jesus name we pray</a:t>
            </a:r>
          </a:p>
          <a:p>
            <a:pPr marL="0" indent="0">
              <a:buNone/>
            </a:pPr>
            <a:r>
              <a:rPr lang="en-US" dirty="0"/>
              <a:t>Amen</a:t>
            </a:r>
          </a:p>
        </p:txBody>
      </p:sp>
      <p:pic>
        <p:nvPicPr>
          <p:cNvPr id="5" name="Picture 4" descr="A group of children clapping&#10;&#10;Description automatically generated with low confidence">
            <a:extLst>
              <a:ext uri="{FF2B5EF4-FFF2-40B4-BE49-F238E27FC236}">
                <a16:creationId xmlns:a16="http://schemas.microsoft.com/office/drawing/2014/main" id="{E0F3B4B6-F89F-4B9B-B12D-7413327F0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1903881"/>
            <a:ext cx="6260121" cy="4169315"/>
          </a:xfrm>
          <a:prstGeom prst="rect">
            <a:avLst/>
          </a:prstGeom>
        </p:spPr>
      </p:pic>
    </p:spTree>
    <p:extLst>
      <p:ext uri="{BB962C8B-B14F-4D97-AF65-F5344CB8AC3E}">
        <p14:creationId xmlns:p14="http://schemas.microsoft.com/office/powerpoint/2010/main" val="3942550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262296"/>
            <a:ext cx="5009711" cy="689514"/>
          </a:xfrm>
        </p:spPr>
        <p:txBody>
          <a:bodyPr>
            <a:normAutofit fontScale="90000"/>
          </a:bodyPr>
          <a:lstStyle/>
          <a:p>
            <a:r>
              <a:rPr lang="en-US" dirty="0">
                <a:solidFill>
                  <a:schemeClr val="accent1">
                    <a:lumMod val="10000"/>
                    <a:lumOff val="90000"/>
                  </a:schemeClr>
                </a:solidFill>
              </a:rPr>
              <a:t>Jesus knew that judas would betray him</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4204800"/>
          </a:xfrm>
        </p:spPr>
        <p:txBody>
          <a:bodyPr>
            <a:normAutofit fontScale="62500" lnSpcReduction="20000"/>
          </a:bodyPr>
          <a:lstStyle/>
          <a:p>
            <a:pPr algn="l"/>
            <a:r>
              <a:rPr lang="en-US" sz="3600" baseline="30000" dirty="0">
                <a:solidFill>
                  <a:schemeClr val="tx1"/>
                </a:solidFill>
              </a:rPr>
              <a:t>21 </a:t>
            </a:r>
            <a:r>
              <a:rPr lang="en-US" sz="3600" dirty="0">
                <a:solidFill>
                  <a:schemeClr val="tx1"/>
                </a:solidFill>
              </a:rPr>
              <a:t>Jesus said, “One of you will turn against me. His hand is by my hand on the table.</a:t>
            </a:r>
          </a:p>
          <a:p>
            <a:pPr algn="l"/>
            <a:r>
              <a:rPr lang="en-US" sz="3600" dirty="0">
                <a:solidFill>
                  <a:schemeClr val="tx1"/>
                </a:solidFill>
              </a:rPr>
              <a:t> </a:t>
            </a:r>
            <a:r>
              <a:rPr lang="en-US" sz="3600" baseline="30000" dirty="0">
                <a:solidFill>
                  <a:schemeClr val="tx1"/>
                </a:solidFill>
              </a:rPr>
              <a:t>22 </a:t>
            </a:r>
            <a:r>
              <a:rPr lang="en-US" sz="3600" dirty="0">
                <a:solidFill>
                  <a:schemeClr val="tx1"/>
                </a:solidFill>
              </a:rPr>
              <a:t>The Son of Man will do what God has planned. But how terrible it will be for that man who gives the Son of Man to be killed.”</a:t>
            </a:r>
          </a:p>
          <a:p>
            <a:pPr algn="l"/>
            <a:r>
              <a:rPr lang="en-US" sz="3600" baseline="30000" dirty="0">
                <a:solidFill>
                  <a:schemeClr val="tx1"/>
                </a:solidFill>
              </a:rPr>
              <a:t>23 </a:t>
            </a:r>
            <a:r>
              <a:rPr lang="en-US" sz="3600" dirty="0">
                <a:solidFill>
                  <a:schemeClr val="tx1"/>
                </a:solidFill>
              </a:rPr>
              <a:t>Then the apostles asked each other, “Which one of us would do that to Jesus?”</a:t>
            </a:r>
          </a:p>
          <a:p>
            <a:pPr algn="l"/>
            <a:endParaRPr lang="en-US" sz="2000" dirty="0">
              <a:solidFill>
                <a:schemeClr val="tx2">
                  <a:lumMod val="50000"/>
                </a:schemeClr>
              </a:solidFill>
            </a:endParaRPr>
          </a:p>
        </p:txBody>
      </p:sp>
      <p:pic>
        <p:nvPicPr>
          <p:cNvPr id="6" name="Content Placeholder 5" descr="A group of women sitting at a table&#10;&#10;Description automatically generated with medium confidence">
            <a:extLst>
              <a:ext uri="{FF2B5EF4-FFF2-40B4-BE49-F238E27FC236}">
                <a16:creationId xmlns:a16="http://schemas.microsoft.com/office/drawing/2014/main" id="{30C6DFD7-1213-4E50-87C1-70972FC05F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2065" y="655495"/>
            <a:ext cx="6303580" cy="4203700"/>
          </a:xfrm>
          <a:prstGeom prst="rect">
            <a:avLst/>
          </a:prstGeom>
        </p:spPr>
      </p:pic>
      <p:sp>
        <p:nvSpPr>
          <p:cNvPr id="3" name="Speech Bubble: Rectangle 2">
            <a:extLst>
              <a:ext uri="{FF2B5EF4-FFF2-40B4-BE49-F238E27FC236}">
                <a16:creationId xmlns:a16="http://schemas.microsoft.com/office/drawing/2014/main" id="{AFC3C73E-492E-6DF1-CB1F-42497EA7BB27}"/>
              </a:ext>
            </a:extLst>
          </p:cNvPr>
          <p:cNvSpPr/>
          <p:nvPr/>
        </p:nvSpPr>
        <p:spPr>
          <a:xfrm>
            <a:off x="6811617" y="119873"/>
            <a:ext cx="2120348" cy="648753"/>
          </a:xfrm>
          <a:prstGeom prst="wedgeRectCallout">
            <a:avLst>
              <a:gd name="adj1" fmla="val -17708"/>
              <a:gd name="adj2" fmla="val 75708"/>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 is the one whom I give this bread to .</a:t>
            </a:r>
          </a:p>
        </p:txBody>
      </p:sp>
      <p:sp>
        <p:nvSpPr>
          <p:cNvPr id="5" name="Speech Bubble: Rectangle 4">
            <a:extLst>
              <a:ext uri="{FF2B5EF4-FFF2-40B4-BE49-F238E27FC236}">
                <a16:creationId xmlns:a16="http://schemas.microsoft.com/office/drawing/2014/main" id="{BFD33921-A576-CC29-7FAD-4E7B94D04C20}"/>
              </a:ext>
            </a:extLst>
          </p:cNvPr>
          <p:cNvSpPr/>
          <p:nvPr/>
        </p:nvSpPr>
        <p:spPr>
          <a:xfrm>
            <a:off x="4638261" y="119873"/>
            <a:ext cx="1762539" cy="648753"/>
          </a:xfrm>
          <a:prstGeom prst="wedgeRectCallout">
            <a:avLst>
              <a:gd name="adj1" fmla="val -11058"/>
              <a:gd name="adj2" fmla="val 85550"/>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Who will betray you Lord?</a:t>
            </a:r>
          </a:p>
        </p:txBody>
      </p:sp>
      <p:sp>
        <p:nvSpPr>
          <p:cNvPr id="7" name="Speech Bubble: Rectangle 6">
            <a:extLst>
              <a:ext uri="{FF2B5EF4-FFF2-40B4-BE49-F238E27FC236}">
                <a16:creationId xmlns:a16="http://schemas.microsoft.com/office/drawing/2014/main" id="{F2404E99-87D2-6868-193A-94CC38061D36}"/>
              </a:ext>
            </a:extLst>
          </p:cNvPr>
          <p:cNvSpPr/>
          <p:nvPr/>
        </p:nvSpPr>
        <p:spPr>
          <a:xfrm>
            <a:off x="9266962" y="768626"/>
            <a:ext cx="2502663" cy="648753"/>
          </a:xfrm>
          <a:prstGeom prst="wedgeRectCallout">
            <a:avLst>
              <a:gd name="adj1" fmla="val -53333"/>
              <a:gd name="adj2" fmla="val 10634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Judas, quickly, go do what you are going to do.</a:t>
            </a:r>
          </a:p>
        </p:txBody>
      </p:sp>
    </p:spTree>
    <p:extLst>
      <p:ext uri="{BB962C8B-B14F-4D97-AF65-F5344CB8AC3E}">
        <p14:creationId xmlns:p14="http://schemas.microsoft.com/office/powerpoint/2010/main" val="368802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5C4D-1350-47A3-B4FA-69A661BC7AFA}"/>
              </a:ext>
            </a:extLst>
          </p:cNvPr>
          <p:cNvSpPr>
            <a:spLocks noGrp="1"/>
          </p:cNvSpPr>
          <p:nvPr>
            <p:ph type="title"/>
          </p:nvPr>
        </p:nvSpPr>
        <p:spPr/>
        <p:txBody>
          <a:bodyPr/>
          <a:lstStyle/>
          <a:p>
            <a:r>
              <a:rPr lang="en-US" dirty="0"/>
              <a:t>Make charoset – fruit nut paste – to depict brick mortar</a:t>
            </a:r>
          </a:p>
        </p:txBody>
      </p:sp>
      <p:sp>
        <p:nvSpPr>
          <p:cNvPr id="3" name="Content Placeholder 2">
            <a:extLst>
              <a:ext uri="{FF2B5EF4-FFF2-40B4-BE49-F238E27FC236}">
                <a16:creationId xmlns:a16="http://schemas.microsoft.com/office/drawing/2014/main" id="{1424FC94-F42F-4070-86F9-634F9CBA9B5D}"/>
              </a:ext>
            </a:extLst>
          </p:cNvPr>
          <p:cNvSpPr>
            <a:spLocks noGrp="1"/>
          </p:cNvSpPr>
          <p:nvPr>
            <p:ph sz="half" idx="1"/>
          </p:nvPr>
        </p:nvSpPr>
        <p:spPr>
          <a:xfrm>
            <a:off x="3384805" y="2227263"/>
            <a:ext cx="5422390" cy="3633047"/>
          </a:xfrm>
        </p:spPr>
        <p:txBody>
          <a:bodyPr>
            <a:normAutofit fontScale="92500" lnSpcReduction="10000"/>
          </a:bodyPr>
          <a:lstStyle/>
          <a:p>
            <a:pPr marL="0" indent="0">
              <a:buNone/>
            </a:pPr>
            <a:r>
              <a:rPr lang="en-US" dirty="0"/>
              <a:t>Ingredients:</a:t>
            </a:r>
          </a:p>
          <a:p>
            <a:pPr>
              <a:buFont typeface="Wingdings" panose="05000000000000000000" pitchFamily="2" charset="2"/>
              <a:buChar char="q"/>
            </a:pPr>
            <a:r>
              <a:rPr lang="en-US" dirty="0"/>
              <a:t>1 finely chopped apple (remove core)</a:t>
            </a:r>
          </a:p>
          <a:p>
            <a:pPr>
              <a:buFont typeface="Wingdings" panose="05000000000000000000" pitchFamily="2" charset="2"/>
              <a:buChar char="q"/>
            </a:pPr>
            <a:r>
              <a:rPr lang="en-US" dirty="0"/>
              <a:t>1 finely chopped pear (remove core)</a:t>
            </a:r>
          </a:p>
          <a:p>
            <a:pPr>
              <a:buFont typeface="Wingdings" panose="05000000000000000000" pitchFamily="2" charset="2"/>
              <a:buChar char="q"/>
            </a:pPr>
            <a:r>
              <a:rPr lang="en-US" dirty="0"/>
              <a:t>½ cup finely chopped walnuts</a:t>
            </a:r>
          </a:p>
          <a:p>
            <a:pPr>
              <a:buFont typeface="Wingdings" panose="05000000000000000000" pitchFamily="2" charset="2"/>
              <a:buChar char="q"/>
            </a:pPr>
            <a:r>
              <a:rPr lang="en-US" dirty="0"/>
              <a:t>1 teaspoon cinnamon or more</a:t>
            </a:r>
          </a:p>
          <a:p>
            <a:pPr>
              <a:buFont typeface="Wingdings" panose="05000000000000000000" pitchFamily="2" charset="2"/>
              <a:buChar char="q"/>
            </a:pPr>
            <a:r>
              <a:rPr lang="en-US" dirty="0"/>
              <a:t>2 Tablespoons grape juice</a:t>
            </a:r>
          </a:p>
          <a:p>
            <a:pPr>
              <a:buFont typeface="Wingdings" panose="05000000000000000000" pitchFamily="2" charset="2"/>
              <a:buChar char="q"/>
            </a:pPr>
            <a:r>
              <a:rPr lang="en-US" dirty="0"/>
              <a:t>1 teaspoon lemon juice (or more)</a:t>
            </a:r>
          </a:p>
          <a:p>
            <a:pPr>
              <a:buFont typeface="Wingdings" panose="05000000000000000000" pitchFamily="2" charset="2"/>
              <a:buChar char="q"/>
            </a:pPr>
            <a:r>
              <a:rPr lang="en-US" dirty="0"/>
              <a:t>½ cup raisins and/or cranberries (optional</a:t>
            </a:r>
          </a:p>
          <a:p>
            <a:pPr marL="0" indent="0">
              <a:buNone/>
            </a:pPr>
            <a:r>
              <a:rPr lang="en-US" dirty="0"/>
              <a:t>Mix and let sit for a few hours.</a:t>
            </a:r>
          </a:p>
          <a:p>
            <a:pPr marL="0" indent="0">
              <a:buNone/>
            </a:pPr>
            <a:r>
              <a:rPr lang="en-US" dirty="0"/>
              <a:t>Leftovers can be wrapped with pie crust to make tarts</a:t>
            </a:r>
          </a:p>
        </p:txBody>
      </p:sp>
      <p:pic>
        <p:nvPicPr>
          <p:cNvPr id="6" name="Content Placeholder 5" descr="A bowl of cereal with milk&#10;&#10;Description automatically generated with medium confidence">
            <a:extLst>
              <a:ext uri="{FF2B5EF4-FFF2-40B4-BE49-F238E27FC236}">
                <a16:creationId xmlns:a16="http://schemas.microsoft.com/office/drawing/2014/main" id="{169E3D6E-1795-4E62-87E8-9CAF45C3F70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300087" y="2227263"/>
            <a:ext cx="2422524" cy="3633787"/>
          </a:xfrm>
        </p:spPr>
      </p:pic>
      <p:pic>
        <p:nvPicPr>
          <p:cNvPr id="8" name="Picture 7" descr="A picture containing diagram&#10;&#10;Description automatically generated">
            <a:extLst>
              <a:ext uri="{FF2B5EF4-FFF2-40B4-BE49-F238E27FC236}">
                <a16:creationId xmlns:a16="http://schemas.microsoft.com/office/drawing/2014/main" id="{E289D94E-CDAE-4E97-B68A-BF74124A3FC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81193" y="2370220"/>
            <a:ext cx="1990053" cy="2418347"/>
          </a:xfrm>
          <a:prstGeom prst="rect">
            <a:avLst/>
          </a:prstGeom>
        </p:spPr>
      </p:pic>
      <p:pic>
        <p:nvPicPr>
          <p:cNvPr id="5" name="Picture 4" descr="A picture containing dried fruit, fruit&#10;&#10;Description automatically generated">
            <a:extLst>
              <a:ext uri="{FF2B5EF4-FFF2-40B4-BE49-F238E27FC236}">
                <a16:creationId xmlns:a16="http://schemas.microsoft.com/office/drawing/2014/main" id="{589276DD-A4A5-9632-286B-410DC58B17B8}"/>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66692" y="3972783"/>
            <a:ext cx="1651000" cy="1026160"/>
          </a:xfrm>
          <a:prstGeom prst="rect">
            <a:avLst/>
          </a:prstGeom>
        </p:spPr>
      </p:pic>
      <p:pic>
        <p:nvPicPr>
          <p:cNvPr id="10" name="Picture 9" descr="A group of mushrooms&#10;&#10;Description automatically generated with low confidence">
            <a:extLst>
              <a:ext uri="{FF2B5EF4-FFF2-40B4-BE49-F238E27FC236}">
                <a16:creationId xmlns:a16="http://schemas.microsoft.com/office/drawing/2014/main" id="{474FF4C9-27F1-409F-A4F9-02814DDA3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96" y="4043786"/>
            <a:ext cx="2399550" cy="1600200"/>
          </a:xfrm>
          <a:prstGeom prst="rect">
            <a:avLst/>
          </a:prstGeom>
        </p:spPr>
      </p:pic>
    </p:spTree>
    <p:extLst>
      <p:ext uri="{BB962C8B-B14F-4D97-AF65-F5344CB8AC3E}">
        <p14:creationId xmlns:p14="http://schemas.microsoft.com/office/powerpoint/2010/main" val="1740341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normAutofit fontScale="90000"/>
          </a:bodyPr>
          <a:lstStyle/>
          <a:p>
            <a:r>
              <a:rPr lang="en-US" dirty="0">
                <a:solidFill>
                  <a:schemeClr val="accent1">
                    <a:lumMod val="10000"/>
                    <a:lumOff val="90000"/>
                  </a:schemeClr>
                </a:solidFill>
              </a:rPr>
              <a:t>Who is most important?</a:t>
            </a:r>
            <a:br>
              <a:rPr lang="en-US" dirty="0">
                <a:solidFill>
                  <a:schemeClr val="accent1">
                    <a:lumMod val="10000"/>
                    <a:lumOff val="90000"/>
                  </a:schemeClr>
                </a:solidFill>
              </a:rPr>
            </a:br>
            <a:r>
              <a:rPr lang="en-US" dirty="0">
                <a:solidFill>
                  <a:schemeClr val="accent1">
                    <a:lumMod val="10000"/>
                    <a:lumOff val="90000"/>
                  </a:schemeClr>
                </a:solidFill>
              </a:rPr>
              <a:t>		-- the one who serves</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4204800"/>
          </a:xfrm>
        </p:spPr>
        <p:txBody>
          <a:bodyPr>
            <a:normAutofit fontScale="47500" lnSpcReduction="20000"/>
          </a:bodyPr>
          <a:lstStyle/>
          <a:p>
            <a:pPr algn="l"/>
            <a:r>
              <a:rPr lang="en-US" sz="3600" baseline="30000" dirty="0">
                <a:solidFill>
                  <a:schemeClr val="tx1"/>
                </a:solidFill>
              </a:rPr>
              <a:t>24 </a:t>
            </a:r>
            <a:r>
              <a:rPr lang="en-US" sz="3600" dirty="0">
                <a:solidFill>
                  <a:schemeClr val="tx1"/>
                </a:solidFill>
              </a:rPr>
              <a:t>Then the apostles began to argue about which one of them was the most important. </a:t>
            </a:r>
          </a:p>
          <a:p>
            <a:pPr algn="l"/>
            <a:r>
              <a:rPr lang="en-US" sz="3600" baseline="30000" dirty="0">
                <a:solidFill>
                  <a:schemeClr val="tx1"/>
                </a:solidFill>
              </a:rPr>
              <a:t>25 </a:t>
            </a:r>
            <a:r>
              <a:rPr lang="en-US" sz="3600" dirty="0">
                <a:solidFill>
                  <a:schemeClr val="tx1"/>
                </a:solidFill>
              </a:rPr>
              <a:t>But Jesus said to them, “The kings of the world rule over their people. Men who have authority over others are called ‘very important.’ </a:t>
            </a:r>
          </a:p>
          <a:p>
            <a:pPr algn="l"/>
            <a:r>
              <a:rPr lang="en-US" sz="3600" baseline="30000" dirty="0">
                <a:solidFill>
                  <a:schemeClr val="tx1"/>
                </a:solidFill>
              </a:rPr>
              <a:t>26 </a:t>
            </a:r>
            <a:r>
              <a:rPr lang="en-US" sz="3600" dirty="0">
                <a:solidFill>
                  <a:schemeClr val="tx1"/>
                </a:solidFill>
              </a:rPr>
              <a:t>But you must not be like that. The greatest among you should be like the youngest, and the leader should be like the servant. </a:t>
            </a:r>
            <a:r>
              <a:rPr lang="en-US" sz="3600" baseline="30000" dirty="0">
                <a:solidFill>
                  <a:schemeClr val="tx1"/>
                </a:solidFill>
              </a:rPr>
              <a:t>27 </a:t>
            </a:r>
            <a:r>
              <a:rPr lang="en-US" sz="3600" dirty="0">
                <a:solidFill>
                  <a:schemeClr val="tx1"/>
                </a:solidFill>
              </a:rPr>
              <a:t>Who is more important: the one sitting at the table or the one serving him? You think the one at the table is more important. But I am like a servant among you!</a:t>
            </a:r>
          </a:p>
          <a:p>
            <a:pPr algn="l"/>
            <a:endParaRPr lang="en-US" sz="2000" dirty="0">
              <a:solidFill>
                <a:schemeClr val="tx2">
                  <a:lumMod val="50000"/>
                </a:schemeClr>
              </a:solidFill>
            </a:endParaRPr>
          </a:p>
        </p:txBody>
      </p:sp>
      <p:pic>
        <p:nvPicPr>
          <p:cNvPr id="12" name="Content Placeholder 11" descr="A painting of a group of people&#10;&#10;Description automatically generated with medium confidence">
            <a:extLst>
              <a:ext uri="{FF2B5EF4-FFF2-40B4-BE49-F238E27FC236}">
                <a16:creationId xmlns:a16="http://schemas.microsoft.com/office/drawing/2014/main" id="{8B65F65B-C1BF-25BD-9BEE-CCD83F2291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5616" y="654945"/>
            <a:ext cx="7285192" cy="5463894"/>
          </a:xfrm>
        </p:spPr>
      </p:pic>
    </p:spTree>
    <p:extLst>
      <p:ext uri="{BB962C8B-B14F-4D97-AF65-F5344CB8AC3E}">
        <p14:creationId xmlns:p14="http://schemas.microsoft.com/office/powerpoint/2010/main" val="1151405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normAutofit fontScale="90000"/>
          </a:bodyPr>
          <a:lstStyle/>
          <a:p>
            <a:r>
              <a:rPr lang="en-US" dirty="0">
                <a:solidFill>
                  <a:schemeClr val="accent1">
                    <a:lumMod val="10000"/>
                    <a:lumOff val="90000"/>
                  </a:schemeClr>
                </a:solidFill>
              </a:rPr>
              <a:t>Jesus is king</a:t>
            </a:r>
            <a:br>
              <a:rPr lang="en-US" dirty="0">
                <a:solidFill>
                  <a:schemeClr val="accent1">
                    <a:lumMod val="10000"/>
                    <a:lumOff val="90000"/>
                  </a:schemeClr>
                </a:solidFill>
              </a:rPr>
            </a:br>
            <a:r>
              <a:rPr lang="en-US" dirty="0">
                <a:solidFill>
                  <a:schemeClr val="accent1">
                    <a:lumMod val="10000"/>
                    <a:lumOff val="90000"/>
                  </a:schemeClr>
                </a:solidFill>
              </a:rPr>
              <a:t>He will give the disciples thrones too </a:t>
            </a:r>
          </a:p>
        </p:txBody>
      </p:sp>
      <p:pic>
        <p:nvPicPr>
          <p:cNvPr id="6" name="Content Placeholder 5" descr="A group of people dancing&#10;&#10;Description automatically generated with medium confidence">
            <a:extLst>
              <a:ext uri="{FF2B5EF4-FFF2-40B4-BE49-F238E27FC236}">
                <a16:creationId xmlns:a16="http://schemas.microsoft.com/office/drawing/2014/main" id="{B5532009-E292-420B-8D41-8D0E572472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1615" y="850619"/>
            <a:ext cx="6828047" cy="4411677"/>
          </a:xfrm>
        </p:spPr>
      </p:pic>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1147314"/>
            <a:ext cx="3645773" cy="2967486"/>
          </a:xfrm>
        </p:spPr>
        <p:txBody>
          <a:bodyPr>
            <a:normAutofit fontScale="55000" lnSpcReduction="20000"/>
          </a:bodyPr>
          <a:lstStyle/>
          <a:p>
            <a:pPr algn="l"/>
            <a:r>
              <a:rPr lang="en-US" sz="3600" baseline="30000" dirty="0">
                <a:solidFill>
                  <a:schemeClr val="tx1"/>
                </a:solidFill>
              </a:rPr>
              <a:t>28 </a:t>
            </a:r>
            <a:r>
              <a:rPr lang="en-US" sz="3600" dirty="0">
                <a:solidFill>
                  <a:schemeClr val="tx1"/>
                </a:solidFill>
              </a:rPr>
              <a:t>“You men have stayed with me through many struggles. </a:t>
            </a:r>
          </a:p>
          <a:p>
            <a:pPr algn="l"/>
            <a:r>
              <a:rPr lang="en-US" sz="3600" baseline="30000" dirty="0">
                <a:solidFill>
                  <a:schemeClr val="tx1"/>
                </a:solidFill>
              </a:rPr>
              <a:t>29 </a:t>
            </a:r>
            <a:r>
              <a:rPr lang="en-US" sz="3600" dirty="0">
                <a:solidFill>
                  <a:schemeClr val="tx1"/>
                </a:solidFill>
              </a:rPr>
              <a:t>My Father has given me the power to rule. </a:t>
            </a:r>
          </a:p>
          <a:p>
            <a:pPr algn="l"/>
            <a:r>
              <a:rPr lang="en-US" sz="3600" dirty="0">
                <a:solidFill>
                  <a:schemeClr val="tx1"/>
                </a:solidFill>
              </a:rPr>
              <a:t>I also give you authority to rule with me. </a:t>
            </a:r>
            <a:r>
              <a:rPr lang="en-US" sz="3600" baseline="30000" dirty="0">
                <a:solidFill>
                  <a:schemeClr val="tx1"/>
                </a:solidFill>
              </a:rPr>
              <a:t>30 </a:t>
            </a:r>
            <a:r>
              <a:rPr lang="en-US" sz="3600" dirty="0">
                <a:solidFill>
                  <a:schemeClr val="tx1"/>
                </a:solidFill>
              </a:rPr>
              <a:t>You will eat and drink at my table in my kingdom. You will sit on thrones and judge the 12 tribes of Israel.</a:t>
            </a:r>
          </a:p>
          <a:p>
            <a:pPr algn="l"/>
            <a:endParaRPr lang="en-US" sz="2000" dirty="0">
              <a:solidFill>
                <a:schemeClr val="tx2">
                  <a:lumMod val="50000"/>
                </a:schemeClr>
              </a:solidFill>
            </a:endParaRPr>
          </a:p>
        </p:txBody>
      </p:sp>
    </p:spTree>
    <p:extLst>
      <p:ext uri="{BB962C8B-B14F-4D97-AF65-F5344CB8AC3E}">
        <p14:creationId xmlns:p14="http://schemas.microsoft.com/office/powerpoint/2010/main" val="11692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D799-7AD6-44DF-815B-783A9B707D10}"/>
              </a:ext>
            </a:extLst>
          </p:cNvPr>
          <p:cNvSpPr>
            <a:spLocks noGrp="1"/>
          </p:cNvSpPr>
          <p:nvPr>
            <p:ph type="title"/>
          </p:nvPr>
        </p:nvSpPr>
        <p:spPr/>
        <p:txBody>
          <a:bodyPr/>
          <a:lstStyle/>
          <a:p>
            <a:r>
              <a:rPr lang="en-US" dirty="0"/>
              <a:t>I will take you as a nation</a:t>
            </a:r>
          </a:p>
        </p:txBody>
      </p:sp>
      <p:sp>
        <p:nvSpPr>
          <p:cNvPr id="3" name="Content Placeholder 2">
            <a:extLst>
              <a:ext uri="{FF2B5EF4-FFF2-40B4-BE49-F238E27FC236}">
                <a16:creationId xmlns:a16="http://schemas.microsoft.com/office/drawing/2014/main" id="{02B252A8-37E1-4645-AB8D-991C4B4CC2A8}"/>
              </a:ext>
            </a:extLst>
          </p:cNvPr>
          <p:cNvSpPr>
            <a:spLocks noGrp="1"/>
          </p:cNvSpPr>
          <p:nvPr>
            <p:ph idx="1"/>
          </p:nvPr>
        </p:nvSpPr>
        <p:spPr>
          <a:xfrm>
            <a:off x="581192" y="2556061"/>
            <a:ext cx="5186562" cy="2872826"/>
          </a:xfrm>
        </p:spPr>
        <p:txBody>
          <a:bodyPr/>
          <a:lstStyle/>
          <a:p>
            <a:pPr marL="0" indent="0">
              <a:buNone/>
            </a:pPr>
            <a:r>
              <a:rPr lang="en-US" dirty="0"/>
              <a:t>		</a:t>
            </a:r>
          </a:p>
          <a:p>
            <a:pPr marL="0" indent="0">
              <a:buNone/>
            </a:pPr>
            <a:endParaRPr lang="en-US" dirty="0"/>
          </a:p>
          <a:p>
            <a:pPr marL="0" indent="0">
              <a:buNone/>
            </a:pPr>
            <a:r>
              <a:rPr lang="en-US" dirty="0"/>
              <a:t>Drink one last cup of grape juice</a:t>
            </a:r>
          </a:p>
          <a:p>
            <a:pPr marL="0" indent="0">
              <a:buNone/>
            </a:pPr>
            <a:r>
              <a:rPr lang="en-US" dirty="0"/>
              <a:t>We are part of God’s Kingdom.</a:t>
            </a:r>
          </a:p>
          <a:p>
            <a:pPr marL="0" indent="0">
              <a:buNone/>
            </a:pPr>
            <a:r>
              <a:rPr lang="en-US" dirty="0"/>
              <a:t>He is the King of kings and Lord of Lords!</a:t>
            </a:r>
          </a:p>
          <a:p>
            <a:pPr marL="0" indent="0">
              <a:buNone/>
            </a:pPr>
            <a:endParaRPr lang="en-US" dirty="0"/>
          </a:p>
          <a:p>
            <a:pPr marL="0" indent="0">
              <a:buNone/>
            </a:pPr>
            <a:endParaRPr lang="en-US" dirty="0"/>
          </a:p>
        </p:txBody>
      </p:sp>
      <p:pic>
        <p:nvPicPr>
          <p:cNvPr id="11" name="Picture 10" descr="A picture containing text, weapon, rocket, wave&#10;&#10;Description automatically generated">
            <a:extLst>
              <a:ext uri="{FF2B5EF4-FFF2-40B4-BE49-F238E27FC236}">
                <a16:creationId xmlns:a16="http://schemas.microsoft.com/office/drawing/2014/main" id="{91B9CFB6-CDF7-4171-8511-936EEEADC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754" y="702156"/>
            <a:ext cx="5630829" cy="4220308"/>
          </a:xfrm>
          <a:prstGeom prst="cloud">
            <a:avLst/>
          </a:prstGeom>
          <a:effectLst>
            <a:glow rad="63500">
              <a:schemeClr val="accent4">
                <a:satMod val="175000"/>
                <a:alpha val="40000"/>
              </a:schemeClr>
            </a:glow>
          </a:effectLst>
        </p:spPr>
      </p:pic>
      <p:pic>
        <p:nvPicPr>
          <p:cNvPr id="13" name="Picture 12" descr="A glass of dark liquid&#10;&#10;Description automatically generated with medium confidence">
            <a:extLst>
              <a:ext uri="{FF2B5EF4-FFF2-40B4-BE49-F238E27FC236}">
                <a16:creationId xmlns:a16="http://schemas.microsoft.com/office/drawing/2014/main" id="{928F9901-5009-4153-A7C4-48C4A893A8F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417" y="1882558"/>
            <a:ext cx="1347005" cy="134700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B3AB5AE-4F80-4FCA-72C3-2087D8EDD469}"/>
              </a:ext>
            </a:extLst>
          </p:cNvPr>
          <p:cNvPicPr>
            <a:picLocks noChangeAspect="1"/>
          </p:cNvPicPr>
          <p:nvPr/>
        </p:nvPicPr>
        <p:blipFill rotWithShape="1">
          <a:blip r:embed="rId4">
            <a:extLst>
              <a:ext uri="{28A0092B-C50C-407E-A947-70E740481C1C}">
                <a14:useLocalDpi xmlns:a14="http://schemas.microsoft.com/office/drawing/2010/main" val="0"/>
              </a:ext>
            </a:extLst>
          </a:blip>
          <a:srcRect b="5487"/>
          <a:stretch/>
        </p:blipFill>
        <p:spPr>
          <a:xfrm>
            <a:off x="3904365" y="3525265"/>
            <a:ext cx="3053747" cy="3400146"/>
          </a:xfrm>
          <a:prstGeom prst="rect">
            <a:avLst/>
          </a:prstGeom>
        </p:spPr>
      </p:pic>
      <p:sp>
        <p:nvSpPr>
          <p:cNvPr id="5" name="Speech Bubble: Rectangle 4">
            <a:extLst>
              <a:ext uri="{FF2B5EF4-FFF2-40B4-BE49-F238E27FC236}">
                <a16:creationId xmlns:a16="http://schemas.microsoft.com/office/drawing/2014/main" id="{CCD1F663-19AB-7BB6-44AE-1588B47C0F30}"/>
              </a:ext>
            </a:extLst>
          </p:cNvPr>
          <p:cNvSpPr/>
          <p:nvPr/>
        </p:nvSpPr>
        <p:spPr>
          <a:xfrm>
            <a:off x="3432312" y="2102619"/>
            <a:ext cx="2834441" cy="938044"/>
          </a:xfrm>
          <a:prstGeom prst="wedgeRectCallout">
            <a:avLst>
              <a:gd name="adj1" fmla="val 12676"/>
              <a:gd name="adj2" fmla="val 11182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God is our King!</a:t>
            </a:r>
          </a:p>
          <a:p>
            <a:pPr algn="ctr"/>
            <a:r>
              <a:rPr lang="en-US" dirty="0"/>
              <a:t>We are part of His kingdom.</a:t>
            </a:r>
          </a:p>
        </p:txBody>
      </p:sp>
    </p:spTree>
    <p:extLst>
      <p:ext uri="{BB962C8B-B14F-4D97-AF65-F5344CB8AC3E}">
        <p14:creationId xmlns:p14="http://schemas.microsoft.com/office/powerpoint/2010/main" val="1201449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F8DF-2F7A-4CA6-B68E-7A1BA239B03D}"/>
              </a:ext>
            </a:extLst>
          </p:cNvPr>
          <p:cNvSpPr>
            <a:spLocks noGrp="1"/>
          </p:cNvSpPr>
          <p:nvPr>
            <p:ph type="title"/>
          </p:nvPr>
        </p:nvSpPr>
        <p:spPr/>
        <p:txBody>
          <a:bodyPr/>
          <a:lstStyle/>
          <a:p>
            <a:r>
              <a:rPr lang="en-US" dirty="0"/>
              <a:t>Look forward to  the final Passover meal</a:t>
            </a:r>
          </a:p>
        </p:txBody>
      </p:sp>
      <p:sp>
        <p:nvSpPr>
          <p:cNvPr id="3" name="Content Placeholder 2">
            <a:extLst>
              <a:ext uri="{FF2B5EF4-FFF2-40B4-BE49-F238E27FC236}">
                <a16:creationId xmlns:a16="http://schemas.microsoft.com/office/drawing/2014/main" id="{7558C449-4BCC-49CF-9E81-1AE522141604}"/>
              </a:ext>
            </a:extLst>
          </p:cNvPr>
          <p:cNvSpPr>
            <a:spLocks noGrp="1"/>
          </p:cNvSpPr>
          <p:nvPr>
            <p:ph idx="1"/>
          </p:nvPr>
        </p:nvSpPr>
        <p:spPr>
          <a:xfrm>
            <a:off x="4585064" y="2282330"/>
            <a:ext cx="2536706" cy="3250293"/>
          </a:xfrm>
        </p:spPr>
        <p:txBody>
          <a:bodyPr>
            <a:normAutofit/>
          </a:bodyPr>
          <a:lstStyle/>
          <a:p>
            <a:pPr marL="0" indent="0">
              <a:buNone/>
            </a:pPr>
            <a:r>
              <a:rPr lang="en-US" dirty="0"/>
              <a:t>We look forward to the final Passover Meal.</a:t>
            </a:r>
          </a:p>
          <a:p>
            <a:pPr marL="0" indent="0">
              <a:buNone/>
            </a:pPr>
            <a:r>
              <a:rPr lang="en-US" dirty="0"/>
              <a:t>Jesus is coming again.</a:t>
            </a:r>
          </a:p>
          <a:p>
            <a:pPr marL="0" indent="0">
              <a:buNone/>
            </a:pPr>
            <a:r>
              <a:rPr lang="en-US" dirty="0"/>
              <a:t>He will take us to Heaven, our promised land where we will be FREE and live happily ever after, eternally!  </a:t>
            </a:r>
          </a:p>
        </p:txBody>
      </p:sp>
      <p:pic>
        <p:nvPicPr>
          <p:cNvPr id="6" name="Picture 5" descr="A group of people watching fireworks&#10;&#10;Description automatically generated with low confidence">
            <a:extLst>
              <a:ext uri="{FF2B5EF4-FFF2-40B4-BE49-F238E27FC236}">
                <a16:creationId xmlns:a16="http://schemas.microsoft.com/office/drawing/2014/main" id="{32CC72B2-ED14-475E-A04A-F3CCCFF6F83B}"/>
              </a:ext>
            </a:extLst>
          </p:cNvPr>
          <p:cNvPicPr>
            <a:picLocks noChangeAspect="1"/>
          </p:cNvPicPr>
          <p:nvPr/>
        </p:nvPicPr>
        <p:blipFill rotWithShape="1">
          <a:blip r:embed="rId2">
            <a:extLst>
              <a:ext uri="{28A0092B-C50C-407E-A947-70E740481C1C}">
                <a14:useLocalDpi xmlns:a14="http://schemas.microsoft.com/office/drawing/2010/main" val="0"/>
              </a:ext>
            </a:extLst>
          </a:blip>
          <a:srcRect l="8469" r="5170"/>
          <a:stretch/>
        </p:blipFill>
        <p:spPr>
          <a:xfrm>
            <a:off x="581193" y="2282332"/>
            <a:ext cx="3742614" cy="3250292"/>
          </a:xfrm>
          <a:prstGeom prst="rect">
            <a:avLst/>
          </a:prstGeom>
        </p:spPr>
      </p:pic>
      <p:pic>
        <p:nvPicPr>
          <p:cNvPr id="8" name="Picture 7" descr="A picture containing restaurant, dining table&#10;&#10;Description automatically generated">
            <a:extLst>
              <a:ext uri="{FF2B5EF4-FFF2-40B4-BE49-F238E27FC236}">
                <a16:creationId xmlns:a16="http://schemas.microsoft.com/office/drawing/2014/main" id="{EFF8FDF2-14B1-4465-8D9C-CFC6F9522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585" y="2282332"/>
            <a:ext cx="4572000" cy="3228975"/>
          </a:xfrm>
          <a:prstGeom prst="rect">
            <a:avLst/>
          </a:prstGeom>
        </p:spPr>
      </p:pic>
      <p:sp>
        <p:nvSpPr>
          <p:cNvPr id="10" name="TextBox 9">
            <a:extLst>
              <a:ext uri="{FF2B5EF4-FFF2-40B4-BE49-F238E27FC236}">
                <a16:creationId xmlns:a16="http://schemas.microsoft.com/office/drawing/2014/main" id="{9B85FDA3-5D03-458C-B01D-AE68CDA3643E}"/>
              </a:ext>
            </a:extLst>
          </p:cNvPr>
          <p:cNvSpPr txBox="1"/>
          <p:nvPr/>
        </p:nvSpPr>
        <p:spPr>
          <a:xfrm>
            <a:off x="581191" y="5683501"/>
            <a:ext cx="11247393" cy="553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baseline="30000" dirty="0">
                <a:solidFill>
                  <a:schemeClr val="bg1"/>
                </a:solidFill>
              </a:rPr>
              <a:t>Jesus said:</a:t>
            </a:r>
          </a:p>
          <a:p>
            <a:pPr algn="ctr"/>
            <a:r>
              <a:rPr lang="en-US" sz="1800" baseline="30000" dirty="0">
                <a:solidFill>
                  <a:schemeClr val="bg1"/>
                </a:solidFill>
              </a:rPr>
              <a:t>Luke 22:16 </a:t>
            </a:r>
            <a:r>
              <a:rPr lang="en-US" sz="1800" dirty="0">
                <a:solidFill>
                  <a:schemeClr val="bg1"/>
                </a:solidFill>
              </a:rPr>
              <a:t>I will never eat another Passover meal until it is given its true meaning in the kingdom of God.”</a:t>
            </a:r>
          </a:p>
        </p:txBody>
      </p:sp>
    </p:spTree>
    <p:extLst>
      <p:ext uri="{BB962C8B-B14F-4D97-AF65-F5344CB8AC3E}">
        <p14:creationId xmlns:p14="http://schemas.microsoft.com/office/powerpoint/2010/main" val="381993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lstStyle/>
          <a:p>
            <a:r>
              <a:rPr lang="en-US" dirty="0">
                <a:solidFill>
                  <a:schemeClr val="accent1">
                    <a:lumMod val="10000"/>
                    <a:lumOff val="90000"/>
                  </a:schemeClr>
                </a:solidFill>
              </a:rPr>
              <a:t>His Banner Over me is love</a:t>
            </a:r>
          </a:p>
        </p:txBody>
      </p:sp>
      <p:pic>
        <p:nvPicPr>
          <p:cNvPr id="5" name="Online Media 4" title="His Banner Over me is Love | BF KIDS | Sunday School songs | bible songs for children | Kids songs">
            <a:hlinkClick r:id="" action="ppaction://media"/>
            <a:extLst>
              <a:ext uri="{FF2B5EF4-FFF2-40B4-BE49-F238E27FC236}">
                <a16:creationId xmlns:a16="http://schemas.microsoft.com/office/drawing/2014/main" id="{4BC8AA58-F098-4AEE-AB04-5313BA7CBA2B}"/>
              </a:ext>
            </a:extLst>
          </p:cNvPr>
          <p:cNvPicPr>
            <a:picLocks noRot="1" noChangeAspect="1"/>
          </p:cNvPicPr>
          <p:nvPr>
            <a:videoFile r:link="rId1"/>
          </p:nvPr>
        </p:nvPicPr>
        <p:blipFill>
          <a:blip r:embed="rId3"/>
          <a:stretch>
            <a:fillRect/>
          </a:stretch>
        </p:blipFill>
        <p:spPr>
          <a:xfrm>
            <a:off x="3396343" y="268138"/>
            <a:ext cx="8373292" cy="4730909"/>
          </a:xfrm>
          <a:prstGeom prst="rect">
            <a:avLst/>
          </a:prstGeom>
        </p:spPr>
      </p:pic>
      <p:grpSp>
        <p:nvGrpSpPr>
          <p:cNvPr id="11" name="Group 10">
            <a:extLst>
              <a:ext uri="{FF2B5EF4-FFF2-40B4-BE49-F238E27FC236}">
                <a16:creationId xmlns:a16="http://schemas.microsoft.com/office/drawing/2014/main" id="{4C96C86D-F7C4-41FB-AA27-EAD0BC172D4F}"/>
              </a:ext>
            </a:extLst>
          </p:cNvPr>
          <p:cNvGrpSpPr/>
          <p:nvPr/>
        </p:nvGrpSpPr>
        <p:grpSpPr>
          <a:xfrm>
            <a:off x="422365" y="1580605"/>
            <a:ext cx="2730203" cy="3200399"/>
            <a:chOff x="581191" y="1606731"/>
            <a:chExt cx="2730203" cy="3200399"/>
          </a:xfrm>
        </p:grpSpPr>
        <p:pic>
          <p:nvPicPr>
            <p:cNvPr id="7" name="Picture 6" descr="A picture containing text, doll, toy&#10;&#10;Description automatically generated">
              <a:extLst>
                <a:ext uri="{FF2B5EF4-FFF2-40B4-BE49-F238E27FC236}">
                  <a16:creationId xmlns:a16="http://schemas.microsoft.com/office/drawing/2014/main" id="{15709B36-21B9-42AD-87B1-0879192B469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191" y="2403565"/>
              <a:ext cx="2730203" cy="2403565"/>
            </a:xfrm>
            <a:prstGeom prst="rect">
              <a:avLst/>
            </a:prstGeom>
          </p:spPr>
        </p:pic>
        <p:sp>
          <p:nvSpPr>
            <p:cNvPr id="9" name="Cylinder 8">
              <a:extLst>
                <a:ext uri="{FF2B5EF4-FFF2-40B4-BE49-F238E27FC236}">
                  <a16:creationId xmlns:a16="http://schemas.microsoft.com/office/drawing/2014/main" id="{21561710-E556-4E54-B37D-387EC11E0C1F}"/>
                </a:ext>
              </a:extLst>
            </p:cNvPr>
            <p:cNvSpPr/>
            <p:nvPr/>
          </p:nvSpPr>
          <p:spPr>
            <a:xfrm>
              <a:off x="682427" y="1750422"/>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B78B999E-CE4F-42F8-9057-50CE9AFEA239}"/>
                </a:ext>
              </a:extLst>
            </p:cNvPr>
            <p:cNvSpPr/>
            <p:nvPr/>
          </p:nvSpPr>
          <p:spPr>
            <a:xfrm>
              <a:off x="3128555" y="1867986"/>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a:extLst>
                <a:ext uri="{FF2B5EF4-FFF2-40B4-BE49-F238E27FC236}">
                  <a16:creationId xmlns:a16="http://schemas.microsoft.com/office/drawing/2014/main" id="{B994AE9D-2FF6-4495-AEA0-BF647A016C3C}"/>
                </a:ext>
              </a:extLst>
            </p:cNvPr>
            <p:cNvSpPr/>
            <p:nvPr/>
          </p:nvSpPr>
          <p:spPr>
            <a:xfrm>
              <a:off x="626910" y="1606731"/>
              <a:ext cx="2593046" cy="914400"/>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LOVE</a:t>
              </a:r>
            </a:p>
          </p:txBody>
        </p:sp>
      </p:grpSp>
      <p:sp>
        <p:nvSpPr>
          <p:cNvPr id="3" name="TextBox 2">
            <a:extLst>
              <a:ext uri="{FF2B5EF4-FFF2-40B4-BE49-F238E27FC236}">
                <a16:creationId xmlns:a16="http://schemas.microsoft.com/office/drawing/2014/main" id="{84F7A73D-C96B-DB9F-24F9-55E71758140D}"/>
              </a:ext>
            </a:extLst>
          </p:cNvPr>
          <p:cNvSpPr txBox="1"/>
          <p:nvPr/>
        </p:nvSpPr>
        <p:spPr>
          <a:xfrm>
            <a:off x="4775200" y="5461000"/>
            <a:ext cx="6477000" cy="646331"/>
          </a:xfrm>
          <a:prstGeom prst="rect">
            <a:avLst/>
          </a:prstGeom>
          <a:noFill/>
        </p:spPr>
        <p:txBody>
          <a:bodyPr wrap="square" rtlCol="0">
            <a:spAutoFit/>
          </a:bodyPr>
          <a:lstStyle/>
          <a:p>
            <a:r>
              <a:rPr lang="en-US" i="1" dirty="0">
                <a:solidFill>
                  <a:schemeClr val="bg1"/>
                </a:solidFill>
              </a:rPr>
              <a:t>He invites me to His banqueting </a:t>
            </a:r>
            <a:r>
              <a:rPr lang="en-US" i="1">
                <a:solidFill>
                  <a:schemeClr val="bg1"/>
                </a:solidFill>
              </a:rPr>
              <a:t>table.  His </a:t>
            </a:r>
            <a:r>
              <a:rPr lang="en-US" i="1" dirty="0">
                <a:solidFill>
                  <a:schemeClr val="bg1"/>
                </a:solidFill>
              </a:rPr>
              <a:t>banner over me is love.</a:t>
            </a:r>
          </a:p>
          <a:p>
            <a:r>
              <a:rPr lang="en-US" i="1" dirty="0">
                <a:solidFill>
                  <a:schemeClr val="bg1"/>
                </a:solidFill>
              </a:rPr>
              <a:t>Jesus is the vine and we are the branches.   His banner over me is love.</a:t>
            </a:r>
          </a:p>
        </p:txBody>
      </p:sp>
    </p:spTree>
    <p:extLst>
      <p:ext uri="{BB962C8B-B14F-4D97-AF65-F5344CB8AC3E}">
        <p14:creationId xmlns:p14="http://schemas.microsoft.com/office/powerpoint/2010/main" val="140362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B66092D9-4BAD-45E5-A367-764392700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706" y="1126925"/>
            <a:ext cx="2538750" cy="2538750"/>
          </a:xfrm>
          <a:prstGeom prst="rect">
            <a:avLst/>
          </a:prstGeom>
        </p:spPr>
      </p:pic>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386318"/>
            <a:ext cx="4909445" cy="689514"/>
          </a:xfrm>
        </p:spPr>
        <p:txBody>
          <a:bodyPr>
            <a:normAutofit fontScale="90000"/>
          </a:bodyPr>
          <a:lstStyle/>
          <a:p>
            <a:r>
              <a:rPr lang="en-US" dirty="0">
                <a:solidFill>
                  <a:schemeClr val="accent1">
                    <a:lumMod val="10000"/>
                    <a:lumOff val="90000"/>
                  </a:schemeClr>
                </a:solidFill>
              </a:rPr>
              <a:t>Serve one another</a:t>
            </a:r>
            <a:br>
              <a:rPr lang="en-US" dirty="0">
                <a:solidFill>
                  <a:schemeClr val="accent1">
                    <a:lumMod val="10000"/>
                    <a:lumOff val="90000"/>
                  </a:schemeClr>
                </a:solidFill>
              </a:rPr>
            </a:br>
            <a:r>
              <a:rPr lang="en-US" dirty="0">
                <a:solidFill>
                  <a:schemeClr val="accent1">
                    <a:lumMod val="10000"/>
                    <a:lumOff val="90000"/>
                  </a:schemeClr>
                </a:solidFill>
              </a:rPr>
              <a:t>that’s what good leaders do</a:t>
            </a:r>
          </a:p>
        </p:txBody>
      </p:sp>
      <p:pic>
        <p:nvPicPr>
          <p:cNvPr id="7" name="Content Placeholder 6" descr="A child sitting at a desk&#10;&#10;Description automatically generated with low confidence">
            <a:extLst>
              <a:ext uri="{FF2B5EF4-FFF2-40B4-BE49-F238E27FC236}">
                <a16:creationId xmlns:a16="http://schemas.microsoft.com/office/drawing/2014/main" id="{3C697C67-38B7-466F-B04D-297C4F7507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1571" y="3068884"/>
            <a:ext cx="2538169" cy="2538169"/>
          </a:xfrm>
        </p:spPr>
      </p:pic>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4204800"/>
          </a:xfrm>
        </p:spPr>
        <p:txBody>
          <a:bodyPr>
            <a:normAutofit/>
          </a:bodyPr>
          <a:lstStyle/>
          <a:p>
            <a:pPr algn="l"/>
            <a:r>
              <a:rPr lang="en-US" sz="2000" dirty="0">
                <a:solidFill>
                  <a:schemeClr val="tx2">
                    <a:lumMod val="50000"/>
                  </a:schemeClr>
                </a:solidFill>
              </a:rPr>
              <a:t>Let’s serve one each other.</a:t>
            </a:r>
          </a:p>
          <a:p>
            <a:pPr algn="l"/>
            <a:endParaRPr lang="en-US" sz="2000" dirty="0">
              <a:solidFill>
                <a:schemeClr val="tx2">
                  <a:lumMod val="50000"/>
                </a:schemeClr>
              </a:solidFill>
            </a:endParaRPr>
          </a:p>
          <a:p>
            <a:pPr algn="l"/>
            <a:endParaRPr lang="en-US" sz="2000" dirty="0">
              <a:solidFill>
                <a:schemeClr val="tx2">
                  <a:lumMod val="50000"/>
                </a:schemeClr>
              </a:solidFill>
            </a:endParaRPr>
          </a:p>
          <a:p>
            <a:pPr algn="l"/>
            <a:r>
              <a:rPr lang="en-US" sz="2000" dirty="0">
                <a:solidFill>
                  <a:schemeClr val="tx2">
                    <a:lumMod val="50000"/>
                  </a:schemeClr>
                </a:solidFill>
              </a:rPr>
              <a:t>Who would like to:</a:t>
            </a:r>
          </a:p>
          <a:p>
            <a:pPr marL="342900" indent="-342900" algn="l">
              <a:buFont typeface="Arial" panose="020B0604020202020204" pitchFamily="34" charset="0"/>
              <a:buChar char="•"/>
            </a:pPr>
            <a:r>
              <a:rPr lang="en-US" sz="2000" dirty="0">
                <a:solidFill>
                  <a:schemeClr val="tx2">
                    <a:lumMod val="50000"/>
                  </a:schemeClr>
                </a:solidFill>
              </a:rPr>
              <a:t>Pick up the garbage and throw it away?</a:t>
            </a:r>
          </a:p>
          <a:p>
            <a:pPr marL="342900" indent="-342900" algn="l">
              <a:buFont typeface="Arial" panose="020B0604020202020204" pitchFamily="34" charset="0"/>
              <a:buChar char="•"/>
            </a:pPr>
            <a:r>
              <a:rPr lang="en-US" sz="2000" dirty="0">
                <a:solidFill>
                  <a:schemeClr val="tx2">
                    <a:lumMod val="50000"/>
                  </a:schemeClr>
                </a:solidFill>
              </a:rPr>
              <a:t>Put away the other things on our table.  I will show you where to put them.</a:t>
            </a:r>
          </a:p>
          <a:p>
            <a:pPr marL="342900" indent="-342900" algn="l">
              <a:buFont typeface="Arial" panose="020B0604020202020204" pitchFamily="34" charset="0"/>
              <a:buChar char="•"/>
            </a:pPr>
            <a:r>
              <a:rPr lang="en-US" sz="2000" dirty="0">
                <a:solidFill>
                  <a:schemeClr val="tx2">
                    <a:lumMod val="50000"/>
                  </a:schemeClr>
                </a:solidFill>
              </a:rPr>
              <a:t>Wash the tables.</a:t>
            </a:r>
          </a:p>
        </p:txBody>
      </p:sp>
      <p:pic>
        <p:nvPicPr>
          <p:cNvPr id="9" name="Picture 8" descr="A picture containing text&#10;&#10;Description automatically generated">
            <a:extLst>
              <a:ext uri="{FF2B5EF4-FFF2-40B4-BE49-F238E27FC236}">
                <a16:creationId xmlns:a16="http://schemas.microsoft.com/office/drawing/2014/main" id="{0430FDC2-7663-4D52-82F1-0A51166AE9F0}"/>
              </a:ext>
            </a:extLst>
          </p:cNvPr>
          <p:cNvPicPr>
            <a:picLocks noChangeAspect="1"/>
          </p:cNvPicPr>
          <p:nvPr/>
        </p:nvPicPr>
        <p:blipFill rotWithShape="1">
          <a:blip r:embed="rId4">
            <a:extLst>
              <a:ext uri="{28A0092B-C50C-407E-A947-70E740481C1C}">
                <a14:useLocalDpi xmlns:a14="http://schemas.microsoft.com/office/drawing/2010/main" val="0"/>
              </a:ext>
            </a:extLst>
          </a:blip>
          <a:srcRect l="9877" t="4950" r="23448" b="30430"/>
          <a:stretch/>
        </p:blipFill>
        <p:spPr>
          <a:xfrm>
            <a:off x="8123855" y="857535"/>
            <a:ext cx="3175385" cy="3077531"/>
          </a:xfrm>
          <a:prstGeom prst="rect">
            <a:avLst/>
          </a:prstGeom>
        </p:spPr>
      </p:pic>
    </p:spTree>
    <p:extLst>
      <p:ext uri="{BB962C8B-B14F-4D97-AF65-F5344CB8AC3E}">
        <p14:creationId xmlns:p14="http://schemas.microsoft.com/office/powerpoint/2010/main" val="891841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ABC4-B67F-EA90-B570-426C2D0EF139}"/>
              </a:ext>
            </a:extLst>
          </p:cNvPr>
          <p:cNvSpPr>
            <a:spLocks noGrp="1"/>
          </p:cNvSpPr>
          <p:nvPr>
            <p:ph type="title"/>
          </p:nvPr>
        </p:nvSpPr>
        <p:spPr/>
        <p:txBody>
          <a:bodyPr/>
          <a:lstStyle/>
          <a:p>
            <a:r>
              <a:rPr lang="en-US" dirty="0"/>
              <a:t>Choose Craft</a:t>
            </a:r>
          </a:p>
        </p:txBody>
      </p:sp>
      <p:sp>
        <p:nvSpPr>
          <p:cNvPr id="3" name="Text Placeholder 2">
            <a:extLst>
              <a:ext uri="{FF2B5EF4-FFF2-40B4-BE49-F238E27FC236}">
                <a16:creationId xmlns:a16="http://schemas.microsoft.com/office/drawing/2014/main" id="{45BE81C1-5DE6-D05F-30B9-6BDD031CA92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A677CBB-B653-1274-A12A-467FC06EFBB2}"/>
              </a:ext>
            </a:extLst>
          </p:cNvPr>
          <p:cNvPicPr>
            <a:picLocks noChangeAspect="1"/>
          </p:cNvPicPr>
          <p:nvPr/>
        </p:nvPicPr>
        <p:blipFill>
          <a:blip r:embed="rId2"/>
          <a:stretch>
            <a:fillRect/>
          </a:stretch>
        </p:blipFill>
        <p:spPr>
          <a:xfrm rot="21378835">
            <a:off x="862709" y="998714"/>
            <a:ext cx="4461739" cy="2509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1A3BE5C7-9302-C40A-7A41-2FE99E763FA2}"/>
              </a:ext>
            </a:extLst>
          </p:cNvPr>
          <p:cNvPicPr>
            <a:picLocks noChangeAspect="1"/>
          </p:cNvPicPr>
          <p:nvPr/>
        </p:nvPicPr>
        <p:blipFill>
          <a:blip r:embed="rId3"/>
          <a:stretch>
            <a:fillRect/>
          </a:stretch>
        </p:blipFill>
        <p:spPr>
          <a:xfrm rot="21267329">
            <a:off x="6917742" y="855702"/>
            <a:ext cx="4570866" cy="2571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3F642421-AE83-91CD-0A30-2122BB980C85}"/>
              </a:ext>
            </a:extLst>
          </p:cNvPr>
          <p:cNvPicPr>
            <a:picLocks noChangeAspect="1"/>
          </p:cNvPicPr>
          <p:nvPr/>
        </p:nvPicPr>
        <p:blipFill>
          <a:blip r:embed="rId4"/>
          <a:stretch>
            <a:fillRect/>
          </a:stretch>
        </p:blipFill>
        <p:spPr>
          <a:xfrm rot="641175">
            <a:off x="4580530" y="3433033"/>
            <a:ext cx="4430023" cy="2491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93300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1" y="5262296"/>
            <a:ext cx="5819609" cy="689514"/>
          </a:xfrm>
        </p:spPr>
        <p:txBody>
          <a:bodyPr>
            <a:normAutofit/>
          </a:bodyPr>
          <a:lstStyle/>
          <a:p>
            <a:pPr algn="r"/>
            <a:r>
              <a:rPr lang="en-US" dirty="0">
                <a:solidFill>
                  <a:schemeClr val="accent1">
                    <a:lumMod val="10000"/>
                    <a:lumOff val="90000"/>
                  </a:schemeClr>
                </a:solidFill>
              </a:rPr>
              <a:t>Craft:  Jesus is our savior					</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3512106"/>
          </a:xfrm>
        </p:spPr>
        <p:txBody>
          <a:bodyPr>
            <a:normAutofit/>
          </a:bodyPr>
          <a:lstStyle/>
          <a:p>
            <a:pPr algn="l"/>
            <a:r>
              <a:rPr lang="en-US" sz="2000" dirty="0">
                <a:solidFill>
                  <a:schemeClr val="tx2">
                    <a:lumMod val="50000"/>
                  </a:schemeClr>
                </a:solidFill>
              </a:rPr>
              <a:t>Directions:</a:t>
            </a:r>
          </a:p>
          <a:p>
            <a:pPr algn="l"/>
            <a:r>
              <a:rPr lang="en-US" sz="2000" dirty="0">
                <a:solidFill>
                  <a:schemeClr val="tx2">
                    <a:lumMod val="50000"/>
                  </a:schemeClr>
                </a:solidFill>
              </a:rPr>
              <a:t>Color the pictures</a:t>
            </a:r>
          </a:p>
          <a:p>
            <a:pPr algn="l"/>
            <a:r>
              <a:rPr lang="en-US" sz="2000" dirty="0">
                <a:solidFill>
                  <a:schemeClr val="tx2">
                    <a:lumMod val="50000"/>
                  </a:schemeClr>
                </a:solidFill>
              </a:rPr>
              <a:t>Cut out each object</a:t>
            </a:r>
          </a:p>
          <a:p>
            <a:pPr algn="l"/>
            <a:r>
              <a:rPr lang="en-US" sz="2000" dirty="0">
                <a:solidFill>
                  <a:schemeClr val="tx2">
                    <a:lumMod val="50000"/>
                  </a:schemeClr>
                </a:solidFill>
              </a:rPr>
              <a:t>Glue the cup, bread, and grapes on as shown.</a:t>
            </a:r>
          </a:p>
        </p:txBody>
      </p:sp>
      <p:pic>
        <p:nvPicPr>
          <p:cNvPr id="2050" name="Picture 2">
            <a:extLst>
              <a:ext uri="{FF2B5EF4-FFF2-40B4-BE49-F238E27FC236}">
                <a16:creationId xmlns:a16="http://schemas.microsoft.com/office/drawing/2014/main" id="{43F5A1AF-4B62-DDC6-039C-F84BFF5C1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589" y="989100"/>
            <a:ext cx="4406900" cy="3429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Diagram&#10;&#10;Description automatically generated">
            <a:extLst>
              <a:ext uri="{FF2B5EF4-FFF2-40B4-BE49-F238E27FC236}">
                <a16:creationId xmlns:a16="http://schemas.microsoft.com/office/drawing/2014/main" id="{97D978C6-8CF2-CE4A-B7A5-96DB42D56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989100"/>
            <a:ext cx="2760075" cy="3665100"/>
          </a:xfrm>
          <a:prstGeom prst="rect">
            <a:avLst/>
          </a:prstGeom>
        </p:spPr>
      </p:pic>
    </p:spTree>
    <p:extLst>
      <p:ext uri="{BB962C8B-B14F-4D97-AF65-F5344CB8AC3E}">
        <p14:creationId xmlns:p14="http://schemas.microsoft.com/office/powerpoint/2010/main" val="1610048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1" y="5262296"/>
            <a:ext cx="10130351" cy="689514"/>
          </a:xfrm>
        </p:spPr>
        <p:txBody>
          <a:bodyPr>
            <a:normAutofit/>
          </a:bodyPr>
          <a:lstStyle/>
          <a:p>
            <a:pPr algn="r"/>
            <a:r>
              <a:rPr lang="en-US" dirty="0">
                <a:solidFill>
                  <a:schemeClr val="accent1">
                    <a:lumMod val="10000"/>
                    <a:lumOff val="90000"/>
                  </a:schemeClr>
                </a:solidFill>
              </a:rPr>
              <a:t>Craft:  Jesus is our savior					</a:t>
            </a:r>
            <a:r>
              <a:rPr lang="en-US" sz="1400" i="1" dirty="0">
                <a:solidFill>
                  <a:schemeClr val="accent1">
                    <a:lumMod val="10000"/>
                    <a:lumOff val="90000"/>
                  </a:schemeClr>
                </a:solidFill>
              </a:rPr>
              <a:t>download here:  							http://sabbathschoolcrafts.com/2021/01/09/a-special-supper/</a:t>
            </a:r>
            <a:endParaRPr lang="en-US" dirty="0">
              <a:solidFill>
                <a:schemeClr val="accent1">
                  <a:lumMod val="10000"/>
                  <a:lumOff val="90000"/>
                </a:schemeClr>
              </a:solidFill>
            </a:endParaRP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3645773" cy="3512106"/>
          </a:xfrm>
        </p:spPr>
        <p:txBody>
          <a:bodyPr>
            <a:normAutofit/>
          </a:bodyPr>
          <a:lstStyle/>
          <a:p>
            <a:pPr algn="l"/>
            <a:r>
              <a:rPr lang="en-US" sz="2000" dirty="0">
                <a:solidFill>
                  <a:schemeClr val="tx2">
                    <a:lumMod val="50000"/>
                  </a:schemeClr>
                </a:solidFill>
              </a:rPr>
              <a:t>Directions:</a:t>
            </a:r>
          </a:p>
          <a:p>
            <a:pPr algn="l"/>
            <a:r>
              <a:rPr lang="en-US" sz="2000" dirty="0">
                <a:solidFill>
                  <a:schemeClr val="tx2">
                    <a:lumMod val="50000"/>
                  </a:schemeClr>
                </a:solidFill>
              </a:rPr>
              <a:t>Color the picture</a:t>
            </a:r>
          </a:p>
          <a:p>
            <a:pPr algn="l"/>
            <a:r>
              <a:rPr lang="en-US" sz="2000" dirty="0">
                <a:solidFill>
                  <a:schemeClr val="tx2">
                    <a:lumMod val="50000"/>
                  </a:schemeClr>
                </a:solidFill>
              </a:rPr>
              <a:t>Cut around the edges</a:t>
            </a:r>
          </a:p>
          <a:p>
            <a:pPr algn="l"/>
            <a:r>
              <a:rPr lang="en-US" sz="2000" dirty="0">
                <a:solidFill>
                  <a:schemeClr val="tx2">
                    <a:lumMod val="50000"/>
                  </a:schemeClr>
                </a:solidFill>
              </a:rPr>
              <a:t>Fold the table tabs up</a:t>
            </a:r>
          </a:p>
          <a:p>
            <a:pPr algn="l"/>
            <a:r>
              <a:rPr lang="en-US" sz="2000" dirty="0">
                <a:solidFill>
                  <a:schemeClr val="tx2">
                    <a:lumMod val="50000"/>
                  </a:schemeClr>
                </a:solidFill>
              </a:rPr>
              <a:t>Bring the disciples around the table and glue them on the tabs</a:t>
            </a:r>
          </a:p>
          <a:p>
            <a:pPr algn="l"/>
            <a:r>
              <a:rPr lang="en-US" sz="2000" dirty="0">
                <a:solidFill>
                  <a:schemeClr val="tx2">
                    <a:lumMod val="50000"/>
                  </a:schemeClr>
                </a:solidFill>
              </a:rPr>
              <a:t>Put the dishes on the table</a:t>
            </a:r>
          </a:p>
        </p:txBody>
      </p:sp>
      <p:pic>
        <p:nvPicPr>
          <p:cNvPr id="10" name="Picture 9">
            <a:extLst>
              <a:ext uri="{FF2B5EF4-FFF2-40B4-BE49-F238E27FC236}">
                <a16:creationId xmlns:a16="http://schemas.microsoft.com/office/drawing/2014/main" id="{236DFD59-237A-485A-ACA8-39611F31DAEF}"/>
              </a:ext>
            </a:extLst>
          </p:cNvPr>
          <p:cNvPicPr>
            <a:picLocks noChangeAspect="1"/>
          </p:cNvPicPr>
          <p:nvPr/>
        </p:nvPicPr>
        <p:blipFill>
          <a:blip r:embed="rId2"/>
          <a:stretch>
            <a:fillRect/>
          </a:stretch>
        </p:blipFill>
        <p:spPr>
          <a:xfrm rot="20493659">
            <a:off x="3882409" y="960363"/>
            <a:ext cx="4427181" cy="2901268"/>
          </a:xfrm>
          <a:prstGeom prst="rect">
            <a:avLst/>
          </a:prstGeom>
        </p:spPr>
      </p:pic>
      <p:pic>
        <p:nvPicPr>
          <p:cNvPr id="8" name="Content Placeholder 7" descr="A picture containing text&#10;&#10;Description automatically generated">
            <a:extLst>
              <a:ext uri="{FF2B5EF4-FFF2-40B4-BE49-F238E27FC236}">
                <a16:creationId xmlns:a16="http://schemas.microsoft.com/office/drawing/2014/main" id="{76A3B759-40C1-4BC8-8A67-A690ECC68A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29683" y="906190"/>
            <a:ext cx="4203700" cy="4203700"/>
          </a:xfrm>
        </p:spPr>
      </p:pic>
    </p:spTree>
    <p:extLst>
      <p:ext uri="{BB962C8B-B14F-4D97-AF65-F5344CB8AC3E}">
        <p14:creationId xmlns:p14="http://schemas.microsoft.com/office/powerpoint/2010/main" val="830739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1" y="5262296"/>
            <a:ext cx="10130351" cy="689514"/>
          </a:xfrm>
        </p:spPr>
        <p:txBody>
          <a:bodyPr>
            <a:normAutofit/>
          </a:bodyPr>
          <a:lstStyle/>
          <a:p>
            <a:pPr algn="r"/>
            <a:r>
              <a:rPr lang="en-US" dirty="0">
                <a:solidFill>
                  <a:schemeClr val="accent1">
                    <a:lumMod val="10000"/>
                    <a:lumOff val="90000"/>
                  </a:schemeClr>
                </a:solidFill>
              </a:rPr>
              <a:t>Craft:  Remember </a:t>
            </a:r>
            <a:r>
              <a:rPr lang="en-US" dirty="0" err="1">
                <a:solidFill>
                  <a:schemeClr val="accent1">
                    <a:lumMod val="10000"/>
                    <a:lumOff val="90000"/>
                  </a:schemeClr>
                </a:solidFill>
              </a:rPr>
              <a:t>jesus</a:t>
            </a:r>
            <a:r>
              <a:rPr lang="en-US" dirty="0">
                <a:solidFill>
                  <a:schemeClr val="accent1">
                    <a:lumMod val="10000"/>
                    <a:lumOff val="90000"/>
                  </a:schemeClr>
                </a:solidFill>
              </a:rPr>
              <a:t>			</a:t>
            </a:r>
          </a:p>
        </p:txBody>
      </p:sp>
      <p:pic>
        <p:nvPicPr>
          <p:cNvPr id="11" name="Content Placeholder 10" descr="A picture containing diagram&#10;&#10;Description automatically generated">
            <a:extLst>
              <a:ext uri="{FF2B5EF4-FFF2-40B4-BE49-F238E27FC236}">
                <a16:creationId xmlns:a16="http://schemas.microsoft.com/office/drawing/2014/main" id="{BC67A0A5-AC39-4CA8-AC60-D8242FAC7C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899"/>
          <a:stretch/>
        </p:blipFill>
        <p:spPr>
          <a:xfrm rot="20797289">
            <a:off x="6549005" y="1238910"/>
            <a:ext cx="4108131" cy="3249585"/>
          </a:xfrm>
        </p:spPr>
      </p:pic>
      <p:pic>
        <p:nvPicPr>
          <p:cNvPr id="13" name="Picture 12" descr="Diagram&#10;&#10;Description automatically generated">
            <a:extLst>
              <a:ext uri="{FF2B5EF4-FFF2-40B4-BE49-F238E27FC236}">
                <a16:creationId xmlns:a16="http://schemas.microsoft.com/office/drawing/2014/main" id="{236202E3-FE89-43A1-8A4F-03234C73D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8903">
            <a:off x="868231" y="926100"/>
            <a:ext cx="3802483" cy="5005800"/>
          </a:xfrm>
          <a:prstGeom prst="rect">
            <a:avLst/>
          </a:prstGeom>
        </p:spPr>
      </p:pic>
      <p:grpSp>
        <p:nvGrpSpPr>
          <p:cNvPr id="14" name="Group 2">
            <a:extLst>
              <a:ext uri="{FF2B5EF4-FFF2-40B4-BE49-F238E27FC236}">
                <a16:creationId xmlns:a16="http://schemas.microsoft.com/office/drawing/2014/main" id="{2D86C038-0E2D-475F-A1DC-4D9D9E60C668}"/>
              </a:ext>
            </a:extLst>
          </p:cNvPr>
          <p:cNvGrpSpPr>
            <a:grpSpLocks/>
          </p:cNvGrpSpPr>
          <p:nvPr/>
        </p:nvGrpSpPr>
        <p:grpSpPr bwMode="auto">
          <a:xfrm>
            <a:off x="5015856" y="1453943"/>
            <a:ext cx="947349" cy="4695092"/>
            <a:chOff x="116590703" y="105630785"/>
            <a:chExt cx="1841682" cy="9126415"/>
          </a:xfrm>
        </p:grpSpPr>
        <p:sp>
          <p:nvSpPr>
            <p:cNvPr id="15" name="Rectangle 3">
              <a:extLst>
                <a:ext uri="{FF2B5EF4-FFF2-40B4-BE49-F238E27FC236}">
                  <a16:creationId xmlns:a16="http://schemas.microsoft.com/office/drawing/2014/main" id="{91F8636A-1311-4EC6-805B-3DC89C994ECD}"/>
                </a:ext>
              </a:extLst>
            </p:cNvPr>
            <p:cNvSpPr>
              <a:spLocks noChangeArrowheads="1"/>
            </p:cNvSpPr>
            <p:nvPr/>
          </p:nvSpPr>
          <p:spPr bwMode="auto">
            <a:xfrm>
              <a:off x="116797016" y="105630785"/>
              <a:ext cx="1494692" cy="9126415"/>
            </a:xfrm>
            <a:prstGeom prst="rect">
              <a:avLst/>
            </a:prstGeom>
            <a:solidFill>
              <a:srgbClr val="FFFFF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DE7F9DD4-889C-4E79-9571-32BBDEC7A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44" r="22540"/>
            <a:stretch>
              <a:fillRect/>
            </a:stretch>
          </p:blipFill>
          <p:spPr bwMode="auto">
            <a:xfrm flipH="1">
              <a:off x="116856885" y="111422295"/>
              <a:ext cx="1416079" cy="22156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0098ED9A-D2CB-4073-8579-0B471253F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11" r="16968"/>
            <a:stretch>
              <a:fillRect/>
            </a:stretch>
          </p:blipFill>
          <p:spPr bwMode="auto">
            <a:xfrm>
              <a:off x="116941071" y="105753877"/>
              <a:ext cx="1214745" cy="18653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14D59DA5-75D4-44C5-85BF-37E0AEE2B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90703" y="109859885"/>
              <a:ext cx="1841682" cy="1841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4DEBC8E2-D871-410C-AC2A-AFD53DA76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852"/>
            <a:stretch>
              <a:fillRect/>
            </a:stretch>
          </p:blipFill>
          <p:spPr bwMode="auto">
            <a:xfrm>
              <a:off x="116797016" y="113339023"/>
              <a:ext cx="995136" cy="1389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85D730E1-7FDE-4AE5-A319-1EC47C377C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187" r="16592"/>
            <a:stretch>
              <a:fillRect/>
            </a:stretch>
          </p:blipFill>
          <p:spPr bwMode="auto">
            <a:xfrm>
              <a:off x="116797016" y="107634698"/>
              <a:ext cx="1475948" cy="22691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416750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303C-1027-43CD-BB20-D17F20F67219}"/>
              </a:ext>
            </a:extLst>
          </p:cNvPr>
          <p:cNvSpPr>
            <a:spLocks noGrp="1"/>
          </p:cNvSpPr>
          <p:nvPr>
            <p:ph type="title"/>
          </p:nvPr>
        </p:nvSpPr>
        <p:spPr>
          <a:xfrm>
            <a:off x="581193" y="729658"/>
            <a:ext cx="6067801" cy="988332"/>
          </a:xfrm>
        </p:spPr>
        <p:txBody>
          <a:bodyPr>
            <a:normAutofit/>
          </a:bodyPr>
          <a:lstStyle/>
          <a:p>
            <a:pPr algn="ctr"/>
            <a:r>
              <a:rPr lang="en-US" sz="4800" dirty="0">
                <a:latin typeface="Algerian" panose="04020705040A02060702" pitchFamily="82" charset="0"/>
              </a:rPr>
              <a:t>JESUS SAVES</a:t>
            </a:r>
          </a:p>
        </p:txBody>
      </p:sp>
      <p:sp>
        <p:nvSpPr>
          <p:cNvPr id="3" name="Text Placeholder 2">
            <a:extLst>
              <a:ext uri="{FF2B5EF4-FFF2-40B4-BE49-F238E27FC236}">
                <a16:creationId xmlns:a16="http://schemas.microsoft.com/office/drawing/2014/main" id="{65699D97-ECCE-485A-A46F-00CA190C85B7}"/>
              </a:ext>
            </a:extLst>
          </p:cNvPr>
          <p:cNvSpPr>
            <a:spLocks noGrp="1"/>
          </p:cNvSpPr>
          <p:nvPr>
            <p:ph type="body" idx="1"/>
          </p:nvPr>
        </p:nvSpPr>
        <p:spPr/>
        <p:txBody>
          <a:bodyPr/>
          <a:lstStyle/>
          <a:p>
            <a:r>
              <a:rPr lang="en-US" dirty="0"/>
              <a:t>John 3:16-17</a:t>
            </a:r>
          </a:p>
        </p:txBody>
      </p:sp>
      <p:sp>
        <p:nvSpPr>
          <p:cNvPr id="4" name="Content Placeholder 3">
            <a:extLst>
              <a:ext uri="{FF2B5EF4-FFF2-40B4-BE49-F238E27FC236}">
                <a16:creationId xmlns:a16="http://schemas.microsoft.com/office/drawing/2014/main" id="{BC4AEF61-4CC7-41D9-9574-C56E3A8CB2AD}"/>
              </a:ext>
            </a:extLst>
          </p:cNvPr>
          <p:cNvSpPr>
            <a:spLocks noGrp="1"/>
          </p:cNvSpPr>
          <p:nvPr>
            <p:ph sz="half" idx="2"/>
          </p:nvPr>
        </p:nvSpPr>
        <p:spPr/>
        <p:txBody>
          <a:bodyPr/>
          <a:lstStyle/>
          <a:p>
            <a:pPr marL="0" indent="0">
              <a:buNone/>
            </a:pPr>
            <a:r>
              <a:rPr lang="en-US" baseline="30000" dirty="0"/>
              <a:t>16 </a:t>
            </a:r>
            <a:r>
              <a:rPr lang="en-US" dirty="0"/>
              <a:t>For God so loved the world, that he gave his only begotten Son, that whosoever believeth in him should not perish, but have everlasting life.</a:t>
            </a:r>
          </a:p>
          <a:p>
            <a:pPr marL="0" indent="0">
              <a:buNone/>
            </a:pPr>
            <a:r>
              <a:rPr lang="en-US" baseline="30000" dirty="0"/>
              <a:t>17 </a:t>
            </a:r>
            <a:r>
              <a:rPr lang="en-US" dirty="0"/>
              <a:t>For God sent not his Son into the world to condemn the world; but that the world through him might be saved.</a:t>
            </a:r>
          </a:p>
          <a:p>
            <a:endParaRPr lang="en-US" dirty="0"/>
          </a:p>
        </p:txBody>
      </p:sp>
      <p:sp>
        <p:nvSpPr>
          <p:cNvPr id="5" name="Text Placeholder 4">
            <a:extLst>
              <a:ext uri="{FF2B5EF4-FFF2-40B4-BE49-F238E27FC236}">
                <a16:creationId xmlns:a16="http://schemas.microsoft.com/office/drawing/2014/main" id="{655468D5-F855-47A2-A18E-3E6AA15A5D22}"/>
              </a:ext>
            </a:extLst>
          </p:cNvPr>
          <p:cNvSpPr>
            <a:spLocks noGrp="1"/>
          </p:cNvSpPr>
          <p:nvPr>
            <p:ph type="body" sz="quarter" idx="3"/>
          </p:nvPr>
        </p:nvSpPr>
        <p:spPr/>
        <p:txBody>
          <a:bodyPr/>
          <a:lstStyle/>
          <a:p>
            <a:r>
              <a:rPr lang="en-US" dirty="0"/>
              <a:t>Hebrews 12:2</a:t>
            </a:r>
          </a:p>
        </p:txBody>
      </p:sp>
      <p:sp>
        <p:nvSpPr>
          <p:cNvPr id="6" name="Content Placeholder 5">
            <a:extLst>
              <a:ext uri="{FF2B5EF4-FFF2-40B4-BE49-F238E27FC236}">
                <a16:creationId xmlns:a16="http://schemas.microsoft.com/office/drawing/2014/main" id="{DA3B4418-03C1-4E02-A551-389BD7A4B479}"/>
              </a:ext>
            </a:extLst>
          </p:cNvPr>
          <p:cNvSpPr>
            <a:spLocks noGrp="1"/>
          </p:cNvSpPr>
          <p:nvPr>
            <p:ph sz="quarter" idx="4"/>
          </p:nvPr>
        </p:nvSpPr>
        <p:spPr/>
        <p:txBody>
          <a:bodyPr/>
          <a:lstStyle/>
          <a:p>
            <a:pPr marL="0" indent="0" algn="ctr">
              <a:buNone/>
            </a:pPr>
            <a:r>
              <a:rPr lang="en-US" baseline="30000" dirty="0"/>
              <a:t> ”</a:t>
            </a:r>
            <a:r>
              <a:rPr lang="en-US" dirty="0"/>
              <a:t>Looking unto Jesus the author and finisher of our faith;</a:t>
            </a:r>
          </a:p>
          <a:p>
            <a:pPr marL="0" indent="0" algn="ctr">
              <a:buNone/>
            </a:pPr>
            <a:r>
              <a:rPr lang="en-US" dirty="0"/>
              <a:t> who for the joy that was set before him</a:t>
            </a:r>
          </a:p>
          <a:p>
            <a:pPr marL="0" indent="0" algn="ctr">
              <a:buNone/>
            </a:pPr>
            <a:r>
              <a:rPr lang="en-US" dirty="0"/>
              <a:t> endured the cross, </a:t>
            </a:r>
          </a:p>
          <a:p>
            <a:pPr marL="0" indent="0" algn="ctr">
              <a:buNone/>
            </a:pPr>
            <a:r>
              <a:rPr lang="en-US" dirty="0"/>
              <a:t>despising the shame,</a:t>
            </a:r>
          </a:p>
          <a:p>
            <a:pPr marL="0" indent="0" algn="ctr">
              <a:buNone/>
            </a:pPr>
            <a:r>
              <a:rPr lang="en-US" dirty="0"/>
              <a:t> and is set down at the right hand                                            of the throne of God.”</a:t>
            </a:r>
          </a:p>
        </p:txBody>
      </p:sp>
      <p:pic>
        <p:nvPicPr>
          <p:cNvPr id="8" name="Picture 7" descr="Text&#10;&#10;Description automatically generated">
            <a:extLst>
              <a:ext uri="{FF2B5EF4-FFF2-40B4-BE49-F238E27FC236}">
                <a16:creationId xmlns:a16="http://schemas.microsoft.com/office/drawing/2014/main" id="{7690A647-81D1-4DFB-9353-F28A686F48A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44165">
            <a:off x="6648994" y="277877"/>
            <a:ext cx="4602045" cy="2044144"/>
          </a:xfrm>
          <a:prstGeom prst="rect">
            <a:avLst/>
          </a:prstGeom>
        </p:spPr>
      </p:pic>
    </p:spTree>
    <p:extLst>
      <p:ext uri="{BB962C8B-B14F-4D97-AF65-F5344CB8AC3E}">
        <p14:creationId xmlns:p14="http://schemas.microsoft.com/office/powerpoint/2010/main" val="1114961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D287A-E3BF-4D80-B5D9-E74EF8129946}"/>
              </a:ext>
            </a:extLst>
          </p:cNvPr>
          <p:cNvSpPr/>
          <p:nvPr/>
        </p:nvSpPr>
        <p:spPr>
          <a:xfrm rot="16200000">
            <a:off x="-2054384" y="3157695"/>
            <a:ext cx="5813652" cy="80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Remember We look forward to the Final Passover</a:t>
            </a:r>
          </a:p>
          <a:p>
            <a:pPr algn="ctr"/>
            <a:r>
              <a:rPr lang="en-US" dirty="0"/>
              <a:t>The Picnic in Heaven</a:t>
            </a:r>
          </a:p>
        </p:txBody>
      </p:sp>
      <p:pic>
        <p:nvPicPr>
          <p:cNvPr id="2" name="Online Media 1" title="Picnic in Heaven / Heritage Singers / Christian Kids song / Lyrics / Toddlers / Heaven / Kids Praise">
            <a:hlinkClick r:id="" action="ppaction://media"/>
            <a:extLst>
              <a:ext uri="{FF2B5EF4-FFF2-40B4-BE49-F238E27FC236}">
                <a16:creationId xmlns:a16="http://schemas.microsoft.com/office/drawing/2014/main" id="{D9091C4A-C426-45BC-B704-51D7600B559E}"/>
              </a:ext>
            </a:extLst>
          </p:cNvPr>
          <p:cNvPicPr>
            <a:picLocks noRot="1" noChangeAspect="1"/>
          </p:cNvPicPr>
          <p:nvPr>
            <a:videoFile r:link="rId1"/>
          </p:nvPr>
        </p:nvPicPr>
        <p:blipFill>
          <a:blip r:embed="rId3"/>
          <a:stretch>
            <a:fillRect/>
          </a:stretch>
        </p:blipFill>
        <p:spPr>
          <a:xfrm>
            <a:off x="4240099" y="733153"/>
            <a:ext cx="7643947" cy="5732960"/>
          </a:xfrm>
          <a:prstGeom prst="rect">
            <a:avLst/>
          </a:prstGeom>
        </p:spPr>
      </p:pic>
      <p:pic>
        <p:nvPicPr>
          <p:cNvPr id="5" name="Picture 4" descr="A group of people watching fireworks&#10;&#10;Description automatically generated with low confidence">
            <a:extLst>
              <a:ext uri="{FF2B5EF4-FFF2-40B4-BE49-F238E27FC236}">
                <a16:creationId xmlns:a16="http://schemas.microsoft.com/office/drawing/2014/main" id="{E8C05343-2860-4E99-89A1-748A0010CD70}"/>
              </a:ext>
            </a:extLst>
          </p:cNvPr>
          <p:cNvPicPr>
            <a:picLocks noChangeAspect="1"/>
          </p:cNvPicPr>
          <p:nvPr/>
        </p:nvPicPr>
        <p:blipFill rotWithShape="1">
          <a:blip r:embed="rId4">
            <a:extLst>
              <a:ext uri="{28A0092B-C50C-407E-A947-70E740481C1C}">
                <a14:useLocalDpi xmlns:a14="http://schemas.microsoft.com/office/drawing/2010/main" val="0"/>
              </a:ext>
            </a:extLst>
          </a:blip>
          <a:srcRect l="8469" r="5170"/>
          <a:stretch/>
        </p:blipFill>
        <p:spPr>
          <a:xfrm>
            <a:off x="1469466" y="733153"/>
            <a:ext cx="2660463" cy="2310493"/>
          </a:xfrm>
          <a:prstGeom prst="rect">
            <a:avLst/>
          </a:prstGeom>
        </p:spPr>
      </p:pic>
      <p:pic>
        <p:nvPicPr>
          <p:cNvPr id="6" name="Picture 5" descr="A picture containing restaurant, dining table&#10;&#10;Description automatically generated">
            <a:extLst>
              <a:ext uri="{FF2B5EF4-FFF2-40B4-BE49-F238E27FC236}">
                <a16:creationId xmlns:a16="http://schemas.microsoft.com/office/drawing/2014/main" id="{01A896E7-C313-4687-AAED-3AD5E8943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237138"/>
            <a:ext cx="2605929" cy="1840437"/>
          </a:xfrm>
          <a:prstGeom prst="rect">
            <a:avLst/>
          </a:prstGeom>
        </p:spPr>
      </p:pic>
      <p:sp>
        <p:nvSpPr>
          <p:cNvPr id="7" name="Rectangle 6">
            <a:extLst>
              <a:ext uri="{FF2B5EF4-FFF2-40B4-BE49-F238E27FC236}">
                <a16:creationId xmlns:a16="http://schemas.microsoft.com/office/drawing/2014/main" id="{5168FF70-CA87-487F-9679-D82F17C1557B}"/>
              </a:ext>
            </a:extLst>
          </p:cNvPr>
          <p:cNvSpPr/>
          <p:nvPr/>
        </p:nvSpPr>
        <p:spPr>
          <a:xfrm>
            <a:off x="1524000" y="5225143"/>
            <a:ext cx="2605929" cy="1240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ready!</a:t>
            </a:r>
          </a:p>
          <a:p>
            <a:pPr algn="ctr"/>
            <a:r>
              <a:rPr lang="en-US" dirty="0"/>
              <a:t>Jesus is coming again!</a:t>
            </a:r>
          </a:p>
        </p:txBody>
      </p:sp>
    </p:spTree>
    <p:extLst>
      <p:ext uri="{BB962C8B-B14F-4D97-AF65-F5344CB8AC3E}">
        <p14:creationId xmlns:p14="http://schemas.microsoft.com/office/powerpoint/2010/main" val="32008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lstStyle/>
          <a:p>
            <a:r>
              <a:rPr lang="en-US" dirty="0">
                <a:solidFill>
                  <a:schemeClr val="accent1">
                    <a:lumMod val="10000"/>
                    <a:lumOff val="90000"/>
                  </a:schemeClr>
                </a:solidFill>
              </a:rPr>
              <a:t>His Banner Over me is love</a:t>
            </a:r>
          </a:p>
        </p:txBody>
      </p:sp>
      <p:pic>
        <p:nvPicPr>
          <p:cNvPr id="5" name="Online Media 4" title="His Banner Over me is Love | BF KIDS | Sunday School songs | bible songs for children | Kids songs">
            <a:hlinkClick r:id="" action="ppaction://media"/>
            <a:extLst>
              <a:ext uri="{FF2B5EF4-FFF2-40B4-BE49-F238E27FC236}">
                <a16:creationId xmlns:a16="http://schemas.microsoft.com/office/drawing/2014/main" id="{4BC8AA58-F098-4AEE-AB04-5313BA7CBA2B}"/>
              </a:ext>
            </a:extLst>
          </p:cNvPr>
          <p:cNvPicPr>
            <a:picLocks noRot="1" noChangeAspect="1"/>
          </p:cNvPicPr>
          <p:nvPr>
            <a:videoFile r:link="rId1"/>
          </p:nvPr>
        </p:nvPicPr>
        <p:blipFill>
          <a:blip r:embed="rId3"/>
          <a:stretch>
            <a:fillRect/>
          </a:stretch>
        </p:blipFill>
        <p:spPr>
          <a:xfrm>
            <a:off x="3396343" y="268138"/>
            <a:ext cx="8373292" cy="4730909"/>
          </a:xfrm>
          <a:prstGeom prst="rect">
            <a:avLst/>
          </a:prstGeom>
        </p:spPr>
      </p:pic>
      <p:grpSp>
        <p:nvGrpSpPr>
          <p:cNvPr id="11" name="Group 10">
            <a:extLst>
              <a:ext uri="{FF2B5EF4-FFF2-40B4-BE49-F238E27FC236}">
                <a16:creationId xmlns:a16="http://schemas.microsoft.com/office/drawing/2014/main" id="{4C96C86D-F7C4-41FB-AA27-EAD0BC172D4F}"/>
              </a:ext>
            </a:extLst>
          </p:cNvPr>
          <p:cNvGrpSpPr/>
          <p:nvPr/>
        </p:nvGrpSpPr>
        <p:grpSpPr>
          <a:xfrm>
            <a:off x="422365" y="1580605"/>
            <a:ext cx="2730203" cy="3200399"/>
            <a:chOff x="581191" y="1606731"/>
            <a:chExt cx="2730203" cy="3200399"/>
          </a:xfrm>
        </p:grpSpPr>
        <p:pic>
          <p:nvPicPr>
            <p:cNvPr id="7" name="Picture 6" descr="A picture containing text, doll, toy&#10;&#10;Description automatically generated">
              <a:extLst>
                <a:ext uri="{FF2B5EF4-FFF2-40B4-BE49-F238E27FC236}">
                  <a16:creationId xmlns:a16="http://schemas.microsoft.com/office/drawing/2014/main" id="{15709B36-21B9-42AD-87B1-0879192B469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191" y="2403565"/>
              <a:ext cx="2730203" cy="2403565"/>
            </a:xfrm>
            <a:prstGeom prst="rect">
              <a:avLst/>
            </a:prstGeom>
          </p:spPr>
        </p:pic>
        <p:sp>
          <p:nvSpPr>
            <p:cNvPr id="9" name="Cylinder 8">
              <a:extLst>
                <a:ext uri="{FF2B5EF4-FFF2-40B4-BE49-F238E27FC236}">
                  <a16:creationId xmlns:a16="http://schemas.microsoft.com/office/drawing/2014/main" id="{21561710-E556-4E54-B37D-387EC11E0C1F}"/>
                </a:ext>
              </a:extLst>
            </p:cNvPr>
            <p:cNvSpPr/>
            <p:nvPr/>
          </p:nvSpPr>
          <p:spPr>
            <a:xfrm>
              <a:off x="682427" y="1750422"/>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B78B999E-CE4F-42F8-9057-50CE9AFEA239}"/>
                </a:ext>
              </a:extLst>
            </p:cNvPr>
            <p:cNvSpPr/>
            <p:nvPr/>
          </p:nvSpPr>
          <p:spPr>
            <a:xfrm>
              <a:off x="3128555" y="1867986"/>
              <a:ext cx="45719" cy="2926080"/>
            </a:xfrm>
            <a:prstGeom prst="can">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a:extLst>
                <a:ext uri="{FF2B5EF4-FFF2-40B4-BE49-F238E27FC236}">
                  <a16:creationId xmlns:a16="http://schemas.microsoft.com/office/drawing/2014/main" id="{B994AE9D-2FF6-4495-AEA0-BF647A016C3C}"/>
                </a:ext>
              </a:extLst>
            </p:cNvPr>
            <p:cNvSpPr/>
            <p:nvPr/>
          </p:nvSpPr>
          <p:spPr>
            <a:xfrm>
              <a:off x="626910" y="1606731"/>
              <a:ext cx="2593046" cy="914400"/>
            </a:xfrm>
            <a:prstGeom prst="wav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LOVE</a:t>
              </a:r>
            </a:p>
          </p:txBody>
        </p:sp>
      </p:grpSp>
    </p:spTree>
    <p:extLst>
      <p:ext uri="{BB962C8B-B14F-4D97-AF65-F5344CB8AC3E}">
        <p14:creationId xmlns:p14="http://schemas.microsoft.com/office/powerpoint/2010/main" val="300175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D287A-E3BF-4D80-B5D9-E74EF8129946}"/>
              </a:ext>
            </a:extLst>
          </p:cNvPr>
          <p:cNvSpPr/>
          <p:nvPr/>
        </p:nvSpPr>
        <p:spPr>
          <a:xfrm rot="16200000">
            <a:off x="-2054384" y="3157695"/>
            <a:ext cx="5813652" cy="80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Remember God Saved His People From Pharoah</a:t>
            </a:r>
          </a:p>
          <a:p>
            <a:pPr algn="ctr"/>
            <a:r>
              <a:rPr lang="en-US" dirty="0"/>
              <a:t>Let My People Go</a:t>
            </a:r>
          </a:p>
        </p:txBody>
      </p:sp>
      <p:pic>
        <p:nvPicPr>
          <p:cNvPr id="8" name="Online Media 7" title="Go Down Moses | Christian Songs For Kids">
            <a:hlinkClick r:id="" action="ppaction://media"/>
            <a:extLst>
              <a:ext uri="{FF2B5EF4-FFF2-40B4-BE49-F238E27FC236}">
                <a16:creationId xmlns:a16="http://schemas.microsoft.com/office/drawing/2014/main" id="{C7D492B7-C524-4D7C-9C69-C7A0723BF794}"/>
              </a:ext>
            </a:extLst>
          </p:cNvPr>
          <p:cNvPicPr>
            <a:picLocks noRot="1" noChangeAspect="1"/>
          </p:cNvPicPr>
          <p:nvPr>
            <a:videoFile r:link="rId1"/>
          </p:nvPr>
        </p:nvPicPr>
        <p:blipFill>
          <a:blip r:embed="rId3"/>
          <a:stretch>
            <a:fillRect/>
          </a:stretch>
        </p:blipFill>
        <p:spPr>
          <a:xfrm>
            <a:off x="1714137" y="652460"/>
            <a:ext cx="8763726" cy="4951505"/>
          </a:xfrm>
          <a:prstGeom prst="rect">
            <a:avLst/>
          </a:prstGeom>
        </p:spPr>
      </p:pic>
      <p:sp>
        <p:nvSpPr>
          <p:cNvPr id="9" name="Rectangle 8">
            <a:extLst>
              <a:ext uri="{FF2B5EF4-FFF2-40B4-BE49-F238E27FC236}">
                <a16:creationId xmlns:a16="http://schemas.microsoft.com/office/drawing/2014/main" id="{6E1D56C8-29DB-4C00-A72A-513E31512575}"/>
              </a:ext>
            </a:extLst>
          </p:cNvPr>
          <p:cNvSpPr/>
          <p:nvPr/>
        </p:nvSpPr>
        <p:spPr>
          <a:xfrm rot="5400000">
            <a:off x="8785429" y="2528048"/>
            <a:ext cx="4951505" cy="1200329"/>
          </a:xfrm>
          <a:prstGeom prst="rect">
            <a:avLst/>
          </a:prstGeom>
          <a:noFill/>
        </p:spPr>
        <p:txBody>
          <a:bodyPr wrap="squar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gerian" panose="04020705040A02060702" pitchFamily="82" charset="0"/>
              </a:rPr>
              <a:t>PASSOVER</a:t>
            </a:r>
          </a:p>
        </p:txBody>
      </p:sp>
      <p:sp>
        <p:nvSpPr>
          <p:cNvPr id="11" name="TextBox 10">
            <a:extLst>
              <a:ext uri="{FF2B5EF4-FFF2-40B4-BE49-F238E27FC236}">
                <a16:creationId xmlns:a16="http://schemas.microsoft.com/office/drawing/2014/main" id="{CFDDBF48-95BC-4431-A0DC-53743004831F}"/>
              </a:ext>
            </a:extLst>
          </p:cNvPr>
          <p:cNvSpPr txBox="1"/>
          <p:nvPr/>
        </p:nvSpPr>
        <p:spPr>
          <a:xfrm>
            <a:off x="1714137" y="5603965"/>
            <a:ext cx="8763726" cy="923330"/>
          </a:xfrm>
          <a:prstGeom prst="rect">
            <a:avLst/>
          </a:prstGeom>
          <a:noFill/>
        </p:spPr>
        <p:txBody>
          <a:bodyPr wrap="square">
            <a:spAutoFit/>
          </a:bodyPr>
          <a:lstStyle/>
          <a:p>
            <a:r>
              <a:rPr lang="en-US" baseline="30000" dirty="0"/>
              <a:t>Exodus 12:26 </a:t>
            </a:r>
            <a:r>
              <a:rPr lang="en-US" dirty="0"/>
              <a:t>When your children ask you, ‘Why are we doing these things?’ </a:t>
            </a:r>
            <a:r>
              <a:rPr lang="en-US" baseline="30000" dirty="0"/>
              <a:t>27 </a:t>
            </a:r>
            <a:r>
              <a:rPr lang="en-US" dirty="0"/>
              <a:t>you will say,    ‘This is the Passover sacrifice to honor the Lord. When we were in Egypt, the Lord passed over the houses of Israel. The Lord killed the Egyptians, but he saved our homes.’”</a:t>
            </a:r>
          </a:p>
        </p:txBody>
      </p:sp>
    </p:spTree>
    <p:extLst>
      <p:ext uri="{BB962C8B-B14F-4D97-AF65-F5344CB8AC3E}">
        <p14:creationId xmlns:p14="http://schemas.microsoft.com/office/powerpoint/2010/main" val="126355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D287A-E3BF-4D80-B5D9-E74EF8129946}"/>
              </a:ext>
            </a:extLst>
          </p:cNvPr>
          <p:cNvSpPr/>
          <p:nvPr/>
        </p:nvSpPr>
        <p:spPr>
          <a:xfrm rot="16200000">
            <a:off x="-2054384" y="3157695"/>
            <a:ext cx="5813652" cy="80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I’ve Been Redeemed</a:t>
            </a:r>
          </a:p>
        </p:txBody>
      </p:sp>
      <p:pic>
        <p:nvPicPr>
          <p:cNvPr id="2" name="Online Media 1" title="I've been redeemed | BF KIDS | Sunday School songs | bible songs for children | Kids songs">
            <a:hlinkClick r:id="" action="ppaction://media"/>
            <a:extLst>
              <a:ext uri="{FF2B5EF4-FFF2-40B4-BE49-F238E27FC236}">
                <a16:creationId xmlns:a16="http://schemas.microsoft.com/office/drawing/2014/main" id="{70E53FB5-CE98-45A1-ACB7-58416CC19082}"/>
              </a:ext>
            </a:extLst>
          </p:cNvPr>
          <p:cNvPicPr>
            <a:picLocks noRot="1" noChangeAspect="1"/>
          </p:cNvPicPr>
          <p:nvPr>
            <a:videoFile r:link="rId1"/>
          </p:nvPr>
        </p:nvPicPr>
        <p:blipFill>
          <a:blip r:embed="rId3"/>
          <a:stretch>
            <a:fillRect/>
          </a:stretch>
        </p:blipFill>
        <p:spPr>
          <a:xfrm>
            <a:off x="1451502" y="651466"/>
            <a:ext cx="10289649" cy="5813652"/>
          </a:xfrm>
          <a:prstGeom prst="rect">
            <a:avLst/>
          </a:prstGeom>
        </p:spPr>
      </p:pic>
    </p:spTree>
    <p:extLst>
      <p:ext uri="{BB962C8B-B14F-4D97-AF65-F5344CB8AC3E}">
        <p14:creationId xmlns:p14="http://schemas.microsoft.com/office/powerpoint/2010/main" val="114617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303C-1027-43CD-BB20-D17F20F67219}"/>
              </a:ext>
            </a:extLst>
          </p:cNvPr>
          <p:cNvSpPr>
            <a:spLocks noGrp="1"/>
          </p:cNvSpPr>
          <p:nvPr>
            <p:ph type="title"/>
          </p:nvPr>
        </p:nvSpPr>
        <p:spPr>
          <a:xfrm>
            <a:off x="581193" y="729658"/>
            <a:ext cx="6067801" cy="988332"/>
          </a:xfrm>
        </p:spPr>
        <p:txBody>
          <a:bodyPr>
            <a:normAutofit/>
          </a:bodyPr>
          <a:lstStyle/>
          <a:p>
            <a:pPr algn="ctr"/>
            <a:r>
              <a:rPr lang="en-US" sz="4800" dirty="0">
                <a:latin typeface="Algerian" panose="04020705040A02060702" pitchFamily="82" charset="0"/>
              </a:rPr>
              <a:t>JESUS SAVES</a:t>
            </a:r>
          </a:p>
        </p:txBody>
      </p:sp>
      <p:sp>
        <p:nvSpPr>
          <p:cNvPr id="3" name="Text Placeholder 2">
            <a:extLst>
              <a:ext uri="{FF2B5EF4-FFF2-40B4-BE49-F238E27FC236}">
                <a16:creationId xmlns:a16="http://schemas.microsoft.com/office/drawing/2014/main" id="{65699D97-ECCE-485A-A46F-00CA190C85B7}"/>
              </a:ext>
            </a:extLst>
          </p:cNvPr>
          <p:cNvSpPr>
            <a:spLocks noGrp="1"/>
          </p:cNvSpPr>
          <p:nvPr>
            <p:ph type="body" idx="1"/>
          </p:nvPr>
        </p:nvSpPr>
        <p:spPr/>
        <p:txBody>
          <a:bodyPr/>
          <a:lstStyle/>
          <a:p>
            <a:r>
              <a:rPr lang="en-US" dirty="0"/>
              <a:t>John 3:16-17</a:t>
            </a:r>
          </a:p>
        </p:txBody>
      </p:sp>
      <p:sp>
        <p:nvSpPr>
          <p:cNvPr id="4" name="Content Placeholder 3">
            <a:extLst>
              <a:ext uri="{FF2B5EF4-FFF2-40B4-BE49-F238E27FC236}">
                <a16:creationId xmlns:a16="http://schemas.microsoft.com/office/drawing/2014/main" id="{BC4AEF61-4CC7-41D9-9574-C56E3A8CB2AD}"/>
              </a:ext>
            </a:extLst>
          </p:cNvPr>
          <p:cNvSpPr>
            <a:spLocks noGrp="1"/>
          </p:cNvSpPr>
          <p:nvPr>
            <p:ph sz="half" idx="2"/>
          </p:nvPr>
        </p:nvSpPr>
        <p:spPr/>
        <p:txBody>
          <a:bodyPr/>
          <a:lstStyle/>
          <a:p>
            <a:pPr marL="0" indent="0">
              <a:buNone/>
            </a:pPr>
            <a:r>
              <a:rPr lang="en-US" baseline="30000" dirty="0"/>
              <a:t>16 </a:t>
            </a:r>
            <a:r>
              <a:rPr lang="en-US" dirty="0"/>
              <a:t>For God so loved the world, that he gave his only begotten Son, that whosoever believeth in him should not perish, but have everlasting life.</a:t>
            </a:r>
          </a:p>
          <a:p>
            <a:pPr marL="0" indent="0">
              <a:buNone/>
            </a:pPr>
            <a:r>
              <a:rPr lang="en-US" baseline="30000" dirty="0"/>
              <a:t>17 </a:t>
            </a:r>
            <a:r>
              <a:rPr lang="en-US" dirty="0"/>
              <a:t>For God sent not his Son into the world to condemn the world; but that the world through him might be saved.</a:t>
            </a:r>
          </a:p>
          <a:p>
            <a:endParaRPr lang="en-US" dirty="0"/>
          </a:p>
        </p:txBody>
      </p:sp>
      <p:sp>
        <p:nvSpPr>
          <p:cNvPr id="5" name="Text Placeholder 4">
            <a:extLst>
              <a:ext uri="{FF2B5EF4-FFF2-40B4-BE49-F238E27FC236}">
                <a16:creationId xmlns:a16="http://schemas.microsoft.com/office/drawing/2014/main" id="{655468D5-F855-47A2-A18E-3E6AA15A5D22}"/>
              </a:ext>
            </a:extLst>
          </p:cNvPr>
          <p:cNvSpPr>
            <a:spLocks noGrp="1"/>
          </p:cNvSpPr>
          <p:nvPr>
            <p:ph type="body" sz="quarter" idx="3"/>
          </p:nvPr>
        </p:nvSpPr>
        <p:spPr/>
        <p:txBody>
          <a:bodyPr/>
          <a:lstStyle/>
          <a:p>
            <a:r>
              <a:rPr lang="en-US" dirty="0"/>
              <a:t>Hebrews 12:2</a:t>
            </a:r>
          </a:p>
        </p:txBody>
      </p:sp>
      <p:sp>
        <p:nvSpPr>
          <p:cNvPr id="6" name="Content Placeholder 5">
            <a:extLst>
              <a:ext uri="{FF2B5EF4-FFF2-40B4-BE49-F238E27FC236}">
                <a16:creationId xmlns:a16="http://schemas.microsoft.com/office/drawing/2014/main" id="{DA3B4418-03C1-4E02-A551-389BD7A4B479}"/>
              </a:ext>
            </a:extLst>
          </p:cNvPr>
          <p:cNvSpPr>
            <a:spLocks noGrp="1"/>
          </p:cNvSpPr>
          <p:nvPr>
            <p:ph sz="quarter" idx="4"/>
          </p:nvPr>
        </p:nvSpPr>
        <p:spPr/>
        <p:txBody>
          <a:bodyPr/>
          <a:lstStyle/>
          <a:p>
            <a:pPr marL="0" indent="0" algn="ctr">
              <a:buNone/>
            </a:pPr>
            <a:r>
              <a:rPr lang="en-US" baseline="30000" dirty="0"/>
              <a:t> ”</a:t>
            </a:r>
            <a:r>
              <a:rPr lang="en-US" dirty="0"/>
              <a:t>Looking unto Jesus the author and finisher of our faith;</a:t>
            </a:r>
          </a:p>
          <a:p>
            <a:pPr marL="0" indent="0" algn="ctr">
              <a:buNone/>
            </a:pPr>
            <a:r>
              <a:rPr lang="en-US" dirty="0"/>
              <a:t> who for the joy that was set before him</a:t>
            </a:r>
          </a:p>
          <a:p>
            <a:pPr marL="0" indent="0" algn="ctr">
              <a:buNone/>
            </a:pPr>
            <a:r>
              <a:rPr lang="en-US" dirty="0"/>
              <a:t> endured the cross, </a:t>
            </a:r>
          </a:p>
          <a:p>
            <a:pPr marL="0" indent="0" algn="ctr">
              <a:buNone/>
            </a:pPr>
            <a:r>
              <a:rPr lang="en-US" dirty="0"/>
              <a:t>despising the shame,</a:t>
            </a:r>
          </a:p>
          <a:p>
            <a:pPr marL="0" indent="0" algn="ctr">
              <a:buNone/>
            </a:pPr>
            <a:r>
              <a:rPr lang="en-US" dirty="0"/>
              <a:t> and is set down at the right hand                                            of the throne of God.”</a:t>
            </a:r>
          </a:p>
        </p:txBody>
      </p:sp>
      <p:pic>
        <p:nvPicPr>
          <p:cNvPr id="8" name="Picture 7" descr="Text&#10;&#10;Description automatically generated">
            <a:extLst>
              <a:ext uri="{FF2B5EF4-FFF2-40B4-BE49-F238E27FC236}">
                <a16:creationId xmlns:a16="http://schemas.microsoft.com/office/drawing/2014/main" id="{7690A647-81D1-4DFB-9353-F28A686F48A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44165">
            <a:off x="6648994" y="277877"/>
            <a:ext cx="4602045" cy="2044144"/>
          </a:xfrm>
          <a:prstGeom prst="rect">
            <a:avLst/>
          </a:prstGeom>
        </p:spPr>
      </p:pic>
    </p:spTree>
    <p:extLst>
      <p:ext uri="{BB962C8B-B14F-4D97-AF65-F5344CB8AC3E}">
        <p14:creationId xmlns:p14="http://schemas.microsoft.com/office/powerpoint/2010/main" val="202873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669622-5D48-AFF2-29B4-11859B148C19}"/>
              </a:ext>
            </a:extLst>
          </p:cNvPr>
          <p:cNvSpPr/>
          <p:nvPr/>
        </p:nvSpPr>
        <p:spPr>
          <a:xfrm>
            <a:off x="849333" y="997858"/>
            <a:ext cx="295305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End</a:t>
            </a:r>
          </a:p>
        </p:txBody>
      </p:sp>
      <p:pic>
        <p:nvPicPr>
          <p:cNvPr id="4" name="Picture 3">
            <a:extLst>
              <a:ext uri="{FF2B5EF4-FFF2-40B4-BE49-F238E27FC236}">
                <a16:creationId xmlns:a16="http://schemas.microsoft.com/office/drawing/2014/main" id="{D33A9261-F0C4-647E-F8AD-45C1F88EA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33" y="2577076"/>
            <a:ext cx="9662997" cy="3816427"/>
          </a:xfrm>
          <a:prstGeom prst="rect">
            <a:avLst/>
          </a:prstGeom>
        </p:spPr>
      </p:pic>
    </p:spTree>
    <p:extLst>
      <p:ext uri="{BB962C8B-B14F-4D97-AF65-F5344CB8AC3E}">
        <p14:creationId xmlns:p14="http://schemas.microsoft.com/office/powerpoint/2010/main" val="232458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3BA3-032B-6F7E-6C8D-7C9E4D374E8E}"/>
              </a:ext>
            </a:extLst>
          </p:cNvPr>
          <p:cNvSpPr>
            <a:spLocks noGrp="1"/>
          </p:cNvSpPr>
          <p:nvPr>
            <p:ph type="title"/>
          </p:nvPr>
        </p:nvSpPr>
        <p:spPr/>
        <p:txBody>
          <a:bodyPr/>
          <a:lstStyle/>
          <a:p>
            <a:r>
              <a:rPr lang="en-US" dirty="0"/>
              <a:t>Optional  coloring  pages</a:t>
            </a:r>
          </a:p>
        </p:txBody>
      </p:sp>
      <p:pic>
        <p:nvPicPr>
          <p:cNvPr id="1044" name="Picture 20">
            <a:extLst>
              <a:ext uri="{FF2B5EF4-FFF2-40B4-BE49-F238E27FC236}">
                <a16:creationId xmlns:a16="http://schemas.microsoft.com/office/drawing/2014/main" id="{8D5B0BB4-D8DB-513A-B991-16DFCE761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2108200"/>
            <a:ext cx="4406900" cy="3429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Content Placeholder 10" descr="A picture containing diagram&#10;&#10;Description automatically generated">
            <a:extLst>
              <a:ext uri="{FF2B5EF4-FFF2-40B4-BE49-F238E27FC236}">
                <a16:creationId xmlns:a16="http://schemas.microsoft.com/office/drawing/2014/main" id="{A2EC9380-CE33-2B15-E077-519AE6C4C4CA}"/>
              </a:ext>
            </a:extLst>
          </p:cNvPr>
          <p:cNvPicPr>
            <a:picLocks noChangeAspect="1"/>
          </p:cNvPicPr>
          <p:nvPr/>
        </p:nvPicPr>
        <p:blipFill rotWithShape="1">
          <a:blip r:embed="rId3">
            <a:extLst>
              <a:ext uri="{28A0092B-C50C-407E-A947-70E740481C1C}">
                <a14:useLocalDpi xmlns:a14="http://schemas.microsoft.com/office/drawing/2010/main" val="0"/>
              </a:ext>
            </a:extLst>
          </a:blip>
          <a:srcRect t="20899"/>
          <a:stretch/>
        </p:blipFill>
        <p:spPr>
          <a:xfrm rot="20797289">
            <a:off x="6739504" y="522554"/>
            <a:ext cx="4108131" cy="3249585"/>
          </a:xfrm>
          <a:prstGeom prst="rect">
            <a:avLst/>
          </a:prstGeom>
        </p:spPr>
      </p:pic>
      <p:grpSp>
        <p:nvGrpSpPr>
          <p:cNvPr id="17" name="Group 2">
            <a:extLst>
              <a:ext uri="{FF2B5EF4-FFF2-40B4-BE49-F238E27FC236}">
                <a16:creationId xmlns:a16="http://schemas.microsoft.com/office/drawing/2014/main" id="{C8D21C2F-3302-6A9A-023E-F4A2677F6A78}"/>
              </a:ext>
            </a:extLst>
          </p:cNvPr>
          <p:cNvGrpSpPr>
            <a:grpSpLocks/>
          </p:cNvGrpSpPr>
          <p:nvPr/>
        </p:nvGrpSpPr>
        <p:grpSpPr bwMode="auto">
          <a:xfrm>
            <a:off x="5032895" y="2027658"/>
            <a:ext cx="947349" cy="4695092"/>
            <a:chOff x="116590703" y="105630785"/>
            <a:chExt cx="1841682" cy="9126415"/>
          </a:xfrm>
        </p:grpSpPr>
        <p:sp>
          <p:nvSpPr>
            <p:cNvPr id="18" name="Rectangle 3">
              <a:extLst>
                <a:ext uri="{FF2B5EF4-FFF2-40B4-BE49-F238E27FC236}">
                  <a16:creationId xmlns:a16="http://schemas.microsoft.com/office/drawing/2014/main" id="{5A02A2FE-65AB-2960-0F13-47F4CBDB7128}"/>
                </a:ext>
              </a:extLst>
            </p:cNvPr>
            <p:cNvSpPr>
              <a:spLocks noChangeArrowheads="1"/>
            </p:cNvSpPr>
            <p:nvPr/>
          </p:nvSpPr>
          <p:spPr bwMode="auto">
            <a:xfrm>
              <a:off x="116797016" y="105630785"/>
              <a:ext cx="1494692" cy="9126415"/>
            </a:xfrm>
            <a:prstGeom prst="rect">
              <a:avLst/>
            </a:prstGeom>
            <a:solidFill>
              <a:srgbClr val="FFFFF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9" name="Picture 4">
              <a:extLst>
                <a:ext uri="{FF2B5EF4-FFF2-40B4-BE49-F238E27FC236}">
                  <a16:creationId xmlns:a16="http://schemas.microsoft.com/office/drawing/2014/main" id="{0251AF3B-CE35-3EEB-511D-CE59EDD41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44" r="22540"/>
            <a:stretch>
              <a:fillRect/>
            </a:stretch>
          </p:blipFill>
          <p:spPr bwMode="auto">
            <a:xfrm flipH="1">
              <a:off x="116856885" y="111422295"/>
              <a:ext cx="1416079" cy="22156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5">
              <a:extLst>
                <a:ext uri="{FF2B5EF4-FFF2-40B4-BE49-F238E27FC236}">
                  <a16:creationId xmlns:a16="http://schemas.microsoft.com/office/drawing/2014/main" id="{78C4AAF6-3B5D-C6CF-9158-AD55EB353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11" r="16968"/>
            <a:stretch>
              <a:fillRect/>
            </a:stretch>
          </p:blipFill>
          <p:spPr bwMode="auto">
            <a:xfrm>
              <a:off x="116941071" y="105753877"/>
              <a:ext cx="1214745" cy="18653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6">
              <a:extLst>
                <a:ext uri="{FF2B5EF4-FFF2-40B4-BE49-F238E27FC236}">
                  <a16:creationId xmlns:a16="http://schemas.microsoft.com/office/drawing/2014/main" id="{A0B0A59F-B034-C050-6AE8-054EDD749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90703" y="109859885"/>
              <a:ext cx="1841682" cy="1841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7">
              <a:extLst>
                <a:ext uri="{FF2B5EF4-FFF2-40B4-BE49-F238E27FC236}">
                  <a16:creationId xmlns:a16="http://schemas.microsoft.com/office/drawing/2014/main" id="{8B009F54-2AFC-AFFC-4634-93F906455D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852"/>
            <a:stretch>
              <a:fillRect/>
            </a:stretch>
          </p:blipFill>
          <p:spPr bwMode="auto">
            <a:xfrm>
              <a:off x="116797016" y="113339023"/>
              <a:ext cx="995136" cy="1389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Picture 8">
              <a:extLst>
                <a:ext uri="{FF2B5EF4-FFF2-40B4-BE49-F238E27FC236}">
                  <a16:creationId xmlns:a16="http://schemas.microsoft.com/office/drawing/2014/main" id="{ACF5AEC2-9601-0E99-BE04-494771027B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187" r="16592"/>
            <a:stretch>
              <a:fillRect/>
            </a:stretch>
          </p:blipFill>
          <p:spPr bwMode="auto">
            <a:xfrm>
              <a:off x="116797016" y="107634698"/>
              <a:ext cx="1475948" cy="22691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5" name="Picture 14">
            <a:extLst>
              <a:ext uri="{FF2B5EF4-FFF2-40B4-BE49-F238E27FC236}">
                <a16:creationId xmlns:a16="http://schemas.microsoft.com/office/drawing/2014/main" id="{6340A70A-A9CB-D53C-B3EA-5F97D5B3EDB0}"/>
              </a:ext>
            </a:extLst>
          </p:cNvPr>
          <p:cNvPicPr>
            <a:picLocks noChangeAspect="1"/>
          </p:cNvPicPr>
          <p:nvPr/>
        </p:nvPicPr>
        <p:blipFill>
          <a:blip r:embed="rId9"/>
          <a:stretch>
            <a:fillRect/>
          </a:stretch>
        </p:blipFill>
        <p:spPr>
          <a:xfrm rot="243616">
            <a:off x="7435433" y="3553531"/>
            <a:ext cx="4427181" cy="2901268"/>
          </a:xfrm>
          <a:prstGeom prst="rect">
            <a:avLst/>
          </a:prstGeom>
        </p:spPr>
      </p:pic>
    </p:spTree>
    <p:extLst>
      <p:ext uri="{BB962C8B-B14F-4D97-AF65-F5344CB8AC3E}">
        <p14:creationId xmlns:p14="http://schemas.microsoft.com/office/powerpoint/2010/main" val="3400314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a:xfrm>
            <a:off x="581192" y="5379862"/>
            <a:ext cx="4909445" cy="689514"/>
          </a:xfrm>
        </p:spPr>
        <p:txBody>
          <a:bodyPr>
            <a:normAutofit fontScale="90000"/>
          </a:bodyPr>
          <a:lstStyle/>
          <a:p>
            <a:r>
              <a:rPr lang="en-US" dirty="0">
                <a:solidFill>
                  <a:schemeClr val="accent1">
                    <a:lumMod val="10000"/>
                    <a:lumOff val="90000"/>
                  </a:schemeClr>
                </a:solidFill>
              </a:rPr>
              <a:t>Let’s get ready</a:t>
            </a:r>
            <a:br>
              <a:rPr lang="en-US" dirty="0">
                <a:solidFill>
                  <a:schemeClr val="accent1">
                    <a:lumMod val="10000"/>
                    <a:lumOff val="90000"/>
                  </a:schemeClr>
                </a:solidFill>
              </a:rPr>
            </a:br>
            <a:r>
              <a:rPr lang="en-US" sz="1400" i="1" dirty="0">
                <a:solidFill>
                  <a:schemeClr val="accent1">
                    <a:lumMod val="10000"/>
                    <a:lumOff val="90000"/>
                  </a:schemeClr>
                </a:solidFill>
              </a:rPr>
              <a:t>	Let’s follow Jesus – the living water </a:t>
            </a:r>
            <a:br>
              <a:rPr lang="en-US" sz="1400" i="1" dirty="0">
                <a:solidFill>
                  <a:schemeClr val="accent1">
                    <a:lumMod val="10000"/>
                    <a:lumOff val="90000"/>
                  </a:schemeClr>
                </a:solidFill>
              </a:rPr>
            </a:br>
            <a:r>
              <a:rPr lang="en-US" sz="1400" i="1" dirty="0">
                <a:solidFill>
                  <a:schemeClr val="accent1">
                    <a:lumMod val="10000"/>
                    <a:lumOff val="90000"/>
                  </a:schemeClr>
                </a:solidFill>
              </a:rPr>
              <a:t>	to where he has everything ready for us!</a:t>
            </a:r>
            <a:endParaRPr lang="en-US" dirty="0">
              <a:solidFill>
                <a:schemeClr val="accent1">
                  <a:lumMod val="10000"/>
                  <a:lumOff val="90000"/>
                </a:schemeClr>
              </a:solidFill>
            </a:endParaRP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581192" y="906190"/>
            <a:ext cx="3645773" cy="4204800"/>
          </a:xfrm>
        </p:spPr>
        <p:txBody>
          <a:bodyPr>
            <a:normAutofit fontScale="40000" lnSpcReduction="20000"/>
          </a:bodyPr>
          <a:lstStyle/>
          <a:p>
            <a:pPr algn="l"/>
            <a:r>
              <a:rPr lang="en-US" sz="3600" baseline="30000" dirty="0">
                <a:solidFill>
                  <a:schemeClr val="tx1"/>
                </a:solidFill>
              </a:rPr>
              <a:t>Luke 22:7 </a:t>
            </a:r>
            <a:r>
              <a:rPr lang="en-US" sz="3600" dirty="0">
                <a:solidFill>
                  <a:schemeClr val="tx1"/>
                </a:solidFill>
              </a:rPr>
              <a:t>The Day of Unleavened Bread came. This was the day the Passover lambs had to be sacrificed. </a:t>
            </a:r>
            <a:r>
              <a:rPr lang="en-US" sz="3600" baseline="30000" dirty="0">
                <a:solidFill>
                  <a:schemeClr val="tx1"/>
                </a:solidFill>
              </a:rPr>
              <a:t>8 </a:t>
            </a:r>
            <a:r>
              <a:rPr lang="en-US" sz="3600" dirty="0">
                <a:solidFill>
                  <a:schemeClr val="tx1"/>
                </a:solidFill>
              </a:rPr>
              <a:t>Jesus said to Peter and John, “Go and prepare the Passover meal for us to eat.”</a:t>
            </a:r>
          </a:p>
          <a:p>
            <a:pPr algn="l"/>
            <a:r>
              <a:rPr lang="en-US" sz="3600" baseline="30000" dirty="0">
                <a:solidFill>
                  <a:schemeClr val="tx1"/>
                </a:solidFill>
              </a:rPr>
              <a:t>9 </a:t>
            </a:r>
            <a:r>
              <a:rPr lang="en-US" sz="3600" dirty="0">
                <a:solidFill>
                  <a:schemeClr val="tx1"/>
                </a:solidFill>
              </a:rPr>
              <a:t>They asked, “Where do you want us to prepare it?”</a:t>
            </a:r>
          </a:p>
          <a:p>
            <a:pPr algn="l"/>
            <a:r>
              <a:rPr lang="en-US" sz="3600" dirty="0">
                <a:solidFill>
                  <a:schemeClr val="tx1"/>
                </a:solidFill>
              </a:rPr>
              <a:t>Jesus said to them, </a:t>
            </a:r>
            <a:r>
              <a:rPr lang="en-US" sz="3600" baseline="30000" dirty="0">
                <a:solidFill>
                  <a:schemeClr val="tx1"/>
                </a:solidFill>
              </a:rPr>
              <a:t>10 </a:t>
            </a:r>
            <a:r>
              <a:rPr lang="en-US" sz="3600" dirty="0">
                <a:solidFill>
                  <a:schemeClr val="tx1"/>
                </a:solidFill>
              </a:rPr>
              <a:t>“Listen! After you go into the city, you will see a man carrying a jar of water. Follow him into the house that he enters. </a:t>
            </a:r>
            <a:r>
              <a:rPr lang="en-US" sz="3600" baseline="30000" dirty="0">
                <a:solidFill>
                  <a:schemeClr val="tx1"/>
                </a:solidFill>
              </a:rPr>
              <a:t>11 </a:t>
            </a:r>
            <a:r>
              <a:rPr lang="en-US" sz="3600" dirty="0">
                <a:solidFill>
                  <a:schemeClr val="tx1"/>
                </a:solidFill>
              </a:rPr>
              <a:t>Tell the person who owns that house, ‘The Teacher asks that you please show us the room where he and his followers may eat the Passover meal.’ </a:t>
            </a:r>
            <a:r>
              <a:rPr lang="en-US" sz="3600" baseline="30000" dirty="0">
                <a:solidFill>
                  <a:schemeClr val="tx1"/>
                </a:solidFill>
              </a:rPr>
              <a:t>12 </a:t>
            </a:r>
            <a:r>
              <a:rPr lang="en-US" sz="3600" dirty="0">
                <a:solidFill>
                  <a:schemeClr val="tx1"/>
                </a:solidFill>
              </a:rPr>
              <a:t>Then he will show you a large room upstairs. This room is ready for you. Prepare the Passover meal there.”</a:t>
            </a:r>
          </a:p>
          <a:p>
            <a:pPr algn="l"/>
            <a:r>
              <a:rPr lang="en-US" sz="3600" baseline="30000" dirty="0">
                <a:solidFill>
                  <a:schemeClr val="tx1"/>
                </a:solidFill>
              </a:rPr>
              <a:t>13 </a:t>
            </a:r>
            <a:r>
              <a:rPr lang="en-US" sz="3600" dirty="0">
                <a:solidFill>
                  <a:schemeClr val="tx1"/>
                </a:solidFill>
              </a:rPr>
              <a:t>So Peter and John left. Everything happened as Jesus had said. So they prepared the Passover meal.</a:t>
            </a:r>
          </a:p>
          <a:p>
            <a:pPr algn="l"/>
            <a:endParaRPr lang="en-US" sz="2000" dirty="0">
              <a:solidFill>
                <a:schemeClr val="tx1"/>
              </a:solidFill>
            </a:endParaRPr>
          </a:p>
        </p:txBody>
      </p:sp>
      <p:pic>
        <p:nvPicPr>
          <p:cNvPr id="6" name="Content Placeholder 5" descr="A group of men in robes&#10;&#10;Description automatically generated with medium confidence">
            <a:extLst>
              <a:ext uri="{FF2B5EF4-FFF2-40B4-BE49-F238E27FC236}">
                <a16:creationId xmlns:a16="http://schemas.microsoft.com/office/drawing/2014/main" id="{3BA828F8-36D3-455B-A3D2-2D1F06CF4F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5019" y="655638"/>
            <a:ext cx="5296172" cy="5296172"/>
          </a:xfrm>
          <a:prstGeom prst="rect">
            <a:avLst/>
          </a:prstGeom>
        </p:spPr>
      </p:pic>
    </p:spTree>
    <p:extLst>
      <p:ext uri="{BB962C8B-B14F-4D97-AF65-F5344CB8AC3E}">
        <p14:creationId xmlns:p14="http://schemas.microsoft.com/office/powerpoint/2010/main" val="2855167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35A92-5850-42CD-8A9C-2F9487902F23}"/>
              </a:ext>
            </a:extLst>
          </p:cNvPr>
          <p:cNvSpPr>
            <a:spLocks noGrp="1"/>
          </p:cNvSpPr>
          <p:nvPr>
            <p:ph type="title"/>
          </p:nvPr>
        </p:nvSpPr>
        <p:spPr/>
        <p:txBody>
          <a:bodyPr>
            <a:normAutofit fontScale="90000"/>
          </a:bodyPr>
          <a:lstStyle/>
          <a:p>
            <a:br>
              <a:rPr lang="en-US" dirty="0"/>
            </a:br>
            <a:r>
              <a:rPr lang="en-US" dirty="0"/>
              <a:t>they went to prepare for the Passover</a:t>
            </a:r>
            <a:br>
              <a:rPr lang="en-US" dirty="0"/>
            </a:br>
            <a:r>
              <a:rPr lang="en-US" dirty="0"/>
              <a:t>	as god directed </a:t>
            </a:r>
            <a:r>
              <a:rPr lang="en-US" dirty="0" err="1"/>
              <a:t>moses</a:t>
            </a:r>
            <a:r>
              <a:rPr lang="en-US" dirty="0"/>
              <a:t> to write in exodus 12</a:t>
            </a:r>
          </a:p>
        </p:txBody>
      </p:sp>
      <p:sp>
        <p:nvSpPr>
          <p:cNvPr id="3" name="Content Placeholder 2">
            <a:extLst>
              <a:ext uri="{FF2B5EF4-FFF2-40B4-BE49-F238E27FC236}">
                <a16:creationId xmlns:a16="http://schemas.microsoft.com/office/drawing/2014/main" id="{09BCE2DF-69FF-4F12-A338-0CC26B139468}"/>
              </a:ext>
            </a:extLst>
          </p:cNvPr>
          <p:cNvSpPr>
            <a:spLocks noGrp="1"/>
          </p:cNvSpPr>
          <p:nvPr>
            <p:ph sz="half" idx="1"/>
          </p:nvPr>
        </p:nvSpPr>
        <p:spPr>
          <a:xfrm>
            <a:off x="581191" y="2045123"/>
            <a:ext cx="5422390" cy="4473243"/>
          </a:xfrm>
        </p:spPr>
        <p:txBody>
          <a:bodyPr>
            <a:normAutofit lnSpcReduction="10000"/>
          </a:bodyPr>
          <a:lstStyle/>
          <a:p>
            <a:r>
              <a:rPr lang="en-US" baseline="30000" dirty="0"/>
              <a:t>3 </a:t>
            </a:r>
            <a:r>
              <a:rPr lang="en-US" dirty="0"/>
              <a:t>Tell the whole community of Israel that on the tenth day of this month each man is to take a lamb</a:t>
            </a:r>
            <a:r>
              <a:rPr lang="en-US" baseline="30000" dirty="0"/>
              <a:t>[</a:t>
            </a:r>
            <a:r>
              <a:rPr lang="en-US" baseline="30000" dirty="0">
                <a:hlinkClick r:id="rId2" tooltip="See footnote a"/>
              </a:rPr>
              <a:t>a</a:t>
            </a:r>
            <a:r>
              <a:rPr lang="en-US" baseline="30000" dirty="0"/>
              <a:t>]</a:t>
            </a:r>
            <a:r>
              <a:rPr lang="en-US" dirty="0"/>
              <a:t> for his family, one for each household…..</a:t>
            </a:r>
            <a:r>
              <a:rPr lang="en-US" baseline="30000" dirty="0"/>
              <a:t>5 </a:t>
            </a:r>
            <a:r>
              <a:rPr lang="en-US" dirty="0"/>
              <a:t>The animals you choose must be year-old males without defect, and you may take them from the sheep or the goats. </a:t>
            </a:r>
          </a:p>
          <a:p>
            <a:r>
              <a:rPr lang="en-US" baseline="30000" dirty="0"/>
              <a:t>6 </a:t>
            </a:r>
            <a:r>
              <a:rPr lang="en-US" dirty="0"/>
              <a:t>Take care of them until the fourteenth day of the month, when all the members of the community of Israel must slaughter them at twilight. </a:t>
            </a:r>
          </a:p>
          <a:p>
            <a:r>
              <a:rPr lang="en-US" baseline="30000" dirty="0"/>
              <a:t>7 </a:t>
            </a:r>
            <a:r>
              <a:rPr lang="en-US" dirty="0"/>
              <a:t>Then they are to take some of the blood and put it on the sides and tops of the doorframes of the houses where they eat the lambs. </a:t>
            </a:r>
          </a:p>
          <a:p>
            <a:r>
              <a:rPr lang="en-US" baseline="30000" dirty="0"/>
              <a:t>8 </a:t>
            </a:r>
            <a:r>
              <a:rPr lang="en-US" dirty="0"/>
              <a:t>That same night they are to eat the meat roasted over the fire, along with bitter herbs, and bread made without yeast. </a:t>
            </a:r>
          </a:p>
        </p:txBody>
      </p:sp>
      <p:pic>
        <p:nvPicPr>
          <p:cNvPr id="8" name="Content Placeholder 7" descr="A picture containing text&#10;&#10;Description automatically generated">
            <a:extLst>
              <a:ext uri="{FF2B5EF4-FFF2-40B4-BE49-F238E27FC236}">
                <a16:creationId xmlns:a16="http://schemas.microsoft.com/office/drawing/2014/main" id="{42D0F931-866E-4A96-BB9B-DF8A3CD794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8752" y="2218507"/>
            <a:ext cx="5422900" cy="3369945"/>
          </a:xfrm>
        </p:spPr>
      </p:pic>
    </p:spTree>
    <p:extLst>
      <p:ext uri="{BB962C8B-B14F-4D97-AF65-F5344CB8AC3E}">
        <p14:creationId xmlns:p14="http://schemas.microsoft.com/office/powerpoint/2010/main" val="196764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35A92-5850-42CD-8A9C-2F9487902F23}"/>
              </a:ext>
            </a:extLst>
          </p:cNvPr>
          <p:cNvSpPr>
            <a:spLocks noGrp="1"/>
          </p:cNvSpPr>
          <p:nvPr>
            <p:ph type="title"/>
          </p:nvPr>
        </p:nvSpPr>
        <p:spPr/>
        <p:txBody>
          <a:bodyPr>
            <a:normAutofit fontScale="90000"/>
          </a:bodyPr>
          <a:lstStyle/>
          <a:p>
            <a:br>
              <a:rPr lang="en-US" dirty="0"/>
            </a:br>
            <a:r>
              <a:rPr lang="en-US" dirty="0"/>
              <a:t>they went to prepare for the Passover</a:t>
            </a:r>
            <a:br>
              <a:rPr lang="en-US" dirty="0"/>
            </a:br>
            <a:r>
              <a:rPr lang="en-US" dirty="0"/>
              <a:t>	as god directed </a:t>
            </a:r>
            <a:r>
              <a:rPr lang="en-US" dirty="0" err="1"/>
              <a:t>moses</a:t>
            </a:r>
            <a:r>
              <a:rPr lang="en-US" dirty="0"/>
              <a:t> to write in exodus 12</a:t>
            </a:r>
          </a:p>
        </p:txBody>
      </p:sp>
      <p:sp>
        <p:nvSpPr>
          <p:cNvPr id="3" name="Content Placeholder 2">
            <a:extLst>
              <a:ext uri="{FF2B5EF4-FFF2-40B4-BE49-F238E27FC236}">
                <a16:creationId xmlns:a16="http://schemas.microsoft.com/office/drawing/2014/main" id="{09BCE2DF-69FF-4F12-A338-0CC26B139468}"/>
              </a:ext>
            </a:extLst>
          </p:cNvPr>
          <p:cNvSpPr>
            <a:spLocks noGrp="1"/>
          </p:cNvSpPr>
          <p:nvPr>
            <p:ph sz="half" idx="1"/>
          </p:nvPr>
        </p:nvSpPr>
        <p:spPr>
          <a:xfrm>
            <a:off x="581191" y="2045123"/>
            <a:ext cx="5422390" cy="4473243"/>
          </a:xfrm>
        </p:spPr>
        <p:txBody>
          <a:bodyPr>
            <a:normAutofit/>
          </a:bodyPr>
          <a:lstStyle/>
          <a:p>
            <a:r>
              <a:rPr lang="en-US" baseline="30000" dirty="0"/>
              <a:t>14 </a:t>
            </a:r>
            <a:r>
              <a:rPr lang="en-US" dirty="0"/>
              <a:t>“You are always to remember this day. Celebrate it with a feast to the Lord. Your descendants are to honor the Lord with this feast from now on. </a:t>
            </a:r>
          </a:p>
          <a:p>
            <a:r>
              <a:rPr lang="en-US" baseline="30000" dirty="0"/>
              <a:t>15 </a:t>
            </a:r>
            <a:r>
              <a:rPr lang="en-US" dirty="0"/>
              <a:t>For this feast you must eat bread made without yeast for seven days. </a:t>
            </a:r>
          </a:p>
          <a:p>
            <a:r>
              <a:rPr lang="en-US" dirty="0"/>
              <a:t>On the first day of this feast, you are to remove all the yeast from your houses. </a:t>
            </a:r>
          </a:p>
          <a:p>
            <a:r>
              <a:rPr lang="en-US" dirty="0"/>
              <a:t>{yeast represents sin}</a:t>
            </a:r>
          </a:p>
          <a:p>
            <a:r>
              <a:rPr lang="en-US" baseline="30000" dirty="0"/>
              <a:t>26 </a:t>
            </a:r>
            <a:r>
              <a:rPr lang="en-US" dirty="0"/>
              <a:t>When your children ask you, ‘Why are we doing these things?’ </a:t>
            </a:r>
            <a:r>
              <a:rPr lang="en-US" baseline="30000" dirty="0"/>
              <a:t>27 </a:t>
            </a:r>
            <a:r>
              <a:rPr lang="en-US" dirty="0"/>
              <a:t>you will say, ‘This is the Passover sacrifice to honor the Lord. When we were in Egypt, the Lord passed over the houses of Israel. The Lord killed the Egyptians, but he saved our homes.’”</a:t>
            </a:r>
          </a:p>
        </p:txBody>
      </p:sp>
      <p:pic>
        <p:nvPicPr>
          <p:cNvPr id="7" name="Content Placeholder 6" descr="A picture containing cooking, oven, pan, grill&#10;&#10;Description automatically generated">
            <a:extLst>
              <a:ext uri="{FF2B5EF4-FFF2-40B4-BE49-F238E27FC236}">
                <a16:creationId xmlns:a16="http://schemas.microsoft.com/office/drawing/2014/main" id="{368C05C9-5D7F-41CA-B029-AE8C4A52F7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417286"/>
            <a:ext cx="5422900" cy="3253740"/>
          </a:xfrm>
        </p:spPr>
      </p:pic>
      <p:pic>
        <p:nvPicPr>
          <p:cNvPr id="5" name="Picture 4" descr="Text&#10;&#10;Description automatically generated with medium confidence">
            <a:extLst>
              <a:ext uri="{FF2B5EF4-FFF2-40B4-BE49-F238E27FC236}">
                <a16:creationId xmlns:a16="http://schemas.microsoft.com/office/drawing/2014/main" id="{BD67FD64-7C29-354B-8FFD-9E276E3B4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475" y="5279121"/>
            <a:ext cx="2028099" cy="1347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quot;Not Allowed&quot; Symbol 5">
            <a:extLst>
              <a:ext uri="{FF2B5EF4-FFF2-40B4-BE49-F238E27FC236}">
                <a16:creationId xmlns:a16="http://schemas.microsoft.com/office/drawing/2014/main" id="{FE5F00EE-6979-D850-1630-F18C16FAEEFF}"/>
              </a:ext>
            </a:extLst>
          </p:cNvPr>
          <p:cNvSpPr/>
          <p:nvPr/>
        </p:nvSpPr>
        <p:spPr>
          <a:xfrm>
            <a:off x="6188075" y="5130800"/>
            <a:ext cx="2180499" cy="1625600"/>
          </a:xfrm>
          <a:prstGeom prst="noSmoking">
            <a:avLst>
              <a:gd name="adj" fmla="val 91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067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xit" presetSubtype="9" fill="hold" nodeType="afterEffect">
                                  <p:stCondLst>
                                    <p:cond delay="1750"/>
                                  </p:stCondLst>
                                  <p:childTnLst>
                                    <p:anim calcmode="lin" valueType="num">
                                      <p:cBhvr additive="base">
                                        <p:cTn id="9" dur="500"/>
                                        <p:tgtEl>
                                          <p:spTgt spid="5"/>
                                        </p:tgtEl>
                                        <p:attrNameLst>
                                          <p:attrName>ppt_x</p:attrName>
                                        </p:attrNameLst>
                                      </p:cBhvr>
                                      <p:tavLst>
                                        <p:tav tm="0">
                                          <p:val>
                                            <p:strVal val="ppt_x"/>
                                          </p:val>
                                        </p:tav>
                                        <p:tav tm="100000">
                                          <p:val>
                                            <p:strVal val="0-ppt_w/2"/>
                                          </p:val>
                                        </p:tav>
                                      </p:tavLst>
                                    </p:anim>
                                    <p:anim calcmode="lin" valueType="num">
                                      <p:cBhvr additive="base">
                                        <p:cTn id="10" dur="500"/>
                                        <p:tgtEl>
                                          <p:spTgt spid="5"/>
                                        </p:tgtEl>
                                        <p:attrNameLst>
                                          <p:attrName>ppt_y</p:attrName>
                                        </p:attrNameLst>
                                      </p:cBhvr>
                                      <p:tavLst>
                                        <p:tav tm="0">
                                          <p:val>
                                            <p:strVal val="ppt_y"/>
                                          </p:val>
                                        </p:tav>
                                        <p:tav tm="100000">
                                          <p:val>
                                            <p:strVal val="0-ppt_h/2"/>
                                          </p:val>
                                        </p:tav>
                                      </p:tavLst>
                                    </p:anim>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250"/>
                            </p:stCondLst>
                            <p:childTnLst>
                              <p:par>
                                <p:cTn id="13" presetID="1" presetClass="exit" presetSubtype="0" fill="hold" grpId="1" nodeType="after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C809-D6AD-4406-A985-E85168E02189}"/>
              </a:ext>
            </a:extLst>
          </p:cNvPr>
          <p:cNvSpPr>
            <a:spLocks noGrp="1"/>
          </p:cNvSpPr>
          <p:nvPr>
            <p:ph type="title"/>
          </p:nvPr>
        </p:nvSpPr>
        <p:spPr/>
        <p:txBody>
          <a:bodyPr/>
          <a:lstStyle/>
          <a:p>
            <a:r>
              <a:rPr lang="en-US" dirty="0">
                <a:solidFill>
                  <a:schemeClr val="accent1">
                    <a:lumMod val="10000"/>
                    <a:lumOff val="90000"/>
                  </a:schemeClr>
                </a:solidFill>
              </a:rPr>
              <a:t>Let’s get ready</a:t>
            </a:r>
          </a:p>
        </p:txBody>
      </p:sp>
      <p:sp>
        <p:nvSpPr>
          <p:cNvPr id="4" name="Text Placeholder 3">
            <a:extLst>
              <a:ext uri="{FF2B5EF4-FFF2-40B4-BE49-F238E27FC236}">
                <a16:creationId xmlns:a16="http://schemas.microsoft.com/office/drawing/2014/main" id="{ED677482-30BE-4F7F-8C18-C98FE513B087}"/>
              </a:ext>
            </a:extLst>
          </p:cNvPr>
          <p:cNvSpPr>
            <a:spLocks noGrp="1"/>
          </p:cNvSpPr>
          <p:nvPr>
            <p:ph type="body" sz="half" idx="2"/>
          </p:nvPr>
        </p:nvSpPr>
        <p:spPr>
          <a:xfrm>
            <a:off x="422374" y="654945"/>
            <a:ext cx="5860860" cy="4295878"/>
          </a:xfrm>
        </p:spPr>
        <p:txBody>
          <a:bodyPr>
            <a:normAutofit fontScale="47500" lnSpcReduction="20000"/>
          </a:bodyPr>
          <a:lstStyle/>
          <a:p>
            <a:pPr marL="285750" indent="-285750" algn="l">
              <a:buFont typeface="Arial" panose="020B0604020202020204" pitchFamily="34" charset="0"/>
              <a:buChar char="•"/>
            </a:pPr>
            <a:r>
              <a:rPr lang="en-US" sz="3200" dirty="0">
                <a:solidFill>
                  <a:schemeClr val="tx1"/>
                </a:solidFill>
              </a:rPr>
              <a:t>Put 2 candlesticks in the center</a:t>
            </a:r>
          </a:p>
          <a:p>
            <a:pPr marL="285750" indent="-285750" algn="l">
              <a:buFont typeface="Arial" panose="020B0604020202020204" pitchFamily="34" charset="0"/>
              <a:buChar char="•"/>
            </a:pPr>
            <a:r>
              <a:rPr lang="en-US" sz="3200" dirty="0">
                <a:solidFill>
                  <a:schemeClr val="tx1"/>
                </a:solidFill>
              </a:rPr>
              <a:t>Add a pretty bouquet if you wish</a:t>
            </a:r>
          </a:p>
          <a:p>
            <a:pPr marL="285750" indent="-285750" algn="l">
              <a:buFont typeface="Arial" panose="020B0604020202020204" pitchFamily="34" charset="0"/>
              <a:buChar char="•"/>
            </a:pPr>
            <a:r>
              <a:rPr lang="en-US" sz="3200" dirty="0">
                <a:solidFill>
                  <a:schemeClr val="tx1"/>
                </a:solidFill>
              </a:rPr>
              <a:t>For each person set a place, cup, and a pretty napkin</a:t>
            </a:r>
          </a:p>
          <a:p>
            <a:pPr marL="285750" indent="-285750" algn="l">
              <a:buFont typeface="Arial" panose="020B0604020202020204" pitchFamily="34" charset="0"/>
              <a:buChar char="•"/>
            </a:pPr>
            <a:r>
              <a:rPr lang="en-US" sz="3200" dirty="0">
                <a:solidFill>
                  <a:schemeClr val="tx1"/>
                </a:solidFill>
              </a:rPr>
              <a:t>Set a napkin in front of the leader and put three unleavened matzo breads in it, one in each fold.</a:t>
            </a:r>
          </a:p>
          <a:p>
            <a:pPr marL="285750" indent="-285750" algn="l">
              <a:buFont typeface="Arial" panose="020B0604020202020204" pitchFamily="34" charset="0"/>
              <a:buChar char="•"/>
            </a:pPr>
            <a:r>
              <a:rPr lang="en-US" sz="3200" dirty="0">
                <a:solidFill>
                  <a:schemeClr val="tx1"/>
                </a:solidFill>
              </a:rPr>
              <a:t>Set grape juice by the leader</a:t>
            </a:r>
          </a:p>
          <a:p>
            <a:pPr marL="285750" indent="-285750" algn="l">
              <a:buFont typeface="Arial" panose="020B0604020202020204" pitchFamily="34" charset="0"/>
              <a:buChar char="•"/>
            </a:pPr>
            <a:r>
              <a:rPr lang="en-US" sz="3200" dirty="0">
                <a:solidFill>
                  <a:schemeClr val="tx1"/>
                </a:solidFill>
              </a:rPr>
              <a:t>Here is a Passover Plate also with:</a:t>
            </a:r>
          </a:p>
          <a:p>
            <a:pPr marL="742950" lvl="1" indent="-228600">
              <a:buFont typeface="Arial" panose="020B0604020202020204" pitchFamily="34" charset="0"/>
              <a:buChar char="•"/>
            </a:pPr>
            <a:r>
              <a:rPr lang="en-US" sz="3200" dirty="0"/>
              <a:t>Lamb bone – </a:t>
            </a:r>
            <a:r>
              <a:rPr lang="en-US" sz="3200" u="sng" dirty="0"/>
              <a:t>roasted lamb</a:t>
            </a:r>
          </a:p>
          <a:p>
            <a:pPr marL="742950" lvl="1" indent="-228600">
              <a:buFont typeface="Arial" panose="020B0604020202020204" pitchFamily="34" charset="0"/>
              <a:buChar char="•"/>
            </a:pPr>
            <a:r>
              <a:rPr lang="en-US" sz="3200" dirty="0"/>
              <a:t>Egg – Jesus desires to be with us</a:t>
            </a:r>
          </a:p>
          <a:p>
            <a:pPr marL="742950" lvl="1" indent="-228600">
              <a:buFont typeface="Arial" panose="020B0604020202020204" pitchFamily="34" charset="0"/>
              <a:buChar char="•"/>
            </a:pPr>
            <a:r>
              <a:rPr lang="en-US" sz="3200" u="sng" dirty="0"/>
              <a:t>Horseradish/parsley --Bitter herbs – bitter slavery in Egypt</a:t>
            </a:r>
          </a:p>
          <a:p>
            <a:pPr marL="742950" lvl="1" indent="-228600">
              <a:buFont typeface="Arial" panose="020B0604020202020204" pitchFamily="34" charset="0"/>
              <a:buChar char="•"/>
            </a:pPr>
            <a:r>
              <a:rPr lang="en-US" sz="3200" dirty="0"/>
              <a:t>Apple-pear-nut paste like brick mortar</a:t>
            </a:r>
          </a:p>
          <a:p>
            <a:pPr marL="742950" lvl="1" indent="-228600">
              <a:buFont typeface="Arial" panose="020B0604020202020204" pitchFamily="34" charset="0"/>
              <a:buChar char="•"/>
            </a:pPr>
            <a:r>
              <a:rPr lang="en-US" sz="3200" dirty="0"/>
              <a:t>Vegetable (potato/onion/lettuce)</a:t>
            </a:r>
          </a:p>
          <a:p>
            <a:pPr marL="742950" lvl="1" indent="-228600">
              <a:buFont typeface="Arial" panose="020B0604020202020204" pitchFamily="34" charset="0"/>
              <a:buChar char="•"/>
            </a:pPr>
            <a:r>
              <a:rPr lang="en-US" sz="3200" dirty="0"/>
              <a:t>Salt water</a:t>
            </a:r>
            <a:endParaRPr lang="en-US" sz="3200" dirty="0">
              <a:solidFill>
                <a:schemeClr val="tx1"/>
              </a:solidFill>
            </a:endParaRPr>
          </a:p>
          <a:p>
            <a:pPr algn="l"/>
            <a:endParaRPr lang="en-US" sz="2000" dirty="0">
              <a:solidFill>
                <a:schemeClr val="tx1"/>
              </a:solidFill>
            </a:endParaRPr>
          </a:p>
        </p:txBody>
      </p:sp>
      <p:pic>
        <p:nvPicPr>
          <p:cNvPr id="6" name="Picture Placeholder 8" descr="A table set with plates and silverware&#10;&#10;Description automatically generated with low confidence">
            <a:extLst>
              <a:ext uri="{FF2B5EF4-FFF2-40B4-BE49-F238E27FC236}">
                <a16:creationId xmlns:a16="http://schemas.microsoft.com/office/drawing/2014/main" id="{77D23727-99F1-4836-8DC9-99C87DF63A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02" b="13150"/>
          <a:stretch/>
        </p:blipFill>
        <p:spPr>
          <a:xfrm>
            <a:off x="6477104" y="0"/>
            <a:ext cx="5486400" cy="6933276"/>
          </a:xfrm>
        </p:spPr>
      </p:pic>
    </p:spTree>
    <p:extLst>
      <p:ext uri="{BB962C8B-B14F-4D97-AF65-F5344CB8AC3E}">
        <p14:creationId xmlns:p14="http://schemas.microsoft.com/office/powerpoint/2010/main" val="51183392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2339</TotalTime>
  <Words>3096</Words>
  <Application>Microsoft Office PowerPoint</Application>
  <PresentationFormat>Widescreen</PresentationFormat>
  <Paragraphs>251</Paragraphs>
  <Slides>45</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Algerian</vt:lpstr>
      <vt:lpstr>Arial</vt:lpstr>
      <vt:lpstr>Century Gothic</vt:lpstr>
      <vt:lpstr>Gill Sans MT</vt:lpstr>
      <vt:lpstr>Wingdings</vt:lpstr>
      <vt:lpstr>Wingdings 2</vt:lpstr>
      <vt:lpstr>Dividend</vt:lpstr>
      <vt:lpstr>Jesus Celebrates the Passover</vt:lpstr>
      <vt:lpstr>  optional Bake some crackers – unleavened bread              OR use purchased crackers </vt:lpstr>
      <vt:lpstr>Make charoset – fruit nut paste – to depict brick mortar</vt:lpstr>
      <vt:lpstr>JESUS SAVES</vt:lpstr>
      <vt:lpstr>Optional  coloring  pages</vt:lpstr>
      <vt:lpstr>Let’s get ready  Let’s follow Jesus – the living water   to where he has everything ready for us!</vt:lpstr>
      <vt:lpstr> they went to prepare for the Passover  as god directed moses to write in exodus 12</vt:lpstr>
      <vt:lpstr> they went to prepare for the Passover  as god directed moses to write in exodus 12</vt:lpstr>
      <vt:lpstr>Let’s get ready</vt:lpstr>
      <vt:lpstr>His Banner Over me is love</vt:lpstr>
      <vt:lpstr>Jesus and his disciples came to celebrate the passover</vt:lpstr>
      <vt:lpstr>Dip the parsley in the salt water – slavery was bitter and they cried put some Charoset fruit nut mixture  between a couple crackers and eat it   -- They had to build with mortar &amp; bricks</vt:lpstr>
      <vt:lpstr>Remember the first Passover meal</vt:lpstr>
      <vt:lpstr>Eat the egg  -- Jesus Desires to be with us &amp; give us life Jesus knew he would die like the Passover lamb   eat the veggie lamb</vt:lpstr>
      <vt:lpstr>Remember how God took the Israelites out of egypt?  Do you remember how he set them free?     Tell me</vt:lpstr>
      <vt:lpstr> JESUS WINS  Jesus  overcame the devil..     He will help us to overcome temptation also.    With Jesus,  we are strong!</vt:lpstr>
      <vt:lpstr>Jesus served by washing the disciple’s feet  Jesus is the one who cleanses us from sin</vt:lpstr>
      <vt:lpstr>Jesus came to serve us.  Serve one another. </vt:lpstr>
      <vt:lpstr>I have some crackers in my napkin</vt:lpstr>
      <vt:lpstr>We remember that jesus died for us  he is the Passover lamb</vt:lpstr>
      <vt:lpstr> I will save you  Jesus took our sins upon himself.   He took our punishment and died for us.   He has saved us from our sin and death. </vt:lpstr>
      <vt:lpstr>Jesus came to give his life for us.   He took our punishment.    The wages of sin is death, but the gift of god is eternal life  Romans 6:23</vt:lpstr>
      <vt:lpstr>I will redeem you.    You are my children.  We are family.   Jesus will restore this earth and give us our recreated home – Rev. 22</vt:lpstr>
      <vt:lpstr>I  have Redeemed you --  I will give you land, the promised land  Jesus is our redeemer </vt:lpstr>
      <vt:lpstr>PowerPoint Presentation</vt:lpstr>
      <vt:lpstr>His Banner Over me is love</vt:lpstr>
      <vt:lpstr>Now we remember Jesus’ death      every time we participate in communion</vt:lpstr>
      <vt:lpstr>Let’s pray</vt:lpstr>
      <vt:lpstr>Jesus knew that judas would betray him</vt:lpstr>
      <vt:lpstr>Who is most important?   -- the one who serves</vt:lpstr>
      <vt:lpstr>Jesus is king He will give the disciples thrones too </vt:lpstr>
      <vt:lpstr>I will take you as a nation</vt:lpstr>
      <vt:lpstr>Look forward to  the final Passover meal</vt:lpstr>
      <vt:lpstr>His Banner Over me is love</vt:lpstr>
      <vt:lpstr>Serve one another that’s what good leaders do</vt:lpstr>
      <vt:lpstr>Choose Craft</vt:lpstr>
      <vt:lpstr>Craft:  Jesus is our savior     </vt:lpstr>
      <vt:lpstr>Craft:  Jesus is our savior     download here:         http://sabbathschoolcrafts.com/2021/01/09/a-special-supper/</vt:lpstr>
      <vt:lpstr>Craft:  Remember jesus   </vt:lpstr>
      <vt:lpstr>PowerPoint Presentation</vt:lpstr>
      <vt:lpstr>His Banner Over me is love</vt:lpstr>
      <vt:lpstr>PowerPoint Presentation</vt:lpstr>
      <vt:lpstr>PowerPoint Presentation</vt:lpstr>
      <vt:lpstr>JESUS SAVES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Passover, new covenant, &amp; the Lord’s supper</dc:title>
  <dc:creator>Janelle Clendenon</dc:creator>
  <cp:lastModifiedBy>Janelle Clendenon</cp:lastModifiedBy>
  <cp:revision>14</cp:revision>
  <dcterms:created xsi:type="dcterms:W3CDTF">2022-03-29T21:10:58Z</dcterms:created>
  <dcterms:modified xsi:type="dcterms:W3CDTF">2026-03-25T02:53:54Z</dcterms:modified>
</cp:coreProperties>
</file>