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77" r:id="rId4"/>
    <p:sldId id="338" r:id="rId5"/>
    <p:sldId id="333" r:id="rId6"/>
    <p:sldId id="334" r:id="rId7"/>
    <p:sldId id="335" r:id="rId8"/>
    <p:sldId id="324" r:id="rId9"/>
    <p:sldId id="318" r:id="rId10"/>
    <p:sldId id="325" r:id="rId11"/>
    <p:sldId id="282" r:id="rId12"/>
    <p:sldId id="323" r:id="rId13"/>
    <p:sldId id="320" r:id="rId14"/>
    <p:sldId id="261" r:id="rId15"/>
    <p:sldId id="327" r:id="rId16"/>
    <p:sldId id="328" r:id="rId17"/>
    <p:sldId id="329" r:id="rId18"/>
    <p:sldId id="330" r:id="rId19"/>
    <p:sldId id="326" r:id="rId20"/>
    <p:sldId id="286" r:id="rId21"/>
    <p:sldId id="284" r:id="rId22"/>
    <p:sldId id="278" r:id="rId23"/>
    <p:sldId id="311" r:id="rId24"/>
    <p:sldId id="332" r:id="rId25"/>
    <p:sldId id="317" r:id="rId26"/>
    <p:sldId id="331" r:id="rId27"/>
    <p:sldId id="337" r:id="rId28"/>
    <p:sldId id="319" r:id="rId29"/>
    <p:sldId id="321" r:id="rId30"/>
    <p:sldId id="336" r:id="rId31"/>
    <p:sldId id="316" r:id="rId32"/>
    <p:sldId id="306" r:id="rId33"/>
    <p:sldId id="308" r:id="rId34"/>
    <p:sldId id="315" r:id="rId35"/>
    <p:sldId id="307" r:id="rId36"/>
    <p:sldId id="309" r:id="rId37"/>
    <p:sldId id="33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lle Clendenon" userId="da17313139568148" providerId="LiveId" clId="{D50F0924-5C5C-4416-BCF4-6E13CF36E258}"/>
    <pc:docChg chg="addSld modSld">
      <pc:chgData name="Janelle Clendenon" userId="da17313139568148" providerId="LiveId" clId="{D50F0924-5C5C-4416-BCF4-6E13CF36E258}" dt="2026-03-25T16:22:04.640" v="3" actId="1076"/>
      <pc:docMkLst>
        <pc:docMk/>
      </pc:docMkLst>
      <pc:sldChg chg="modSp mod">
        <pc:chgData name="Janelle Clendenon" userId="da17313139568148" providerId="LiveId" clId="{D50F0924-5C5C-4416-BCF4-6E13CF36E258}" dt="2026-03-25T16:22:04.640" v="3" actId="1076"/>
        <pc:sldMkLst>
          <pc:docMk/>
          <pc:sldMk cId="3677892406" sldId="331"/>
        </pc:sldMkLst>
        <pc:picChg chg="mod">
          <ac:chgData name="Janelle Clendenon" userId="da17313139568148" providerId="LiveId" clId="{D50F0924-5C5C-4416-BCF4-6E13CF36E258}" dt="2026-03-25T16:22:04.640" v="3" actId="1076"/>
          <ac:picMkLst>
            <pc:docMk/>
            <pc:sldMk cId="3677892406" sldId="331"/>
            <ac:picMk id="11" creationId="{2D7EAA9C-7EE3-0DE0-75F6-27510364997B}"/>
          </ac:picMkLst>
        </pc:picChg>
      </pc:sldChg>
      <pc:sldChg chg="addSp modSp new mod">
        <pc:chgData name="Janelle Clendenon" userId="da17313139568148" providerId="LiveId" clId="{D50F0924-5C5C-4416-BCF4-6E13CF36E258}" dt="2026-03-25T16:21:44.527" v="1" actId="931"/>
        <pc:sldMkLst>
          <pc:docMk/>
          <pc:sldMk cId="2724961861" sldId="339"/>
        </pc:sldMkLst>
        <pc:picChg chg="add mod">
          <ac:chgData name="Janelle Clendenon" userId="da17313139568148" providerId="LiveId" clId="{D50F0924-5C5C-4416-BCF4-6E13CF36E258}" dt="2026-03-25T16:21:44.527" v="1" actId="931"/>
          <ac:picMkLst>
            <pc:docMk/>
            <pc:sldMk cId="2724961861" sldId="339"/>
            <ac:picMk id="3" creationId="{0B82850B-F8A9-3C17-9A35-16574E742C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9D1-736B-4AAC-B581-DA078305CCBC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3673-76CE-4AD8-BFD2-4E9B3D11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6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9D1-736B-4AAC-B581-DA078305CCBC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3673-76CE-4AD8-BFD2-4E9B3D11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8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9D1-736B-4AAC-B581-DA078305CCBC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3673-76CE-4AD8-BFD2-4E9B3D11046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0847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9D1-736B-4AAC-B581-DA078305CCBC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3673-76CE-4AD8-BFD2-4E9B3D11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61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9D1-736B-4AAC-B581-DA078305CCBC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3673-76CE-4AD8-BFD2-4E9B3D11046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1834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9D1-736B-4AAC-B581-DA078305CCBC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3673-76CE-4AD8-BFD2-4E9B3D11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76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9D1-736B-4AAC-B581-DA078305CCBC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3673-76CE-4AD8-BFD2-4E9B3D11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07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9D1-736B-4AAC-B581-DA078305CCBC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3673-76CE-4AD8-BFD2-4E9B3D11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3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9D1-736B-4AAC-B581-DA078305CCBC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3673-76CE-4AD8-BFD2-4E9B3D11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0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9D1-736B-4AAC-B581-DA078305CCBC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3673-76CE-4AD8-BFD2-4E9B3D11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9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9D1-736B-4AAC-B581-DA078305CCBC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3673-76CE-4AD8-BFD2-4E9B3D11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2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9D1-736B-4AAC-B581-DA078305CCBC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3673-76CE-4AD8-BFD2-4E9B3D11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9D1-736B-4AAC-B581-DA078305CCBC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3673-76CE-4AD8-BFD2-4E9B3D11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8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9D1-736B-4AAC-B581-DA078305CCBC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3673-76CE-4AD8-BFD2-4E9B3D11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5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9D1-736B-4AAC-B581-DA078305CCBC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3673-76CE-4AD8-BFD2-4E9B3D11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9D1-736B-4AAC-B581-DA078305CCBC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3673-76CE-4AD8-BFD2-4E9B3D11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8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B69D1-736B-4AAC-B581-DA078305CCBC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803673-76CE-4AD8-BFD2-4E9B3D11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8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atholicicing.com/religious-easter-craft-for-kids-make/" TargetMode="Externa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CKTXFDjeUw?feature=oembed" TargetMode="Externa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joyfoodsunshine.com/homemade-resurrection-roll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X8LEO-_s1o?feature=oembed" TargetMode="Externa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3kZD6rlSLUw?feature=oembe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ientaltrading.com/new-life-in-jesus-pop-up-craft-kit-makes-12-a2-13786928.fltr?keyword=New%20life%20in%20Jesus%20&amp;searchTarget=product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syW4PYD1kc?feature=oembed" TargetMode="Externa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rWl6MCUkFz4?feature=oembed" TargetMode="Externa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RLgNOQfKc-c?feature=oembed" TargetMode="Externa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I9YMXpjB25g?feature=oembed" TargetMode="Externa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1HO86hW9gw?feature=oembed" TargetMode="Externa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syW4PYD1kc?feature=oembed" TargetMode="Externa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pZJ-39IT1k?feature=oembed" TargetMode="External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8pbNBKK2jA0?feature=oembed" TargetMode="External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PeACCpat9kI?feature=oembed" TargetMode="External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rWl6MCUkFz4?feature=oembed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WkRnXSsmv9A?feature=oembed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BE3A-77F6-4EAC-AA16-493F86AFC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786026" cy="919163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Jesus Rises Again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49A8C-8AB8-41EE-965E-C1AF2E3D1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954930"/>
            <a:ext cx="9786026" cy="903070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rose again just like He said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Matthew 28, Mark 16, John 20</a:t>
            </a:r>
          </a:p>
        </p:txBody>
      </p:sp>
    </p:spTree>
    <p:extLst>
      <p:ext uri="{BB962C8B-B14F-4D97-AF65-F5344CB8AC3E}">
        <p14:creationId xmlns:p14="http://schemas.microsoft.com/office/powerpoint/2010/main" val="3373581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D19DB-167B-3B24-601A-550D471D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479" y="244238"/>
            <a:ext cx="4708478" cy="2062234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We need people for our story.</a:t>
            </a:r>
            <a:br>
              <a:rPr lang="en-US" sz="2400" dirty="0"/>
            </a:br>
            <a:r>
              <a:rPr lang="en-US" sz="2400" dirty="0"/>
              <a:t>You can use Lego people, make people with pipe-cleaners, or use paper people.</a:t>
            </a:r>
            <a:br>
              <a:rPr lang="en-US" sz="2400" dirty="0"/>
            </a:br>
            <a:r>
              <a:rPr lang="en-US" sz="2400" dirty="0"/>
              <a:t>You can use your people to act out the story while we tell it.</a:t>
            </a:r>
          </a:p>
        </p:txBody>
      </p:sp>
      <p:pic>
        <p:nvPicPr>
          <p:cNvPr id="7" name="Content Placeholder 6" descr="A group of lego figures&#10;&#10;Description automatically generated with low confidence">
            <a:extLst>
              <a:ext uri="{FF2B5EF4-FFF2-40B4-BE49-F238E27FC236}">
                <a16:creationId xmlns:a16="http://schemas.microsoft.com/office/drawing/2014/main" id="{22478CBE-9B4E-8A03-D1D2-8421BAA04C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3"/>
          <a:stretch/>
        </p:blipFill>
        <p:spPr>
          <a:xfrm>
            <a:off x="677334" y="3570936"/>
            <a:ext cx="4183062" cy="2631467"/>
          </a:xfrm>
        </p:spPr>
      </p:pic>
      <p:pic>
        <p:nvPicPr>
          <p:cNvPr id="9" name="Content Placeholder 8" descr="A picture containing wall, indoor, cluttered&#10;&#10;Description automatically generated">
            <a:extLst>
              <a:ext uri="{FF2B5EF4-FFF2-40B4-BE49-F238E27FC236}">
                <a16:creationId xmlns:a16="http://schemas.microsoft.com/office/drawing/2014/main" id="{4C6AB00B-396B-916E-A0B3-6B8B297A99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307" y="2686025"/>
            <a:ext cx="4184650" cy="3516378"/>
          </a:xfrm>
        </p:spPr>
      </p:pic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407AA423-193D-0835-3F8E-954744D72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44238"/>
            <a:ext cx="3184762" cy="31847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DFD2D6-D8CB-B5DE-385F-06576BDC749A}"/>
              </a:ext>
            </a:extLst>
          </p:cNvPr>
          <p:cNvSpPr txBox="1"/>
          <p:nvPr/>
        </p:nvSpPr>
        <p:spPr>
          <a:xfrm>
            <a:off x="5090615" y="6357582"/>
            <a:ext cx="403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Printable resurrection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68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59E4E-21FC-413B-B2F4-0B83F0E2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483" y="1125518"/>
            <a:ext cx="3854528" cy="892904"/>
          </a:xfrm>
        </p:spPr>
        <p:txBody>
          <a:bodyPr/>
          <a:lstStyle/>
          <a:p>
            <a:r>
              <a:rPr lang="en-US" dirty="0"/>
              <a:t>Early Sunday morning</a:t>
            </a:r>
            <a:br>
              <a:rPr lang="en-US" dirty="0"/>
            </a:br>
            <a:r>
              <a:rPr lang="en-US" dirty="0"/>
              <a:t>the women went to the tomb….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CB5E3-9281-4011-B6E6-7CDCDBB93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483" y="2311499"/>
            <a:ext cx="3854528" cy="2942889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Mark 16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When the Sabbath was over, Mary Magdalene, Mary the mother of James, and Salome bought spices so that they might go to anoint Jesus’ body.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2 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Very early on the first day of the week, just after sunrise, they were on their way to the tomb </a:t>
            </a:r>
            <a:r>
              <a:rPr lang="en-US" sz="24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3 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 they asked each other, “Who will roll the stone away from the entrance of the tomb?”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1E3D32-4FCD-36D5-2A0E-AF8B7F4382B2}"/>
              </a:ext>
            </a:extLst>
          </p:cNvPr>
          <p:cNvSpPr txBox="1">
            <a:spLocks/>
          </p:cNvSpPr>
          <p:nvPr/>
        </p:nvSpPr>
        <p:spPr>
          <a:xfrm>
            <a:off x="778483" y="4970660"/>
            <a:ext cx="3854528" cy="8929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I have some spices you can smell and put in a potpourri bag.</a:t>
            </a:r>
          </a:p>
        </p:txBody>
      </p:sp>
      <p:pic>
        <p:nvPicPr>
          <p:cNvPr id="17" name="Content Placeholder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3CAF204-7FF2-1DCA-6D97-CC805C330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547" y="1247947"/>
            <a:ext cx="5558887" cy="416916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A2937C-1A62-7DCC-4C9C-CEA9C26A8E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09" y="5185998"/>
            <a:ext cx="1941286" cy="1941286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60A5F98-32F6-3876-ECAA-A975C34DFE3A}"/>
              </a:ext>
            </a:extLst>
          </p:cNvPr>
          <p:cNvSpPr/>
          <p:nvPr/>
        </p:nvSpPr>
        <p:spPr>
          <a:xfrm>
            <a:off x="4008210" y="516342"/>
            <a:ext cx="3048502" cy="849531"/>
          </a:xfrm>
          <a:prstGeom prst="wedgeRectCallout">
            <a:avLst>
              <a:gd name="adj1" fmla="val 29409"/>
              <a:gd name="adj2" fmla="val 134831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dirty="0"/>
              <a:t>I wish we could have put these spices on Jesus earlier, but we didn’t have time.  I’m glad we can now.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B24AA0BE-2E06-6CC2-50CB-8434DDB7C4DB}"/>
              </a:ext>
            </a:extLst>
          </p:cNvPr>
          <p:cNvSpPr/>
          <p:nvPr/>
        </p:nvSpPr>
        <p:spPr>
          <a:xfrm>
            <a:off x="7265978" y="428017"/>
            <a:ext cx="2597869" cy="632510"/>
          </a:xfrm>
          <a:prstGeom prst="wedgeRectCallout">
            <a:avLst>
              <a:gd name="adj1" fmla="val -20826"/>
              <a:gd name="adj2" fmla="val 121913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dirty="0"/>
              <a:t>Who will roll away the heavy stone in front of the tomb?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09BC390E-DBAC-8BC5-8B80-05DC17F7DBF4}"/>
              </a:ext>
            </a:extLst>
          </p:cNvPr>
          <p:cNvSpPr/>
          <p:nvPr/>
        </p:nvSpPr>
        <p:spPr>
          <a:xfrm>
            <a:off x="9084821" y="1247948"/>
            <a:ext cx="2328696" cy="537184"/>
          </a:xfrm>
          <a:prstGeom prst="wedgeRectCallout">
            <a:avLst>
              <a:gd name="adj1" fmla="val -37125"/>
              <a:gd name="adj2" fmla="val 128785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dirty="0"/>
              <a:t>Oh no!  I have no idea how we’ll be able to do that!</a:t>
            </a:r>
          </a:p>
        </p:txBody>
      </p:sp>
    </p:spTree>
    <p:extLst>
      <p:ext uri="{BB962C8B-B14F-4D97-AF65-F5344CB8AC3E}">
        <p14:creationId xmlns:p14="http://schemas.microsoft.com/office/powerpoint/2010/main" val="4097895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B9B22-E324-197E-119F-C3BEFC58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584790"/>
            <a:ext cx="3261815" cy="1052941"/>
          </a:xfrm>
        </p:spPr>
        <p:txBody>
          <a:bodyPr>
            <a:normAutofit/>
          </a:bodyPr>
          <a:lstStyle/>
          <a:p>
            <a:r>
              <a:rPr lang="en-US" dirty="0"/>
              <a:t>Before the women got to the tomb…..</a:t>
            </a: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F992AF3E-C603-0491-625F-5EE2C863B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40" y="584790"/>
            <a:ext cx="6366140" cy="477460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FE814-F91C-655D-E215-D068E8A91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968" y="1787857"/>
            <a:ext cx="3138984" cy="3573661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Matthew 28</a:t>
            </a:r>
          </a:p>
          <a:p>
            <a:r>
              <a:rPr lang="en-US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2 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There was a violent earthquake, for an angel of the Lord came down from heaven and, going to the tomb, rolled back the stone and sat on it. </a:t>
            </a:r>
            <a:r>
              <a:rPr lang="en-US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3 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His appearance was like lightning, and his clothes were white as snow.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4 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guards were so afraid of him that they shook and became like dead men.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58789B-D961-1DE6-91B6-583AD73058E4}"/>
              </a:ext>
            </a:extLst>
          </p:cNvPr>
          <p:cNvSpPr txBox="1">
            <a:spLocks/>
          </p:cNvSpPr>
          <p:nvPr/>
        </p:nvSpPr>
        <p:spPr>
          <a:xfrm>
            <a:off x="443552" y="4135997"/>
            <a:ext cx="3261815" cy="2137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EARTHQUAKE!</a:t>
            </a:r>
          </a:p>
          <a:p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(shake your chair – earthquake)</a:t>
            </a:r>
            <a:br>
              <a:rPr lang="en-US" dirty="0"/>
            </a:br>
            <a:r>
              <a:rPr lang="en-US" dirty="0"/>
              <a:t>     A BRIGHT ANGEL</a:t>
            </a:r>
          </a:p>
          <a:p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(shine a bright light – hide face)</a:t>
            </a:r>
            <a:br>
              <a:rPr lang="en-US" dirty="0"/>
            </a:br>
            <a:r>
              <a:rPr lang="en-US" dirty="0"/>
              <a:t>		Soldiers fall</a:t>
            </a:r>
          </a:p>
          <a:p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(fall on the ground)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0FD7A2-DD9F-AF35-285E-6034A4F02943}"/>
              </a:ext>
            </a:extLst>
          </p:cNvPr>
          <p:cNvSpPr txBox="1">
            <a:spLocks/>
          </p:cNvSpPr>
          <p:nvPr/>
        </p:nvSpPr>
        <p:spPr>
          <a:xfrm>
            <a:off x="3705367" y="5516224"/>
            <a:ext cx="5329365" cy="1052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		</a:t>
            </a:r>
            <a:r>
              <a:rPr lang="en-US" sz="4400" dirty="0"/>
              <a:t>JESUS AROSE!</a:t>
            </a:r>
          </a:p>
          <a:p>
            <a:endParaRPr lang="en-US" sz="1800" dirty="0"/>
          </a:p>
          <a:p>
            <a:r>
              <a:rPr lang="en-US" sz="4400" dirty="0"/>
              <a:t>JESUS IS ALIVE AGAIN!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EF0E2E4-371B-494C-EEA7-CDA60BD452B6}"/>
              </a:ext>
            </a:extLst>
          </p:cNvPr>
          <p:cNvSpPr/>
          <p:nvPr/>
        </p:nvSpPr>
        <p:spPr>
          <a:xfrm>
            <a:off x="8287967" y="5182153"/>
            <a:ext cx="3631270" cy="1052887"/>
          </a:xfrm>
          <a:prstGeom prst="wedgeRectCallout">
            <a:avLst>
              <a:gd name="adj1" fmla="val -20894"/>
              <a:gd name="adj2" fmla="val -1041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 up!  Run!  </a:t>
            </a:r>
          </a:p>
          <a:p>
            <a:pPr algn="ctr"/>
            <a:r>
              <a:rPr lang="en-US" dirty="0"/>
              <a:t>We must tell the chief priests and leaders what happened!</a:t>
            </a:r>
          </a:p>
        </p:txBody>
      </p:sp>
    </p:spTree>
    <p:extLst>
      <p:ext uri="{BB962C8B-B14F-4D97-AF65-F5344CB8AC3E}">
        <p14:creationId xmlns:p14="http://schemas.microsoft.com/office/powerpoint/2010/main" val="245307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4E8BF256-8A76-4968-9365-E633426827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2875" cy="35728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812FF3-4E3A-4633-BE5A-06981D8AB084}"/>
              </a:ext>
            </a:extLst>
          </p:cNvPr>
          <p:cNvSpPr/>
          <p:nvPr/>
        </p:nvSpPr>
        <p:spPr>
          <a:xfrm>
            <a:off x="2278505" y="989351"/>
            <a:ext cx="9913495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23B992-D3F0-4BB2-BBED-DF332D76E4DA}"/>
              </a:ext>
            </a:extLst>
          </p:cNvPr>
          <p:cNvSpPr/>
          <p:nvPr/>
        </p:nvSpPr>
        <p:spPr>
          <a:xfrm rot="16200000">
            <a:off x="-1236691" y="4133538"/>
            <a:ext cx="5059181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A692955-A06C-4AF1-BB52-D3CE5A221B74}"/>
              </a:ext>
            </a:extLst>
          </p:cNvPr>
          <p:cNvSpPr/>
          <p:nvPr/>
        </p:nvSpPr>
        <p:spPr>
          <a:xfrm rot="19667175">
            <a:off x="131568" y="1953527"/>
            <a:ext cx="1512115" cy="49979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dirty="0"/>
              <a:t>Praise God for His gift!</a:t>
            </a:r>
          </a:p>
        </p:txBody>
      </p:sp>
      <p:pic>
        <p:nvPicPr>
          <p:cNvPr id="4" name="Online Media 3" title="He's Alive, The Stone's been rolled away">
            <a:hlinkClick r:id="" action="ppaction://media"/>
            <a:extLst>
              <a:ext uri="{FF2B5EF4-FFF2-40B4-BE49-F238E27FC236}">
                <a16:creationId xmlns:a16="http://schemas.microsoft.com/office/drawing/2014/main" id="{36353641-D95C-4B6D-CC6C-3B0771CDD6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71063" y="1798819"/>
            <a:ext cx="6698864" cy="378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9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82090-48AE-4C5E-85B6-322EF57A2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84882"/>
            <a:ext cx="3854528" cy="989763"/>
          </a:xfrm>
        </p:spPr>
        <p:txBody>
          <a:bodyPr>
            <a:normAutofit/>
          </a:bodyPr>
          <a:lstStyle/>
          <a:p>
            <a:r>
              <a:rPr lang="en-US" sz="3200" dirty="0"/>
              <a:t>Jesus is gone!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F4977-6081-4B75-8138-745635357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284" y="2188688"/>
            <a:ext cx="3854528" cy="2480623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Matthew 28</a:t>
            </a:r>
          </a:p>
          <a:p>
            <a:pPr>
              <a:lnSpc>
                <a:spcPct val="120000"/>
              </a:lnSpc>
            </a:pPr>
            <a:r>
              <a:rPr lang="en-US" sz="28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5 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angel said to the women, “Do not be afraid, for I know that you are looking for Jesus, who was crucified….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AFE1254-773E-3733-450F-BE3B630D2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2" y="1585714"/>
            <a:ext cx="5686593" cy="4264944"/>
          </a:xfr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2B6A708A-243A-B007-6C31-48E05789E378}"/>
              </a:ext>
            </a:extLst>
          </p:cNvPr>
          <p:cNvSpPr/>
          <p:nvPr/>
        </p:nvSpPr>
        <p:spPr>
          <a:xfrm>
            <a:off x="5256178" y="334744"/>
            <a:ext cx="5385882" cy="989763"/>
          </a:xfrm>
          <a:prstGeom prst="wedgeRectCallout">
            <a:avLst>
              <a:gd name="adj1" fmla="val -22856"/>
              <a:gd name="adj2" fmla="val 129003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Do not be afraid.</a:t>
            </a:r>
          </a:p>
          <a:p>
            <a:pPr algn="ctr"/>
            <a:r>
              <a:rPr lang="en-US" dirty="0"/>
              <a:t>  I know you are looking for Jesus, who was crucified.</a:t>
            </a:r>
          </a:p>
        </p:txBody>
      </p:sp>
    </p:spTree>
    <p:extLst>
      <p:ext uri="{BB962C8B-B14F-4D97-AF65-F5344CB8AC3E}">
        <p14:creationId xmlns:p14="http://schemas.microsoft.com/office/powerpoint/2010/main" val="4291060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345FFAD9-D08E-ED7C-586E-0E751C107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2" y="1740372"/>
            <a:ext cx="5385881" cy="403941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682090-48AE-4C5E-85B6-322EF57A2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84882"/>
            <a:ext cx="3854528" cy="989763"/>
          </a:xfrm>
        </p:spPr>
        <p:txBody>
          <a:bodyPr>
            <a:normAutofit/>
          </a:bodyPr>
          <a:lstStyle/>
          <a:p>
            <a:r>
              <a:rPr lang="en-US" sz="3200" dirty="0"/>
              <a:t>Jesus has risen!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F4977-6081-4B75-8138-745635357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284" y="1974645"/>
            <a:ext cx="3854528" cy="410156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Matthew 28</a:t>
            </a:r>
          </a:p>
          <a:p>
            <a:pPr>
              <a:lnSpc>
                <a:spcPct val="120000"/>
              </a:lnSpc>
            </a:pPr>
            <a:r>
              <a:rPr lang="en-US" sz="28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5 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angel said to the women, “….</a:t>
            </a:r>
            <a:r>
              <a:rPr lang="en-US" sz="28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6 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 is not here; he has risen, just as he said. Come and see the place where he lay.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2B6A708A-243A-B007-6C31-48E05789E378}"/>
              </a:ext>
            </a:extLst>
          </p:cNvPr>
          <p:cNvSpPr/>
          <p:nvPr/>
        </p:nvSpPr>
        <p:spPr>
          <a:xfrm>
            <a:off x="3835939" y="490000"/>
            <a:ext cx="5385882" cy="989763"/>
          </a:xfrm>
          <a:prstGeom prst="wedgeRectCallout">
            <a:avLst>
              <a:gd name="adj1" fmla="val 6765"/>
              <a:gd name="adj2" fmla="val 127037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Come and see the place where he lay.</a:t>
            </a:r>
          </a:p>
          <a:p>
            <a:pPr algn="ctr"/>
            <a:r>
              <a:rPr lang="en-US" dirty="0"/>
              <a:t>Jesus is not here.  He has risen, just as He said!</a:t>
            </a:r>
          </a:p>
        </p:txBody>
      </p:sp>
    </p:spTree>
    <p:extLst>
      <p:ext uri="{BB962C8B-B14F-4D97-AF65-F5344CB8AC3E}">
        <p14:creationId xmlns:p14="http://schemas.microsoft.com/office/powerpoint/2010/main" val="1402572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82090-48AE-4C5E-85B6-322EF57A2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84882"/>
            <a:ext cx="3854528" cy="989763"/>
          </a:xfrm>
        </p:spPr>
        <p:txBody>
          <a:bodyPr>
            <a:normAutofit/>
          </a:bodyPr>
          <a:lstStyle/>
          <a:p>
            <a:r>
              <a:rPr lang="en-US" sz="3200" dirty="0"/>
              <a:t>Jesus is alive!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F4977-6081-4B75-8138-745635357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284" y="1974645"/>
            <a:ext cx="3854528" cy="2908711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Matthew 28</a:t>
            </a:r>
          </a:p>
          <a:p>
            <a:pPr>
              <a:lnSpc>
                <a:spcPct val="120000"/>
              </a:lnSpc>
            </a:pPr>
            <a:r>
              <a:rPr lang="en-US" sz="28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…..7 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Then go quickly and tell his disciples: ‘He has risen from the dead and is going ahead of you into Galilee. There you will see him.’ Now I have told you.”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C673B2-695C-DE15-E336-4D64DE2B0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1585713"/>
            <a:ext cx="5987328" cy="4490495"/>
          </a:xfr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057BDC5-9FDE-00AE-C7D6-0980337B523F}"/>
              </a:ext>
            </a:extLst>
          </p:cNvPr>
          <p:cNvSpPr/>
          <p:nvPr/>
        </p:nvSpPr>
        <p:spPr>
          <a:xfrm>
            <a:off x="5803731" y="1090831"/>
            <a:ext cx="3901691" cy="989763"/>
          </a:xfrm>
          <a:prstGeom prst="wedgeRectCallout">
            <a:avLst>
              <a:gd name="adj1" fmla="val -1203"/>
              <a:gd name="adj2" fmla="val 168316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Jesus has risen from the dead.</a:t>
            </a:r>
          </a:p>
          <a:p>
            <a:pPr algn="ctr"/>
            <a:r>
              <a:rPr lang="en-US" dirty="0"/>
              <a:t>Go quickly and tell His disciples!</a:t>
            </a:r>
          </a:p>
        </p:txBody>
      </p:sp>
    </p:spTree>
    <p:extLst>
      <p:ext uri="{BB962C8B-B14F-4D97-AF65-F5344CB8AC3E}">
        <p14:creationId xmlns:p14="http://schemas.microsoft.com/office/powerpoint/2010/main" val="2285122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82090-48AE-4C5E-85B6-322EF57A2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84882"/>
            <a:ext cx="3854528" cy="98976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Go tell the disciples!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F4977-6081-4B75-8138-745635357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284" y="1974644"/>
            <a:ext cx="3854528" cy="4095415"/>
          </a:xfrm>
        </p:spPr>
        <p:txBody>
          <a:bodyPr>
            <a:normAutofit fontScale="55000" lnSpcReduction="20000"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Matthew 28</a:t>
            </a:r>
          </a:p>
          <a:p>
            <a:r>
              <a:rPr lang="en-US" sz="36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8 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 the women hurried away from the tomb, afraid yet filled with joy, and ran to tell his disciples.</a:t>
            </a:r>
          </a:p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9 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Suddenly Jesus met them. “Greetings,” he said. </a:t>
            </a:r>
          </a:p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They came to him, clasped his feet and worshiped him. </a:t>
            </a:r>
          </a:p>
          <a:p>
            <a:r>
              <a:rPr lang="en-US" sz="36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10 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Then Jesus said to them, “Do not be afraid. Go and tell my brothers to go to Galilee; there they will see me.”</a:t>
            </a:r>
          </a:p>
        </p:txBody>
      </p:sp>
      <p:pic>
        <p:nvPicPr>
          <p:cNvPr id="7" name="Content Placeholder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DF1DB5D-6040-F896-842F-94277F66B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2" y="1585714"/>
            <a:ext cx="5979129" cy="4484346"/>
          </a:xfr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057BDC5-9FDE-00AE-C7D6-0980337B523F}"/>
              </a:ext>
            </a:extLst>
          </p:cNvPr>
          <p:cNvSpPr/>
          <p:nvPr/>
        </p:nvSpPr>
        <p:spPr>
          <a:xfrm>
            <a:off x="4934669" y="293059"/>
            <a:ext cx="2379717" cy="691824"/>
          </a:xfrm>
          <a:prstGeom prst="wedgeRectCallout">
            <a:avLst>
              <a:gd name="adj1" fmla="val 65166"/>
              <a:gd name="adj2" fmla="val 224344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Greetings!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96B2684-AF8B-989B-ACF7-629C84CA2250}"/>
              </a:ext>
            </a:extLst>
          </p:cNvPr>
          <p:cNvSpPr/>
          <p:nvPr/>
        </p:nvSpPr>
        <p:spPr>
          <a:xfrm>
            <a:off x="7314386" y="5835769"/>
            <a:ext cx="3094209" cy="537184"/>
          </a:xfrm>
          <a:prstGeom prst="wedgeRectCallout">
            <a:avLst>
              <a:gd name="adj1" fmla="val -41302"/>
              <a:gd name="adj2" fmla="val -113870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dirty="0"/>
              <a:t>LORD You are our Savior!  How awesome you are!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9E1F1E0-461B-1336-24D9-A79F40B80830}"/>
              </a:ext>
            </a:extLst>
          </p:cNvPr>
          <p:cNvSpPr/>
          <p:nvPr/>
        </p:nvSpPr>
        <p:spPr>
          <a:xfrm>
            <a:off x="7081737" y="485047"/>
            <a:ext cx="4610910" cy="994717"/>
          </a:xfrm>
          <a:prstGeom prst="wedgeRectCallout">
            <a:avLst>
              <a:gd name="adj1" fmla="val 8559"/>
              <a:gd name="adj2" fmla="val 101718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Do not be afraid.</a:t>
            </a:r>
          </a:p>
          <a:p>
            <a:pPr algn="ctr"/>
            <a:r>
              <a:rPr lang="en-US" dirty="0"/>
              <a:t>Go tell my disciples that I will meet them in Galilee.</a:t>
            </a:r>
          </a:p>
        </p:txBody>
      </p:sp>
    </p:spTree>
    <p:extLst>
      <p:ext uri="{BB962C8B-B14F-4D97-AF65-F5344CB8AC3E}">
        <p14:creationId xmlns:p14="http://schemas.microsoft.com/office/powerpoint/2010/main" val="3263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oup of people in robes&#10;&#10;Description automatically generated with low confidence">
            <a:extLst>
              <a:ext uri="{FF2B5EF4-FFF2-40B4-BE49-F238E27FC236}">
                <a16:creationId xmlns:a16="http://schemas.microsoft.com/office/drawing/2014/main" id="{1142F223-CF85-0BAB-A2D2-FA99B6693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2" y="1585714"/>
            <a:ext cx="6153521" cy="461514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682090-48AE-4C5E-85B6-322EF57A2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84882"/>
            <a:ext cx="3854528" cy="98976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Meanwhile,</a:t>
            </a:r>
            <a:br>
              <a:rPr lang="en-US" sz="3200" dirty="0"/>
            </a:br>
            <a:r>
              <a:rPr lang="en-US" sz="3200" dirty="0"/>
              <a:t>the soldiers were telling the priests…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F4977-6081-4B75-8138-745635357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284" y="1974645"/>
            <a:ext cx="3854528" cy="4066716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Matthew 28</a:t>
            </a:r>
          </a:p>
          <a:p>
            <a:r>
              <a:rPr lang="en-US" sz="16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11 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While the women were on their way, some of the guards went into the city and reported to the chief priests everything that had happened. </a:t>
            </a:r>
          </a:p>
          <a:p>
            <a:r>
              <a:rPr lang="en-US" sz="16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12 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When the chief priests had met with the elders and devised a plan, they gave the soldiers a large sum of money, </a:t>
            </a:r>
            <a:r>
              <a:rPr lang="en-US" sz="16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13 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telling them, “You are to say, ‘His disciples came during the night and stole him away while we were asleep.’ </a:t>
            </a:r>
            <a:r>
              <a:rPr lang="en-US" sz="16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14 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If this report gets to the governor, we will satisfy him and keep you out of trouble.” </a:t>
            </a:r>
            <a:r>
              <a:rPr lang="en-US" sz="16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15 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 the soldiers took the money and did as they were instructed. And this story has been widely circulated among the Jews to this very day.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057BDC5-9FDE-00AE-C7D6-0980337B523F}"/>
              </a:ext>
            </a:extLst>
          </p:cNvPr>
          <p:cNvSpPr/>
          <p:nvPr/>
        </p:nvSpPr>
        <p:spPr>
          <a:xfrm>
            <a:off x="3715966" y="290195"/>
            <a:ext cx="3209313" cy="1052887"/>
          </a:xfrm>
          <a:prstGeom prst="wedgeRectCallout">
            <a:avLst>
              <a:gd name="adj1" fmla="val 6386"/>
              <a:gd name="adj2" fmla="val 95396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was an earthquake, a bright angel!  Jesus rose again!  The tomb is empty.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9E1F1E0-461B-1336-24D9-A79F40B80830}"/>
              </a:ext>
            </a:extLst>
          </p:cNvPr>
          <p:cNvSpPr/>
          <p:nvPr/>
        </p:nvSpPr>
        <p:spPr>
          <a:xfrm>
            <a:off x="7081737" y="485047"/>
            <a:ext cx="4610910" cy="994717"/>
          </a:xfrm>
          <a:prstGeom prst="wedgeRectCallout">
            <a:avLst>
              <a:gd name="adj1" fmla="val 8559"/>
              <a:gd name="adj2" fmla="val 101718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We’ll give you lots of money if you don’t tell anybody about that!</a:t>
            </a:r>
          </a:p>
          <a:p>
            <a:pPr algn="ctr"/>
            <a:r>
              <a:rPr lang="en-US" dirty="0"/>
              <a:t>Just say the disciples stole him.</a:t>
            </a:r>
          </a:p>
        </p:txBody>
      </p:sp>
    </p:spTree>
    <p:extLst>
      <p:ext uri="{BB962C8B-B14F-4D97-AF65-F5344CB8AC3E}">
        <p14:creationId xmlns:p14="http://schemas.microsoft.com/office/powerpoint/2010/main" val="258105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82090-48AE-4C5E-85B6-322EF57A2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84882"/>
            <a:ext cx="3854528" cy="989763"/>
          </a:xfrm>
        </p:spPr>
        <p:txBody>
          <a:bodyPr>
            <a:normAutofit/>
          </a:bodyPr>
          <a:lstStyle/>
          <a:p>
            <a:r>
              <a:rPr lang="en-US" sz="3200" dirty="0"/>
              <a:t>Jesus is gone!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F4977-6081-4B75-8138-745635357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143593"/>
            <a:ext cx="3854528" cy="3718545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John 20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sz="2000" baseline="30000" dirty="0">
                <a:solidFill>
                  <a:schemeClr val="bg1"/>
                </a:solidFill>
              </a:rPr>
              <a:t>2 </a:t>
            </a:r>
            <a:r>
              <a:rPr lang="en-US" sz="2000" dirty="0">
                <a:solidFill>
                  <a:schemeClr val="bg1"/>
                </a:solidFill>
              </a:rPr>
              <a:t>So Mary ran to Simon Peter and another disciple, the one Jesus loved.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She said, “They have taken the Lord out of the tomb! We don’t know where they have put him!”</a:t>
            </a:r>
          </a:p>
        </p:txBody>
      </p:sp>
      <p:pic>
        <p:nvPicPr>
          <p:cNvPr id="8" name="Content Placeholder 7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CA1FE50B-B20C-427E-B2E6-74CA303EF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"/>
          <a:stretch/>
        </p:blipFill>
        <p:spPr>
          <a:xfrm>
            <a:off x="4757074" y="1569727"/>
            <a:ext cx="5314259" cy="3994494"/>
          </a:xfr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637F29A3-E9D9-45B2-9782-C8166E45C33C}"/>
              </a:ext>
            </a:extLst>
          </p:cNvPr>
          <p:cNvSpPr/>
          <p:nvPr/>
        </p:nvSpPr>
        <p:spPr>
          <a:xfrm>
            <a:off x="5600222" y="878814"/>
            <a:ext cx="3627961" cy="690913"/>
          </a:xfrm>
          <a:prstGeom prst="wedgeRectCallout">
            <a:avLst>
              <a:gd name="adj1" fmla="val -27520"/>
              <a:gd name="adj2" fmla="val 111312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Jesus is not in the tomb!</a:t>
            </a:r>
          </a:p>
        </p:txBody>
      </p:sp>
    </p:spTree>
    <p:extLst>
      <p:ext uri="{BB962C8B-B14F-4D97-AF65-F5344CB8AC3E}">
        <p14:creationId xmlns:p14="http://schemas.microsoft.com/office/powerpoint/2010/main" val="319009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43FB-D288-4BA1-BFEF-0BBB1DFE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we are going to make Resurrection Rolls.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6ED31-D6CF-4EB2-B65E-B79666945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5945278" cy="38807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You need:</a:t>
            </a:r>
          </a:p>
          <a:p>
            <a:r>
              <a:rPr lang="en-US" dirty="0">
                <a:solidFill>
                  <a:schemeClr val="bg1"/>
                </a:solidFill>
              </a:rPr>
              <a:t>Marshmallow</a:t>
            </a:r>
          </a:p>
          <a:p>
            <a:r>
              <a:rPr lang="en-US" dirty="0">
                <a:solidFill>
                  <a:schemeClr val="bg1"/>
                </a:solidFill>
              </a:rPr>
              <a:t>Croissant bread</a:t>
            </a:r>
          </a:p>
          <a:p>
            <a:r>
              <a:rPr lang="en-US" dirty="0">
                <a:solidFill>
                  <a:schemeClr val="bg1"/>
                </a:solidFill>
              </a:rPr>
              <a:t>Melted butter/margarine</a:t>
            </a:r>
          </a:p>
          <a:p>
            <a:r>
              <a:rPr lang="en-US" dirty="0">
                <a:solidFill>
                  <a:schemeClr val="bg1"/>
                </a:solidFill>
              </a:rPr>
              <a:t>Cinnamon spice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Roll the marshmallow in butter and then in spice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Wrap a Croissant around the marshmallow.  Make sure it is totally covered!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</a:rPr>
              <a:t>Remember how Jesus died and then they wrapped him in spices and cloths and laid him in the tomb.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</a:rPr>
              <a:t>While you make yours, I will read John 19:38-42</a:t>
            </a:r>
          </a:p>
        </p:txBody>
      </p:sp>
      <p:pic>
        <p:nvPicPr>
          <p:cNvPr id="6" name="Content Placeholder 5" descr="A picture containing table, food, indoor, piece&#10;&#10;Description automatically generated">
            <a:extLst>
              <a:ext uri="{FF2B5EF4-FFF2-40B4-BE49-F238E27FC236}">
                <a16:creationId xmlns:a16="http://schemas.microsoft.com/office/drawing/2014/main" id="{2E37509F-2A9C-48D9-B3AB-083170855A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687" y="719919"/>
            <a:ext cx="3358071" cy="4668653"/>
          </a:xfrm>
        </p:spPr>
      </p:pic>
      <p:pic>
        <p:nvPicPr>
          <p:cNvPr id="8" name="Picture 7" descr="A picture containing white, close&#10;&#10;Description automatically generated">
            <a:extLst>
              <a:ext uri="{FF2B5EF4-FFF2-40B4-BE49-F238E27FC236}">
                <a16:creationId xmlns:a16="http://schemas.microsoft.com/office/drawing/2014/main" id="{5249F6F8-1E1F-48A1-B8A2-A2C44DD47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33" y="2353455"/>
            <a:ext cx="900167" cy="9001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E6E3C5-A819-4A88-89AF-337369ADE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941" y="2405164"/>
            <a:ext cx="1866671" cy="1048630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F777EE-F52C-4A0B-A8FD-890B40BC6F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7" r="24648"/>
          <a:stretch/>
        </p:blipFill>
        <p:spPr>
          <a:xfrm>
            <a:off x="4358790" y="1932822"/>
            <a:ext cx="694290" cy="1320801"/>
          </a:xfrm>
          <a:prstGeom prst="rect">
            <a:avLst/>
          </a:prstGeom>
        </p:spPr>
      </p:pic>
      <p:pic>
        <p:nvPicPr>
          <p:cNvPr id="14" name="Picture 13" descr="A picture containing yellow, plate, butter, food&#10;&#10;Description automatically generated">
            <a:extLst>
              <a:ext uri="{FF2B5EF4-FFF2-40B4-BE49-F238E27FC236}">
                <a16:creationId xmlns:a16="http://schemas.microsoft.com/office/drawing/2014/main" id="{1162FFB8-8161-4596-82F3-5818787F5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1502" y="2353455"/>
            <a:ext cx="733101" cy="11003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D16977-9CBE-4F61-8B6D-00D71C9C9AFC}"/>
              </a:ext>
            </a:extLst>
          </p:cNvPr>
          <p:cNvSpPr txBox="1"/>
          <p:nvPr/>
        </p:nvSpPr>
        <p:spPr>
          <a:xfrm>
            <a:off x="7594966" y="5498891"/>
            <a:ext cx="33580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Homemade recipe at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7"/>
              </a:rPr>
              <a:t>https://joyfoodsunshine.com/homemade-resurrection-rolls/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10E0E5-A68A-A22B-9028-5AB64F9B6475}"/>
              </a:ext>
            </a:extLst>
          </p:cNvPr>
          <p:cNvSpPr txBox="1"/>
          <p:nvPr/>
        </p:nvSpPr>
        <p:spPr>
          <a:xfrm>
            <a:off x="259307" y="313899"/>
            <a:ext cx="167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Optional:</a:t>
            </a:r>
          </a:p>
        </p:txBody>
      </p:sp>
    </p:spTree>
    <p:extLst>
      <p:ext uri="{BB962C8B-B14F-4D97-AF65-F5344CB8AC3E}">
        <p14:creationId xmlns:p14="http://schemas.microsoft.com/office/powerpoint/2010/main" val="3651252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0FBFD-0A3B-462A-A040-87DB0893E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51" y="349742"/>
            <a:ext cx="3854528" cy="541212"/>
          </a:xfrm>
        </p:spPr>
        <p:txBody>
          <a:bodyPr>
            <a:normAutofit/>
          </a:bodyPr>
          <a:lstStyle/>
          <a:p>
            <a:r>
              <a:rPr lang="en-US" sz="2800" dirty="0"/>
              <a:t>Hurry!  Let’s go see!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756F0-26B5-4AB1-B98D-1C38CD36F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8578" y="1112689"/>
            <a:ext cx="4420822" cy="1503507"/>
          </a:xfrm>
        </p:spPr>
        <p:txBody>
          <a:bodyPr>
            <a:noAutofit/>
          </a:bodyPr>
          <a:lstStyle/>
          <a:p>
            <a:r>
              <a:rPr lang="en-US" sz="1800" baseline="30000" dirty="0">
                <a:solidFill>
                  <a:schemeClr val="bg1"/>
                </a:solidFill>
              </a:rPr>
              <a:t>4 </a:t>
            </a:r>
            <a:r>
              <a:rPr lang="en-US" sz="1800" dirty="0">
                <a:solidFill>
                  <a:schemeClr val="bg1"/>
                </a:solidFill>
              </a:rPr>
              <a:t>Both of them were running. The other disciple ran faster than Peter. He reached the tomb first. </a:t>
            </a:r>
            <a:r>
              <a:rPr lang="en-US" sz="1800" baseline="30000" dirty="0">
                <a:solidFill>
                  <a:schemeClr val="bg1"/>
                </a:solidFill>
              </a:rPr>
              <a:t>5 </a:t>
            </a:r>
            <a:r>
              <a:rPr lang="en-US" sz="1800" dirty="0">
                <a:solidFill>
                  <a:schemeClr val="bg1"/>
                </a:solidFill>
              </a:rPr>
              <a:t>He bent over and looked in at the strips of linen lying there. But he did not go in.</a:t>
            </a:r>
          </a:p>
        </p:txBody>
      </p:sp>
      <p:pic>
        <p:nvPicPr>
          <p:cNvPr id="9" name="Content Placeholder 8" descr="A group of people walking&#10;&#10;Description automatically generated with medium confidence">
            <a:extLst>
              <a:ext uri="{FF2B5EF4-FFF2-40B4-BE49-F238E27FC236}">
                <a16:creationId xmlns:a16="http://schemas.microsoft.com/office/drawing/2014/main" id="{A12FE50F-F660-478E-B20C-2E1E2EE20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1" y="1112689"/>
            <a:ext cx="4513262" cy="3384946"/>
          </a:xfrm>
        </p:spPr>
      </p:pic>
      <p:pic>
        <p:nvPicPr>
          <p:cNvPr id="6" name="Content Placeholder 1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8FF9CF1C-B127-4EF7-8991-2327920A0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63" y="2616196"/>
            <a:ext cx="4320236" cy="32401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1D77A2-5866-4413-8F7C-04138F086548}"/>
              </a:ext>
            </a:extLst>
          </p:cNvPr>
          <p:cNvSpPr txBox="1"/>
          <p:nvPr/>
        </p:nvSpPr>
        <p:spPr>
          <a:xfrm>
            <a:off x="339751" y="4701778"/>
            <a:ext cx="4138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aseline="30000" dirty="0">
                <a:solidFill>
                  <a:schemeClr val="bg1"/>
                </a:solidFill>
              </a:rPr>
              <a:t>3 </a:t>
            </a:r>
            <a:r>
              <a:rPr lang="en-US" sz="2000" dirty="0">
                <a:solidFill>
                  <a:schemeClr val="bg1"/>
                </a:solidFill>
              </a:rPr>
              <a:t>So Peter and the other disciple started out for the tomb.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6801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0FBFD-0A3B-462A-A040-87DB0893E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23" y="161282"/>
            <a:ext cx="3854528" cy="839862"/>
          </a:xfrm>
        </p:spPr>
        <p:txBody>
          <a:bodyPr/>
          <a:lstStyle/>
          <a:p>
            <a:r>
              <a:rPr lang="en-US" dirty="0"/>
              <a:t>What happened?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756F0-26B5-4AB1-B98D-1C38CD36F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08416" y="1001144"/>
            <a:ext cx="5022446" cy="2043012"/>
          </a:xfrm>
        </p:spPr>
        <p:txBody>
          <a:bodyPr>
            <a:normAutofit fontScale="85000" lnSpcReduction="20000"/>
          </a:bodyPr>
          <a:lstStyle/>
          <a:p>
            <a:r>
              <a:rPr lang="en-US" sz="2400" baseline="30000" dirty="0">
                <a:solidFill>
                  <a:schemeClr val="bg1"/>
                </a:solidFill>
              </a:rPr>
              <a:t>6 </a:t>
            </a:r>
            <a:r>
              <a:rPr lang="en-US" sz="2400" dirty="0">
                <a:solidFill>
                  <a:schemeClr val="bg1"/>
                </a:solidFill>
              </a:rPr>
              <a:t>Then Simon Peter came along behind him. He went straight into the tomb.</a:t>
            </a:r>
          </a:p>
          <a:p>
            <a:r>
              <a:rPr lang="en-US" sz="2400" dirty="0">
                <a:solidFill>
                  <a:schemeClr val="bg1"/>
                </a:solidFill>
              </a:rPr>
              <a:t> He saw the strips of linen lying there. </a:t>
            </a:r>
            <a:r>
              <a:rPr lang="en-US" sz="2400" baseline="30000" dirty="0">
                <a:solidFill>
                  <a:schemeClr val="bg1"/>
                </a:solidFill>
              </a:rPr>
              <a:t>7 </a:t>
            </a:r>
            <a:r>
              <a:rPr lang="en-US" sz="2400" dirty="0">
                <a:solidFill>
                  <a:schemeClr val="bg1"/>
                </a:solidFill>
              </a:rPr>
              <a:t>He also saw the funeral cloth that had been wrapped around Jesus’ head. The cloth was still lying in its place. It was separate from the linen. </a:t>
            </a:r>
          </a:p>
        </p:txBody>
      </p:sp>
      <p:pic>
        <p:nvPicPr>
          <p:cNvPr id="17" name="Content Placeholder 16" descr="A picture containing text, person, stone&#10;&#10;Description automatically generated">
            <a:extLst>
              <a:ext uri="{FF2B5EF4-FFF2-40B4-BE49-F238E27FC236}">
                <a16:creationId xmlns:a16="http://schemas.microsoft.com/office/drawing/2014/main" id="{7B3365C5-2C3A-4AF8-BBC9-8A40FB6EE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5" y="1297238"/>
            <a:ext cx="3904531" cy="2928398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BCEE62-A6F1-42F8-937F-143F5C83A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3083" y="3429000"/>
            <a:ext cx="3516923" cy="2637692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81CC86-B512-4A86-A978-C1C77F38AC70}"/>
              </a:ext>
            </a:extLst>
          </p:cNvPr>
          <p:cNvSpPr txBox="1">
            <a:spLocks/>
          </p:cNvSpPr>
          <p:nvPr/>
        </p:nvSpPr>
        <p:spPr>
          <a:xfrm>
            <a:off x="1891994" y="4665785"/>
            <a:ext cx="4745671" cy="1191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26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89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251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14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377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44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50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aseline="30000" dirty="0">
                <a:solidFill>
                  <a:schemeClr val="bg1"/>
                </a:solidFill>
              </a:rPr>
              <a:t>8 </a:t>
            </a:r>
            <a:r>
              <a:rPr lang="en-US" sz="2400" dirty="0">
                <a:solidFill>
                  <a:schemeClr val="bg1"/>
                </a:solidFill>
              </a:rPr>
              <a:t>The disciple who had reached the tomb first also went inside.</a:t>
            </a:r>
          </a:p>
          <a:p>
            <a:r>
              <a:rPr lang="en-US" sz="2400" dirty="0">
                <a:solidFill>
                  <a:schemeClr val="bg1"/>
                </a:solidFill>
              </a:rPr>
              <a:t> He saw and believed. </a:t>
            </a:r>
          </a:p>
        </p:txBody>
      </p:sp>
    </p:spTree>
    <p:extLst>
      <p:ext uri="{BB962C8B-B14F-4D97-AF65-F5344CB8AC3E}">
        <p14:creationId xmlns:p14="http://schemas.microsoft.com/office/powerpoint/2010/main" val="2300156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838AA-09B9-4F7B-B84E-90B5202CC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81462">
            <a:off x="1236968" y="3114206"/>
            <a:ext cx="5048907" cy="854438"/>
          </a:xfrm>
        </p:spPr>
        <p:txBody>
          <a:bodyPr/>
          <a:lstStyle/>
          <a:p>
            <a:r>
              <a:rPr lang="en-US" dirty="0"/>
              <a:t>The tomb is empty!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A875B-D48B-4272-B89A-59F60D009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404" y="525075"/>
            <a:ext cx="8596668" cy="142364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Our Resurrection Rolls are baked and ready!</a:t>
            </a:r>
          </a:p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may take a bite.   </a:t>
            </a:r>
          </a:p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					What do you see inside?</a:t>
            </a:r>
          </a:p>
        </p:txBody>
      </p:sp>
      <p:pic>
        <p:nvPicPr>
          <p:cNvPr id="5" name="Picture 4" descr="A picture containing food, piece, bread&#10;&#10;Description automatically generated">
            <a:extLst>
              <a:ext uri="{FF2B5EF4-FFF2-40B4-BE49-F238E27FC236}">
                <a16:creationId xmlns:a16="http://schemas.microsoft.com/office/drawing/2014/main" id="{F0990B13-6F30-4A14-86CC-FEBA962A9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439" y="1723869"/>
            <a:ext cx="3932420" cy="3932420"/>
          </a:xfrm>
          <a:prstGeom prst="snip2SameRect">
            <a:avLst>
              <a:gd name="adj1" fmla="val 22004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5896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A2E1D-605E-46E5-A7F9-A9F9544C1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08" y="351692"/>
            <a:ext cx="3810258" cy="2021857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“Jesus has risen,</a:t>
            </a:r>
            <a:br>
              <a:rPr lang="en-US" sz="2800" dirty="0"/>
            </a:br>
            <a:r>
              <a:rPr lang="en-US" sz="2800" dirty="0"/>
              <a:t> just like He said.”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Matthew 28:6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AEC0C80-2FF6-43F0-FFB1-1CAE5267031F}"/>
              </a:ext>
            </a:extLst>
          </p:cNvPr>
          <p:cNvSpPr txBox="1">
            <a:spLocks/>
          </p:cNvSpPr>
          <p:nvPr/>
        </p:nvSpPr>
        <p:spPr>
          <a:xfrm>
            <a:off x="5297120" y="701888"/>
            <a:ext cx="3810258" cy="50239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“Jesus said to her, “I am the resurrection and the life. The one who believes in me will live, even though they die.”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John 20:31</a:t>
            </a:r>
          </a:p>
        </p:txBody>
      </p:sp>
      <p:pic>
        <p:nvPicPr>
          <p:cNvPr id="7" name="Picture 6" descr="A person in a white robe&#10;&#10;Description automatically generated with low confidence">
            <a:extLst>
              <a:ext uri="{FF2B5EF4-FFF2-40B4-BE49-F238E27FC236}">
                <a16:creationId xmlns:a16="http://schemas.microsoft.com/office/drawing/2014/main" id="{4A45FCCF-3C67-D0E9-00B2-99B62EC61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23" y="2769952"/>
            <a:ext cx="457200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9867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1C235-C3E0-46C7-A6D1-A1F94265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3851"/>
            <a:ext cx="9057216" cy="687826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Let’s make a sign for your tomb craft.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3" name="Picture 12" descr="A picture containing indoor&#10;&#10;Description automatically generated">
            <a:extLst>
              <a:ext uri="{FF2B5EF4-FFF2-40B4-BE49-F238E27FC236}">
                <a16:creationId xmlns:a16="http://schemas.microsoft.com/office/drawing/2014/main" id="{2217B5BD-EF44-B7F4-AB1E-511B7721B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361" y="973644"/>
            <a:ext cx="3677090" cy="3677090"/>
          </a:xfrm>
          <a:prstGeom prst="rect">
            <a:avLst/>
          </a:prstGeom>
        </p:spPr>
      </p:pic>
      <p:pic>
        <p:nvPicPr>
          <p:cNvPr id="6" name="Picture 5" descr="A picture containing plate&#10;&#10;Description automatically generated">
            <a:extLst>
              <a:ext uri="{FF2B5EF4-FFF2-40B4-BE49-F238E27FC236}">
                <a16:creationId xmlns:a16="http://schemas.microsoft.com/office/drawing/2014/main" id="{B6A0E775-B5FA-D4F6-5570-6B55EBBCB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21" y="906976"/>
            <a:ext cx="3119088" cy="414183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4628228-9609-C00C-0442-FB7AE04630DB}"/>
              </a:ext>
            </a:extLst>
          </p:cNvPr>
          <p:cNvSpPr txBox="1">
            <a:spLocks/>
          </p:cNvSpPr>
          <p:nvPr/>
        </p:nvSpPr>
        <p:spPr>
          <a:xfrm>
            <a:off x="554735" y="4709365"/>
            <a:ext cx="2795187" cy="10109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“Jesus has risen,</a:t>
            </a:r>
            <a:br>
              <a:rPr lang="en-US" sz="2800" dirty="0">
                <a:solidFill>
                  <a:sysClr val="windowText" lastClr="000000"/>
                </a:solidFill>
              </a:rPr>
            </a:br>
            <a:r>
              <a:rPr lang="en-US" sz="2800" dirty="0">
                <a:solidFill>
                  <a:sysClr val="windowText" lastClr="000000"/>
                </a:solidFill>
              </a:rPr>
              <a:t> just like He said.”</a:t>
            </a:r>
            <a:br>
              <a:rPr lang="en-US" sz="2800" dirty="0">
                <a:solidFill>
                  <a:sysClr val="windowText" lastClr="000000"/>
                </a:solidFill>
              </a:rPr>
            </a:br>
            <a:br>
              <a:rPr lang="en-US" sz="2800" dirty="0">
                <a:solidFill>
                  <a:sysClr val="windowText" lastClr="000000"/>
                </a:solidFill>
              </a:rPr>
            </a:br>
            <a:r>
              <a:rPr lang="en-US" sz="2800" dirty="0">
                <a:solidFill>
                  <a:sysClr val="windowText" lastClr="000000"/>
                </a:solidFill>
              </a:rPr>
              <a:t>Matthew 28:6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EBA654-FD69-CA09-5E69-5E286D98D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016" y="906976"/>
            <a:ext cx="2975398" cy="395102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699637-102E-E7EF-941A-57C58AA6C4FF}"/>
              </a:ext>
            </a:extLst>
          </p:cNvPr>
          <p:cNvSpPr txBox="1">
            <a:spLocks/>
          </p:cNvSpPr>
          <p:nvPr/>
        </p:nvSpPr>
        <p:spPr>
          <a:xfrm>
            <a:off x="5884102" y="4543344"/>
            <a:ext cx="2327379" cy="10109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Jesus is Alive</a:t>
            </a:r>
          </a:p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and gives me</a:t>
            </a:r>
          </a:p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Eternal life!</a:t>
            </a:r>
          </a:p>
        </p:txBody>
      </p:sp>
    </p:spTree>
    <p:extLst>
      <p:ext uri="{BB962C8B-B14F-4D97-AF65-F5344CB8AC3E}">
        <p14:creationId xmlns:p14="http://schemas.microsoft.com/office/powerpoint/2010/main" val="427360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4E8BF256-8A76-4968-9365-E633426827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2875" cy="35728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812FF3-4E3A-4633-BE5A-06981D8AB084}"/>
              </a:ext>
            </a:extLst>
          </p:cNvPr>
          <p:cNvSpPr/>
          <p:nvPr/>
        </p:nvSpPr>
        <p:spPr>
          <a:xfrm>
            <a:off x="2278505" y="989351"/>
            <a:ext cx="9913495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23B992-D3F0-4BB2-BBED-DF332D76E4DA}"/>
              </a:ext>
            </a:extLst>
          </p:cNvPr>
          <p:cNvSpPr/>
          <p:nvPr/>
        </p:nvSpPr>
        <p:spPr>
          <a:xfrm rot="16200000">
            <a:off x="-1236691" y="4133538"/>
            <a:ext cx="5059181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A692955-A06C-4AF1-BB52-D3CE5A221B74}"/>
              </a:ext>
            </a:extLst>
          </p:cNvPr>
          <p:cNvSpPr/>
          <p:nvPr/>
        </p:nvSpPr>
        <p:spPr>
          <a:xfrm rot="19667175">
            <a:off x="131568" y="1953527"/>
            <a:ext cx="1512115" cy="49979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dirty="0"/>
              <a:t>Praise God for His gift!</a:t>
            </a:r>
          </a:p>
        </p:txBody>
      </p:sp>
      <p:pic>
        <p:nvPicPr>
          <p:cNvPr id="4" name="Online Media 3" title="God's Not Dead | BF KIDS | Sunday School songs | Bible songs for kids | Kids songs">
            <a:hlinkClick r:id="" action="ppaction://media"/>
            <a:extLst>
              <a:ext uri="{FF2B5EF4-FFF2-40B4-BE49-F238E27FC236}">
                <a16:creationId xmlns:a16="http://schemas.microsoft.com/office/drawing/2014/main" id="{D133B0A5-85AC-468D-ABFC-949792B8A6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78800" y="1588956"/>
            <a:ext cx="8246159" cy="46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1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07C23-DA8B-B849-5912-C16110C1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66" y="241401"/>
            <a:ext cx="8596668" cy="1063557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 Lesson – Jesus gives us new life</a:t>
            </a:r>
            <a:br>
              <a:rPr lang="en-US" dirty="0"/>
            </a:br>
            <a:r>
              <a:rPr lang="en-US" dirty="0"/>
              <a:t>		Like a butterfly gets a new life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1743D4-0453-09F5-F8D9-2110BE111D79}"/>
              </a:ext>
            </a:extLst>
          </p:cNvPr>
          <p:cNvSpPr txBox="1"/>
          <p:nvPr/>
        </p:nvSpPr>
        <p:spPr>
          <a:xfrm>
            <a:off x="527666" y="1313379"/>
            <a:ext cx="28569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caterpillar hatches from an egg; we are born.</a:t>
            </a: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caterpillar grows and GROWS; we grow and GROW, TOO.</a:t>
            </a: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caterpillar makes a cocoon and rests.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Jesus wants us to rest and trust in Him.</a:t>
            </a: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 comes out a butterfly!  It spreads joy and pollen.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Jesus gives us new life and eternal life!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 spread the good news that Jesus loves us!</a:t>
            </a:r>
          </a:p>
        </p:txBody>
      </p:sp>
      <p:pic>
        <p:nvPicPr>
          <p:cNvPr id="11" name="Online Media 10" title="The Life Cycle of a Butterfly - Science for Kids">
            <a:hlinkClick r:id="" action="ppaction://media"/>
            <a:extLst>
              <a:ext uri="{FF2B5EF4-FFF2-40B4-BE49-F238E27FC236}">
                <a16:creationId xmlns:a16="http://schemas.microsoft.com/office/drawing/2014/main" id="{2D7EAA9C-7EE3-0DE0-75F6-27510364997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89934" y="1620729"/>
            <a:ext cx="8277579" cy="467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9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516C-0530-DA04-D041-D5E96EB5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Lesson Craft or gift – a butterfly 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436A1C-1991-98C9-59E9-7D592C1A4A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803399"/>
            <a:ext cx="2072565" cy="20725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FF399C-FBAD-D96A-79B0-F4A506FB8377}"/>
              </a:ext>
            </a:extLst>
          </p:cNvPr>
          <p:cNvSpPr txBox="1"/>
          <p:nvPr/>
        </p:nvSpPr>
        <p:spPr>
          <a:xfrm>
            <a:off x="677334" y="4053385"/>
            <a:ext cx="252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New life in Jesus craft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23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4E8BF256-8A76-4968-9365-E633426827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2875" cy="35728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812FF3-4E3A-4633-BE5A-06981D8AB084}"/>
              </a:ext>
            </a:extLst>
          </p:cNvPr>
          <p:cNvSpPr/>
          <p:nvPr/>
        </p:nvSpPr>
        <p:spPr>
          <a:xfrm>
            <a:off x="2278505" y="989351"/>
            <a:ext cx="9913495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23B992-D3F0-4BB2-BBED-DF332D76E4DA}"/>
              </a:ext>
            </a:extLst>
          </p:cNvPr>
          <p:cNvSpPr/>
          <p:nvPr/>
        </p:nvSpPr>
        <p:spPr>
          <a:xfrm rot="16200000">
            <a:off x="-1236691" y="4133538"/>
            <a:ext cx="5059181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A692955-A06C-4AF1-BB52-D3CE5A221B74}"/>
              </a:ext>
            </a:extLst>
          </p:cNvPr>
          <p:cNvSpPr/>
          <p:nvPr/>
        </p:nvSpPr>
        <p:spPr>
          <a:xfrm rot="19667175">
            <a:off x="131568" y="1953527"/>
            <a:ext cx="1512115" cy="49979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dirty="0"/>
              <a:t>Praise God for His gift!</a:t>
            </a:r>
          </a:p>
        </p:txBody>
      </p:sp>
      <p:pic>
        <p:nvPicPr>
          <p:cNvPr id="3" name="Online Media 2" title="Cedarmont Kids - Alive, Alive">
            <a:hlinkClick r:id="" action="ppaction://media"/>
            <a:extLst>
              <a:ext uri="{FF2B5EF4-FFF2-40B4-BE49-F238E27FC236}">
                <a16:creationId xmlns:a16="http://schemas.microsoft.com/office/drawing/2014/main" id="{3A128120-3D1A-4979-A1FC-BB6025E6CB0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61248" y="455856"/>
            <a:ext cx="8312048" cy="62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5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4E8BF256-8A76-4968-9365-E633426827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2875" cy="35728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812FF3-4E3A-4633-BE5A-06981D8AB084}"/>
              </a:ext>
            </a:extLst>
          </p:cNvPr>
          <p:cNvSpPr/>
          <p:nvPr/>
        </p:nvSpPr>
        <p:spPr>
          <a:xfrm>
            <a:off x="2278505" y="989351"/>
            <a:ext cx="9913495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23B992-D3F0-4BB2-BBED-DF332D76E4DA}"/>
              </a:ext>
            </a:extLst>
          </p:cNvPr>
          <p:cNvSpPr/>
          <p:nvPr/>
        </p:nvSpPr>
        <p:spPr>
          <a:xfrm rot="16200000">
            <a:off x="-1236691" y="4133538"/>
            <a:ext cx="5059181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A692955-A06C-4AF1-BB52-D3CE5A221B74}"/>
              </a:ext>
            </a:extLst>
          </p:cNvPr>
          <p:cNvSpPr/>
          <p:nvPr/>
        </p:nvSpPr>
        <p:spPr>
          <a:xfrm rot="19667175">
            <a:off x="131568" y="1953527"/>
            <a:ext cx="1512115" cy="49979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dirty="0"/>
              <a:t>Praise God for His gift!</a:t>
            </a:r>
          </a:p>
        </p:txBody>
      </p:sp>
      <p:pic>
        <p:nvPicPr>
          <p:cNvPr id="2" name="Online Media 8" title="For God So Loved The World (John 3:16)-Scripture Memory Song">
            <a:hlinkClick r:id="" action="ppaction://media"/>
            <a:extLst>
              <a:ext uri="{FF2B5EF4-FFF2-40B4-BE49-F238E27FC236}">
                <a16:creationId xmlns:a16="http://schemas.microsoft.com/office/drawing/2014/main" id="{3C8AA870-4C76-B32D-31A0-A2951CFCE3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78505" y="1711494"/>
            <a:ext cx="7159320" cy="40450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326250-2BB0-BDF8-FE50-C9C8B8B19AE3}"/>
              </a:ext>
            </a:extLst>
          </p:cNvPr>
          <p:cNvSpPr txBox="1"/>
          <p:nvPr/>
        </p:nvSpPr>
        <p:spPr>
          <a:xfrm>
            <a:off x="2471063" y="238089"/>
            <a:ext cx="7600217" cy="64633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John 3:16   “For God so loved the world, that he gave his only Son,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that whoever believes in him should not perish but have eternal life.” </a:t>
            </a:r>
          </a:p>
        </p:txBody>
      </p:sp>
    </p:spTree>
    <p:extLst>
      <p:ext uri="{BB962C8B-B14F-4D97-AF65-F5344CB8AC3E}">
        <p14:creationId xmlns:p14="http://schemas.microsoft.com/office/powerpoint/2010/main" val="345962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9800-0C6C-409B-AD65-7E429AF5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366076" cy="814466"/>
          </a:xfrm>
        </p:spPr>
        <p:txBody>
          <a:bodyPr>
            <a:normAutofit fontScale="90000"/>
          </a:bodyPr>
          <a:lstStyle/>
          <a:p>
            <a:r>
              <a:rPr lang="en-US" dirty="0"/>
              <a:t>Make your resurrection roll and put it on a 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22275-BB19-4D27-8903-391393CB6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424066"/>
            <a:ext cx="4184035" cy="4617295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Jesus was crucified and died</a:t>
            </a:r>
          </a:p>
          <a:p>
            <a:r>
              <a:rPr lang="en-US" baseline="30000" dirty="0">
                <a:solidFill>
                  <a:schemeClr val="bg1"/>
                </a:solidFill>
              </a:rPr>
              <a:t>John 19:38 </a:t>
            </a:r>
            <a:r>
              <a:rPr lang="en-US" dirty="0">
                <a:solidFill>
                  <a:schemeClr val="bg1"/>
                </a:solidFill>
              </a:rPr>
              <a:t>Later Joseph asked Pilate for Jesus’ body. Joseph was from the town of Arimathea. He was a follower of Jesus. But he followed Jesus secretly because he was afraid of the Jewish leaders. After Pilate gave him permission, Joseph came and took the body away. </a:t>
            </a:r>
            <a:r>
              <a:rPr lang="en-US" baseline="30000" dirty="0">
                <a:solidFill>
                  <a:schemeClr val="bg1"/>
                </a:solidFill>
              </a:rPr>
              <a:t>39 </a:t>
            </a:r>
            <a:r>
              <a:rPr lang="en-US" dirty="0">
                <a:solidFill>
                  <a:schemeClr val="bg1"/>
                </a:solidFill>
              </a:rPr>
              <a:t>Nicodemus went with Joseph. He was the man who had earlier visited Jesus at night. Nicodemus brought some mixed spices that weighed about 75 pounds. </a:t>
            </a:r>
            <a:r>
              <a:rPr lang="en-US" baseline="30000" dirty="0">
                <a:solidFill>
                  <a:schemeClr val="bg1"/>
                </a:solidFill>
              </a:rPr>
              <a:t>40 </a:t>
            </a:r>
            <a:r>
              <a:rPr lang="en-US" dirty="0">
                <a:solidFill>
                  <a:schemeClr val="bg1"/>
                </a:solidFill>
              </a:rPr>
              <a:t>The two men took Jesus’ body. They wrapped it in strips of linen cloth, along with the spices. That was the way the Jews buried people. </a:t>
            </a:r>
            <a:r>
              <a:rPr lang="en-US" baseline="30000" dirty="0">
                <a:solidFill>
                  <a:schemeClr val="bg1"/>
                </a:solidFill>
              </a:rPr>
              <a:t>41 </a:t>
            </a:r>
            <a:r>
              <a:rPr lang="en-US" dirty="0">
                <a:solidFill>
                  <a:schemeClr val="bg1"/>
                </a:solidFill>
              </a:rPr>
              <a:t>At the place where Jesus was crucified, there was a garden. A new tomb was there. No one had ever been put in it before. </a:t>
            </a:r>
            <a:r>
              <a:rPr lang="en-US" baseline="30000" dirty="0">
                <a:solidFill>
                  <a:schemeClr val="bg1"/>
                </a:solidFill>
              </a:rPr>
              <a:t>42 </a:t>
            </a:r>
            <a:r>
              <a:rPr lang="en-US" dirty="0">
                <a:solidFill>
                  <a:schemeClr val="bg1"/>
                </a:solidFill>
              </a:rPr>
              <a:t>That day was the Jewish Preparation Day, and the tomb was nearby. So they placed Jesus there.</a:t>
            </a:r>
          </a:p>
          <a:p>
            <a:endParaRPr lang="en-US" dirty="0"/>
          </a:p>
        </p:txBody>
      </p:sp>
      <p:pic>
        <p:nvPicPr>
          <p:cNvPr id="5" name="Content Placeholder 5" descr="A picture containing table, food, indoor, piece&#10;&#10;Description automatically generated">
            <a:extLst>
              <a:ext uri="{FF2B5EF4-FFF2-40B4-BE49-F238E27FC236}">
                <a16:creationId xmlns:a16="http://schemas.microsoft.com/office/drawing/2014/main" id="{71CBEF19-B954-487B-A862-D09FB2B45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14" y="1709269"/>
            <a:ext cx="2255782" cy="3136165"/>
          </a:xfrm>
          <a:prstGeom prst="rect">
            <a:avLst/>
          </a:prstGeom>
        </p:spPr>
      </p:pic>
      <p:pic>
        <p:nvPicPr>
          <p:cNvPr id="7" name="Picture 6" descr="A picture containing food, indoor, plastic, tray&#10;&#10;Description automatically generated">
            <a:extLst>
              <a:ext uri="{FF2B5EF4-FFF2-40B4-BE49-F238E27FC236}">
                <a16:creationId xmlns:a16="http://schemas.microsoft.com/office/drawing/2014/main" id="{8C6FA8E0-BDC0-428A-9F79-8F99E5B25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554" y="1709269"/>
            <a:ext cx="3664421" cy="42497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475F41-B6E9-425D-9984-D14689CFBEC4}"/>
              </a:ext>
            </a:extLst>
          </p:cNvPr>
          <p:cNvSpPr txBox="1"/>
          <p:nvPr/>
        </p:nvSpPr>
        <p:spPr>
          <a:xfrm>
            <a:off x="5524114" y="5066675"/>
            <a:ext cx="2255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Write your name next to your roll.</a:t>
            </a:r>
          </a:p>
          <a:p>
            <a:r>
              <a:rPr lang="en-US" sz="1200" i="1" dirty="0">
                <a:solidFill>
                  <a:schemeClr val="bg1"/>
                </a:solidFill>
              </a:rPr>
              <a:t>Bake according to directions.</a:t>
            </a:r>
          </a:p>
          <a:p>
            <a:r>
              <a:rPr lang="en-US" sz="1200" i="1" dirty="0">
                <a:solidFill>
                  <a:schemeClr val="bg1"/>
                </a:solidFill>
              </a:rPr>
              <a:t>While they are baking let’s ….</a:t>
            </a:r>
          </a:p>
        </p:txBody>
      </p:sp>
    </p:spTree>
    <p:extLst>
      <p:ext uri="{BB962C8B-B14F-4D97-AF65-F5344CB8AC3E}">
        <p14:creationId xmlns:p14="http://schemas.microsoft.com/office/powerpoint/2010/main" val="3845085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4E8BF256-8A76-4968-9365-E633426827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2875" cy="35728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812FF3-4E3A-4633-BE5A-06981D8AB084}"/>
              </a:ext>
            </a:extLst>
          </p:cNvPr>
          <p:cNvSpPr/>
          <p:nvPr/>
        </p:nvSpPr>
        <p:spPr>
          <a:xfrm>
            <a:off x="2278505" y="989351"/>
            <a:ext cx="9913495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23B992-D3F0-4BB2-BBED-DF332D76E4DA}"/>
              </a:ext>
            </a:extLst>
          </p:cNvPr>
          <p:cNvSpPr/>
          <p:nvPr/>
        </p:nvSpPr>
        <p:spPr>
          <a:xfrm rot="16200000">
            <a:off x="-1236691" y="4133538"/>
            <a:ext cx="5059181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A692955-A06C-4AF1-BB52-D3CE5A221B74}"/>
              </a:ext>
            </a:extLst>
          </p:cNvPr>
          <p:cNvSpPr/>
          <p:nvPr/>
        </p:nvSpPr>
        <p:spPr>
          <a:xfrm rot="19667175">
            <a:off x="131568" y="1953527"/>
            <a:ext cx="1512115" cy="49979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dirty="0"/>
              <a:t>Praise God for His gift!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26250-2BB0-BDF8-FE50-C9C8B8B19AE3}"/>
              </a:ext>
            </a:extLst>
          </p:cNvPr>
          <p:cNvSpPr txBox="1"/>
          <p:nvPr/>
        </p:nvSpPr>
        <p:spPr>
          <a:xfrm>
            <a:off x="2471063" y="238089"/>
            <a:ext cx="7600217" cy="64633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John 11:25   “I am the resurrection and the life.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one who believes in me will live, even though they die.”</a:t>
            </a:r>
          </a:p>
        </p:txBody>
      </p:sp>
      <p:pic>
        <p:nvPicPr>
          <p:cNvPr id="3" name="Online Media 2" title="I Am The Resurrection (John 11:25) - NIV">
            <a:hlinkClick r:id="" action="ppaction://media"/>
            <a:extLst>
              <a:ext uri="{FF2B5EF4-FFF2-40B4-BE49-F238E27FC236}">
                <a16:creationId xmlns:a16="http://schemas.microsoft.com/office/drawing/2014/main" id="{8279F7C9-B9C1-EFBA-0478-2682A46DDC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71063" y="1696289"/>
            <a:ext cx="7014217" cy="39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3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4E8BF256-8A76-4968-9365-E633426827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2875" cy="35728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812FF3-4E3A-4633-BE5A-06981D8AB084}"/>
              </a:ext>
            </a:extLst>
          </p:cNvPr>
          <p:cNvSpPr/>
          <p:nvPr/>
        </p:nvSpPr>
        <p:spPr>
          <a:xfrm>
            <a:off x="2278505" y="989351"/>
            <a:ext cx="9913495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23B992-D3F0-4BB2-BBED-DF332D76E4DA}"/>
              </a:ext>
            </a:extLst>
          </p:cNvPr>
          <p:cNvSpPr/>
          <p:nvPr/>
        </p:nvSpPr>
        <p:spPr>
          <a:xfrm rot="16200000">
            <a:off x="-1236691" y="4133538"/>
            <a:ext cx="5059181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A692955-A06C-4AF1-BB52-D3CE5A221B74}"/>
              </a:ext>
            </a:extLst>
          </p:cNvPr>
          <p:cNvSpPr/>
          <p:nvPr/>
        </p:nvSpPr>
        <p:spPr>
          <a:xfrm rot="19667175">
            <a:off x="131568" y="1953527"/>
            <a:ext cx="1512115" cy="49979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dirty="0"/>
              <a:t>Praise God for His gift!</a:t>
            </a:r>
          </a:p>
        </p:txBody>
      </p:sp>
      <p:pic>
        <p:nvPicPr>
          <p:cNvPr id="2" name="Online Media 1" title="Go Fish - I Believe - Great Music For Kids!">
            <a:hlinkClick r:id="" action="ppaction://media"/>
            <a:extLst>
              <a:ext uri="{FF2B5EF4-FFF2-40B4-BE49-F238E27FC236}">
                <a16:creationId xmlns:a16="http://schemas.microsoft.com/office/drawing/2014/main" id="{317E8DF6-7CEF-468B-B7C9-F715550951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85799" y="1588956"/>
            <a:ext cx="7655421" cy="432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0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4E8BF256-8A76-4968-9365-E633426827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2875" cy="35728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812FF3-4E3A-4633-BE5A-06981D8AB084}"/>
              </a:ext>
            </a:extLst>
          </p:cNvPr>
          <p:cNvSpPr/>
          <p:nvPr/>
        </p:nvSpPr>
        <p:spPr>
          <a:xfrm>
            <a:off x="2278505" y="989351"/>
            <a:ext cx="9913495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23B992-D3F0-4BB2-BBED-DF332D76E4DA}"/>
              </a:ext>
            </a:extLst>
          </p:cNvPr>
          <p:cNvSpPr/>
          <p:nvPr/>
        </p:nvSpPr>
        <p:spPr>
          <a:xfrm rot="16200000">
            <a:off x="-1236691" y="4133538"/>
            <a:ext cx="5059181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A692955-A06C-4AF1-BB52-D3CE5A221B74}"/>
              </a:ext>
            </a:extLst>
          </p:cNvPr>
          <p:cNvSpPr/>
          <p:nvPr/>
        </p:nvSpPr>
        <p:spPr>
          <a:xfrm rot="19667175">
            <a:off x="131568" y="1953527"/>
            <a:ext cx="1512115" cy="49979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dirty="0"/>
              <a:t>Gift from God</a:t>
            </a:r>
          </a:p>
          <a:p>
            <a:pPr algn="ctr"/>
            <a:r>
              <a:rPr lang="en-US" dirty="0"/>
              <a:t>To you!</a:t>
            </a:r>
          </a:p>
        </p:txBody>
      </p:sp>
      <p:pic>
        <p:nvPicPr>
          <p:cNvPr id="3" name="Online Media 2" title="HO-HO-HO HOSANNA.wmv">
            <a:hlinkClick r:id="" action="ppaction://media"/>
            <a:extLst>
              <a:ext uri="{FF2B5EF4-FFF2-40B4-BE49-F238E27FC236}">
                <a16:creationId xmlns:a16="http://schemas.microsoft.com/office/drawing/2014/main" id="{D9E4C97B-726C-4C9F-9910-11ABA38035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33551" y="466366"/>
            <a:ext cx="8284024" cy="62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2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4E8BF256-8A76-4968-9365-E633426827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2875" cy="35728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812FF3-4E3A-4633-BE5A-06981D8AB084}"/>
              </a:ext>
            </a:extLst>
          </p:cNvPr>
          <p:cNvSpPr/>
          <p:nvPr/>
        </p:nvSpPr>
        <p:spPr>
          <a:xfrm>
            <a:off x="2278505" y="989351"/>
            <a:ext cx="9913495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23B992-D3F0-4BB2-BBED-DF332D76E4DA}"/>
              </a:ext>
            </a:extLst>
          </p:cNvPr>
          <p:cNvSpPr/>
          <p:nvPr/>
        </p:nvSpPr>
        <p:spPr>
          <a:xfrm rot="16200000">
            <a:off x="-1236691" y="4133538"/>
            <a:ext cx="5059181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A692955-A06C-4AF1-BB52-D3CE5A221B74}"/>
              </a:ext>
            </a:extLst>
          </p:cNvPr>
          <p:cNvSpPr/>
          <p:nvPr/>
        </p:nvSpPr>
        <p:spPr>
          <a:xfrm rot="19667175">
            <a:off x="131568" y="1953527"/>
            <a:ext cx="1512115" cy="49979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dirty="0"/>
              <a:t>Praise God for His gift!</a:t>
            </a:r>
          </a:p>
        </p:txBody>
      </p:sp>
      <p:pic>
        <p:nvPicPr>
          <p:cNvPr id="3" name="Online Media 2" title="Cedarmont Kids - Alive, Alive">
            <a:hlinkClick r:id="" action="ppaction://media"/>
            <a:extLst>
              <a:ext uri="{FF2B5EF4-FFF2-40B4-BE49-F238E27FC236}">
                <a16:creationId xmlns:a16="http://schemas.microsoft.com/office/drawing/2014/main" id="{3A128120-3D1A-4979-A1FC-BB6025E6CB0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61248" y="455856"/>
            <a:ext cx="8312048" cy="62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3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4E8BF256-8A76-4968-9365-E633426827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2875" cy="35728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812FF3-4E3A-4633-BE5A-06981D8AB084}"/>
              </a:ext>
            </a:extLst>
          </p:cNvPr>
          <p:cNvSpPr/>
          <p:nvPr/>
        </p:nvSpPr>
        <p:spPr>
          <a:xfrm>
            <a:off x="2278505" y="989351"/>
            <a:ext cx="9913495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23B992-D3F0-4BB2-BBED-DF332D76E4DA}"/>
              </a:ext>
            </a:extLst>
          </p:cNvPr>
          <p:cNvSpPr/>
          <p:nvPr/>
        </p:nvSpPr>
        <p:spPr>
          <a:xfrm rot="16200000">
            <a:off x="-1236691" y="4133538"/>
            <a:ext cx="5059181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A692955-A06C-4AF1-BB52-D3CE5A221B74}"/>
              </a:ext>
            </a:extLst>
          </p:cNvPr>
          <p:cNvSpPr/>
          <p:nvPr/>
        </p:nvSpPr>
        <p:spPr>
          <a:xfrm rot="19667175">
            <a:off x="131568" y="1953527"/>
            <a:ext cx="1512115" cy="49979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dirty="0"/>
              <a:t>Praise God for His gift!</a:t>
            </a:r>
          </a:p>
        </p:txBody>
      </p:sp>
      <p:pic>
        <p:nvPicPr>
          <p:cNvPr id="3" name="Online Media 2" title="Jesus is Alive | Cross Culture Thailand  Music Video | Group Publishing">
            <a:hlinkClick r:id="" action="ppaction://media"/>
            <a:extLst>
              <a:ext uri="{FF2B5EF4-FFF2-40B4-BE49-F238E27FC236}">
                <a16:creationId xmlns:a16="http://schemas.microsoft.com/office/drawing/2014/main" id="{6B7C3195-3227-4575-AC30-384630102F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71063" y="1588956"/>
            <a:ext cx="8420002" cy="47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0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4E8BF256-8A76-4968-9365-E633426827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2875" cy="35728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812FF3-4E3A-4633-BE5A-06981D8AB084}"/>
              </a:ext>
            </a:extLst>
          </p:cNvPr>
          <p:cNvSpPr/>
          <p:nvPr/>
        </p:nvSpPr>
        <p:spPr>
          <a:xfrm>
            <a:off x="2278505" y="989351"/>
            <a:ext cx="9913495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23B992-D3F0-4BB2-BBED-DF332D76E4DA}"/>
              </a:ext>
            </a:extLst>
          </p:cNvPr>
          <p:cNvSpPr/>
          <p:nvPr/>
        </p:nvSpPr>
        <p:spPr>
          <a:xfrm rot="16200000">
            <a:off x="-1236691" y="4133538"/>
            <a:ext cx="5059181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A692955-A06C-4AF1-BB52-D3CE5A221B74}"/>
              </a:ext>
            </a:extLst>
          </p:cNvPr>
          <p:cNvSpPr/>
          <p:nvPr/>
        </p:nvSpPr>
        <p:spPr>
          <a:xfrm rot="19667175">
            <a:off x="131568" y="1953527"/>
            <a:ext cx="1512115" cy="49979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dirty="0"/>
              <a:t>Gift from God</a:t>
            </a:r>
          </a:p>
          <a:p>
            <a:pPr algn="ctr"/>
            <a:r>
              <a:rPr lang="en-US" dirty="0"/>
              <a:t>To you!</a:t>
            </a:r>
          </a:p>
        </p:txBody>
      </p:sp>
      <p:pic>
        <p:nvPicPr>
          <p:cNvPr id="6" name="Online Media 8" title="Hallelu, Hallelu, Hallelu, Hallelujah, Praise ye the Lord (children singing) with lyrics">
            <a:hlinkClick r:id="" action="ppaction://media"/>
            <a:extLst>
              <a:ext uri="{FF2B5EF4-FFF2-40B4-BE49-F238E27FC236}">
                <a16:creationId xmlns:a16="http://schemas.microsoft.com/office/drawing/2014/main" id="{408B3CB9-62AF-4EC4-B545-8C70C02935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16704" y="311046"/>
            <a:ext cx="8139659" cy="610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5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4E8BF256-8A76-4968-9365-E633426827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2875" cy="35728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812FF3-4E3A-4633-BE5A-06981D8AB084}"/>
              </a:ext>
            </a:extLst>
          </p:cNvPr>
          <p:cNvSpPr/>
          <p:nvPr/>
        </p:nvSpPr>
        <p:spPr>
          <a:xfrm>
            <a:off x="2278505" y="989351"/>
            <a:ext cx="9913495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23B992-D3F0-4BB2-BBED-DF332D76E4DA}"/>
              </a:ext>
            </a:extLst>
          </p:cNvPr>
          <p:cNvSpPr/>
          <p:nvPr/>
        </p:nvSpPr>
        <p:spPr>
          <a:xfrm rot="16200000">
            <a:off x="-1236691" y="4133538"/>
            <a:ext cx="5059181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A692955-A06C-4AF1-BB52-D3CE5A221B74}"/>
              </a:ext>
            </a:extLst>
          </p:cNvPr>
          <p:cNvSpPr/>
          <p:nvPr/>
        </p:nvSpPr>
        <p:spPr>
          <a:xfrm rot="19667175">
            <a:off x="131568" y="1953527"/>
            <a:ext cx="1512115" cy="49979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dirty="0"/>
              <a:t>Praise God for His gift!</a:t>
            </a:r>
          </a:p>
        </p:txBody>
      </p:sp>
      <p:pic>
        <p:nvPicPr>
          <p:cNvPr id="5" name="Online Media 4" title="We Believe Easter Song Music Only">
            <a:hlinkClick r:id="" action="ppaction://media"/>
            <a:extLst>
              <a:ext uri="{FF2B5EF4-FFF2-40B4-BE49-F238E27FC236}">
                <a16:creationId xmlns:a16="http://schemas.microsoft.com/office/drawing/2014/main" id="{FF93F581-3A5D-4AA0-997F-8EC9A6FDC3C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78505" y="1588956"/>
            <a:ext cx="7710393" cy="435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2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82850B-F8A9-3C17-9A35-16574E742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01" y="1520786"/>
            <a:ext cx="9662997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6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4E8BF256-8A76-4968-9365-E633426827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2875" cy="35728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812FF3-4E3A-4633-BE5A-06981D8AB084}"/>
              </a:ext>
            </a:extLst>
          </p:cNvPr>
          <p:cNvSpPr/>
          <p:nvPr/>
        </p:nvSpPr>
        <p:spPr>
          <a:xfrm>
            <a:off x="2278505" y="989351"/>
            <a:ext cx="9913495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23B992-D3F0-4BB2-BBED-DF332D76E4DA}"/>
              </a:ext>
            </a:extLst>
          </p:cNvPr>
          <p:cNvSpPr/>
          <p:nvPr/>
        </p:nvSpPr>
        <p:spPr>
          <a:xfrm rot="16200000">
            <a:off x="-1236691" y="4133538"/>
            <a:ext cx="5059181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A692955-A06C-4AF1-BB52-D3CE5A221B74}"/>
              </a:ext>
            </a:extLst>
          </p:cNvPr>
          <p:cNvSpPr/>
          <p:nvPr/>
        </p:nvSpPr>
        <p:spPr>
          <a:xfrm rot="19667175">
            <a:off x="131568" y="1953527"/>
            <a:ext cx="1512115" cy="49979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dirty="0"/>
              <a:t>Praise God for His gift!</a:t>
            </a:r>
          </a:p>
        </p:txBody>
      </p:sp>
      <p:pic>
        <p:nvPicPr>
          <p:cNvPr id="2" name="Online Media 8" title="For God So Loved The World (John 3:16)-Scripture Memory Song">
            <a:hlinkClick r:id="" action="ppaction://media"/>
            <a:extLst>
              <a:ext uri="{FF2B5EF4-FFF2-40B4-BE49-F238E27FC236}">
                <a16:creationId xmlns:a16="http://schemas.microsoft.com/office/drawing/2014/main" id="{3C8AA870-4C76-B32D-31A0-A2951CFCE3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78505" y="1711494"/>
            <a:ext cx="7159320" cy="40450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326250-2BB0-BDF8-FE50-C9C8B8B19AE3}"/>
              </a:ext>
            </a:extLst>
          </p:cNvPr>
          <p:cNvSpPr txBox="1"/>
          <p:nvPr/>
        </p:nvSpPr>
        <p:spPr>
          <a:xfrm>
            <a:off x="2471063" y="238089"/>
            <a:ext cx="7600217" cy="64633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John 3:16   “For God so loved the world, that he gave his only Son,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that whoever believes in him should not perish but have eternal life.” </a:t>
            </a:r>
          </a:p>
        </p:txBody>
      </p:sp>
    </p:spTree>
    <p:extLst>
      <p:ext uri="{BB962C8B-B14F-4D97-AF65-F5344CB8AC3E}">
        <p14:creationId xmlns:p14="http://schemas.microsoft.com/office/powerpoint/2010/main" val="423148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47A04-0274-DEEB-EC1B-6092EE20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896868"/>
          </a:xfrm>
        </p:spPr>
        <p:txBody>
          <a:bodyPr/>
          <a:lstStyle/>
          <a:p>
            <a:r>
              <a:rPr lang="en-US" dirty="0"/>
              <a:t>Jesus had been talking to the Pharisees when He said: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1A850-4792-F105-F8A4-5C028923C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1614791"/>
            <a:ext cx="3854528" cy="37467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John 10</a:t>
            </a:r>
          </a:p>
          <a:p>
            <a:r>
              <a:rPr lang="en-US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11 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“I am the good shepherd. The good shepherd lays down his life for the sheep…..</a:t>
            </a:r>
          </a:p>
          <a:p>
            <a:r>
              <a:rPr lang="en-US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14 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“I am the good shepherd; I know my sheep and my sheep know me— </a:t>
            </a:r>
            <a:r>
              <a:rPr lang="en-US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15 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just as the Father knows me and I know the Father—and I lay down my life for the sheep. …</a:t>
            </a:r>
          </a:p>
          <a:p>
            <a:r>
              <a:rPr lang="en-US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17 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reason my Father loves me is that I lay down my life—only to take it up again. </a:t>
            </a:r>
            <a:r>
              <a:rPr lang="en-US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18 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 one takes it from me, but I lay it down of my own accord. I have authority to lay it down and authority to take it up again. This command I received from my Father.”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7FAE35D-1FDC-4A4A-DB41-B01873DC9B7F}"/>
              </a:ext>
            </a:extLst>
          </p:cNvPr>
          <p:cNvSpPr txBox="1">
            <a:spLocks/>
          </p:cNvSpPr>
          <p:nvPr/>
        </p:nvSpPr>
        <p:spPr>
          <a:xfrm>
            <a:off x="677334" y="4913084"/>
            <a:ext cx="5995840" cy="11282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Last week we talked about Jesus dying on a cross.</a:t>
            </a:r>
          </a:p>
          <a:p>
            <a:r>
              <a:rPr lang="en-US" dirty="0"/>
              <a:t>He was taking our punishment and dying for us.</a:t>
            </a:r>
          </a:p>
          <a:p>
            <a:r>
              <a:rPr lang="en-US" dirty="0"/>
              <a:t>But Jesus did not stay dead!</a:t>
            </a:r>
          </a:p>
        </p:txBody>
      </p:sp>
      <p:pic>
        <p:nvPicPr>
          <p:cNvPr id="11" name="Picture 10" descr="A picture containing outdoor, sky, person, standing&#10;&#10;Description automatically generated">
            <a:extLst>
              <a:ext uri="{FF2B5EF4-FFF2-40B4-BE49-F238E27FC236}">
                <a16:creationId xmlns:a16="http://schemas.microsoft.com/office/drawing/2014/main" id="{7F3F3070-6875-CB75-EEFD-3A7E1D39A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915" y="761648"/>
            <a:ext cx="3565049" cy="4277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643665-9760-949A-77A1-7D2AA7064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27" y="2449878"/>
            <a:ext cx="3934975" cy="374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3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C6FE5-535F-AA11-A2DB-665975C7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41" y="507847"/>
            <a:ext cx="9232344" cy="854675"/>
          </a:xfrm>
        </p:spPr>
        <p:txBody>
          <a:bodyPr>
            <a:norm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Have you ever had someone who died?</a:t>
            </a:r>
          </a:p>
        </p:txBody>
      </p:sp>
      <p:pic>
        <p:nvPicPr>
          <p:cNvPr id="6" name="Content Placeholder 5" descr="A cemetery with many gravestones&#10;&#10;Description automatically generated with low confidence">
            <a:extLst>
              <a:ext uri="{FF2B5EF4-FFF2-40B4-BE49-F238E27FC236}">
                <a16:creationId xmlns:a16="http://schemas.microsoft.com/office/drawing/2014/main" id="{C8AD2BBE-3744-1D6E-95CD-547E522B2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356" y="2217197"/>
            <a:ext cx="4546600" cy="3030308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954923-9BFD-35C2-6E82-9524924B87ED}"/>
              </a:ext>
            </a:extLst>
          </p:cNvPr>
          <p:cNvSpPr txBox="1">
            <a:spLocks/>
          </p:cNvSpPr>
          <p:nvPr/>
        </p:nvSpPr>
        <p:spPr>
          <a:xfrm>
            <a:off x="429241" y="2103072"/>
            <a:ext cx="4260948" cy="36259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Remember Jesus said:</a:t>
            </a:r>
          </a:p>
          <a:p>
            <a:pPr algn="ctr"/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“I am the resurrection </a:t>
            </a:r>
          </a:p>
          <a:p>
            <a:pPr algn="ctr"/>
            <a:r>
              <a:rPr lang="en-US" sz="2400" dirty="0"/>
              <a:t>and the life. </a:t>
            </a:r>
          </a:p>
          <a:p>
            <a:pPr algn="ctr"/>
            <a:r>
              <a:rPr lang="en-US" sz="2400" dirty="0"/>
              <a:t>The one who believes in me will live, even though they die.”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John 11:25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FC0AF7-1BB0-0C1C-B367-85DBF03CFC63}"/>
              </a:ext>
            </a:extLst>
          </p:cNvPr>
          <p:cNvSpPr txBox="1"/>
          <p:nvPr/>
        </p:nvSpPr>
        <p:spPr>
          <a:xfrm>
            <a:off x="721439" y="1362522"/>
            <a:ext cx="89401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 is very sad!   But we have hope!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 descr="A yellow smiley face&#10;&#10;Description automatically generated with medium confidence">
            <a:extLst>
              <a:ext uri="{FF2B5EF4-FFF2-40B4-BE49-F238E27FC236}">
                <a16:creationId xmlns:a16="http://schemas.microsoft.com/office/drawing/2014/main" id="{99E64355-90F4-2791-EDF4-87CADC7B8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132" y="1273521"/>
            <a:ext cx="1617453" cy="161745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5784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4E8BF256-8A76-4968-9365-E633426827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2875" cy="35728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812FF3-4E3A-4633-BE5A-06981D8AB084}"/>
              </a:ext>
            </a:extLst>
          </p:cNvPr>
          <p:cNvSpPr/>
          <p:nvPr/>
        </p:nvSpPr>
        <p:spPr>
          <a:xfrm>
            <a:off x="2278505" y="989351"/>
            <a:ext cx="9913495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23B992-D3F0-4BB2-BBED-DF332D76E4DA}"/>
              </a:ext>
            </a:extLst>
          </p:cNvPr>
          <p:cNvSpPr/>
          <p:nvPr/>
        </p:nvSpPr>
        <p:spPr>
          <a:xfrm rot="16200000">
            <a:off x="-1236691" y="4133538"/>
            <a:ext cx="5059181" cy="389744"/>
          </a:xfrm>
          <a:prstGeom prst="rect">
            <a:avLst/>
          </a:prstGeom>
          <a:solidFill>
            <a:srgbClr val="C81A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A692955-A06C-4AF1-BB52-D3CE5A221B74}"/>
              </a:ext>
            </a:extLst>
          </p:cNvPr>
          <p:cNvSpPr/>
          <p:nvPr/>
        </p:nvSpPr>
        <p:spPr>
          <a:xfrm rot="19667175">
            <a:off x="131568" y="1953527"/>
            <a:ext cx="1512115" cy="49979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dirty="0"/>
              <a:t>Praise God for His gift!</a:t>
            </a:r>
          </a:p>
        </p:txBody>
      </p:sp>
      <p:pic>
        <p:nvPicPr>
          <p:cNvPr id="2" name="Online Media 1" title="Yet Shall He Live (John 11:25)">
            <a:hlinkClick r:id="" action="ppaction://media"/>
            <a:extLst>
              <a:ext uri="{FF2B5EF4-FFF2-40B4-BE49-F238E27FC236}">
                <a16:creationId xmlns:a16="http://schemas.microsoft.com/office/drawing/2014/main" id="{9DFD706C-68FF-46A8-CA0C-6C666A947F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71063" y="1792755"/>
            <a:ext cx="6765122" cy="382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DEB1A-638E-DD0D-50D7-067C1A90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Let’s use dough to make our story today.</a:t>
            </a:r>
            <a:endParaRPr lang="en-US" dirty="0"/>
          </a:p>
        </p:txBody>
      </p:sp>
      <p:pic>
        <p:nvPicPr>
          <p:cNvPr id="10" name="Content Placeholder 9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02AF1EBD-E186-B35B-39E8-947EC22C88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88" y="3843860"/>
            <a:ext cx="1874797" cy="2810921"/>
          </a:xfrm>
        </p:spPr>
      </p:pic>
      <p:pic>
        <p:nvPicPr>
          <p:cNvPr id="8" name="Content Placeholder 7" descr="Text, letter&#10;&#10;Description automatically generated">
            <a:extLst>
              <a:ext uri="{FF2B5EF4-FFF2-40B4-BE49-F238E27FC236}">
                <a16:creationId xmlns:a16="http://schemas.microsoft.com/office/drawing/2014/main" id="{A46CE777-3B29-2AF9-A739-AD5F7D277F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229" y="436930"/>
            <a:ext cx="1874797" cy="234349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0ED773-1D12-AB0B-001D-7B01753EB04F}"/>
              </a:ext>
            </a:extLst>
          </p:cNvPr>
          <p:cNvSpPr/>
          <p:nvPr/>
        </p:nvSpPr>
        <p:spPr>
          <a:xfrm>
            <a:off x="473728" y="1610436"/>
            <a:ext cx="7824110" cy="39169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Salt Dough Recipe for individuals:</a:t>
            </a:r>
          </a:p>
          <a:p>
            <a:pPr algn="ctr"/>
            <a:r>
              <a:rPr lang="en-US" dirty="0"/>
              <a:t>We will make 2 batches for each person (1 blackish and 1 greenish)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   1/2 cup flour in 1 bowl + 1/2 cup flour in 2nd bowl</a:t>
            </a:r>
          </a:p>
          <a:p>
            <a:pPr algn="ctr"/>
            <a:r>
              <a:rPr lang="en-US" dirty="0"/>
              <a:t>    1/4 cup salt for 1st bowl + 1/4 cup salt in 2nd</a:t>
            </a:r>
          </a:p>
          <a:p>
            <a:pPr algn="ctr"/>
            <a:r>
              <a:rPr lang="en-US" dirty="0"/>
              <a:t>    1 T oil in each bowl</a:t>
            </a:r>
          </a:p>
          <a:p>
            <a:pPr algn="ctr"/>
            <a:r>
              <a:rPr lang="en-US" dirty="0"/>
              <a:t>    1/4 cup water in each bowl</a:t>
            </a:r>
          </a:p>
          <a:p>
            <a:pPr algn="ctr"/>
            <a:r>
              <a:rPr lang="en-US" dirty="0"/>
              <a:t>    Mix the above well in each bowl then:</a:t>
            </a:r>
          </a:p>
          <a:p>
            <a:pPr algn="ctr"/>
            <a:r>
              <a:rPr lang="en-US" dirty="0"/>
              <a:t>    Add 1 tiny drop of black/brown paint to 1st bowl &amp; mix</a:t>
            </a:r>
          </a:p>
          <a:p>
            <a:pPr algn="ctr"/>
            <a:r>
              <a:rPr lang="en-US" dirty="0"/>
              <a:t>    Add 1 tiny drop of green paint to 2nd bowl &amp; mix</a:t>
            </a:r>
          </a:p>
          <a:p>
            <a:pPr algn="ctr"/>
            <a:r>
              <a:rPr lang="en-US" dirty="0"/>
              <a:t>    You can do the above ahead of time. or 9:30-9:45</a:t>
            </a:r>
          </a:p>
          <a:p>
            <a:pPr algn="ctr"/>
            <a:r>
              <a:rPr lang="en-US" dirty="0"/>
              <a:t>    We will use the dough to make a Resurrection center piece</a:t>
            </a:r>
          </a:p>
        </p:txBody>
      </p:sp>
    </p:spTree>
    <p:extLst>
      <p:ext uri="{BB962C8B-B14F-4D97-AF65-F5344CB8AC3E}">
        <p14:creationId xmlns:p14="http://schemas.microsoft.com/office/powerpoint/2010/main" val="193856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1C235-C3E0-46C7-A6D1-A1F94265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3851"/>
            <a:ext cx="9057216" cy="1996268"/>
          </a:xfrm>
        </p:spPr>
        <p:txBody>
          <a:bodyPr>
            <a:normAutofit/>
          </a:bodyPr>
          <a:lstStyle/>
          <a:p>
            <a:r>
              <a:rPr lang="en-US" sz="2400" dirty="0"/>
              <a:t>Let’s use dough to make our story today.</a:t>
            </a:r>
            <a:br>
              <a:rPr lang="en-US" sz="2400" dirty="0"/>
            </a:br>
            <a:r>
              <a:rPr lang="en-US" sz="2400" dirty="0"/>
              <a:t>First let’s make a tomb.  Remember Jesus died on a cross.  Nicodemus and his friend Joseph laid Jesus in a tomb.</a:t>
            </a:r>
            <a:br>
              <a:rPr lang="en-US" sz="2400" dirty="0"/>
            </a:br>
            <a:r>
              <a:rPr lang="en-US" sz="2400" dirty="0"/>
              <a:t>The leaders made sure soldiers guarded the tomb.</a:t>
            </a:r>
            <a:br>
              <a:rPr lang="en-US" sz="2400" dirty="0"/>
            </a:b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DO IT:  PUT DOUGH OVER A CUP </a:t>
            </a:r>
            <a:r>
              <a:rPr lang="en-US" sz="1400" dirty="0">
                <a:latin typeface="+mn-lt"/>
                <a:cs typeface="Aharoni" panose="02010803020104030203" pitchFamily="2" charset="-79"/>
              </a:rPr>
              <a:t>(ON IT’S SIDE)</a:t>
            </a:r>
            <a:r>
              <a:rPr lang="en-US" sz="1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OR BOWL </a:t>
            </a:r>
            <a:r>
              <a:rPr lang="en-US" sz="1600" dirty="0">
                <a:latin typeface="+mn-lt"/>
                <a:cs typeface="Aharoni" panose="02010803020104030203" pitchFamily="2" charset="-79"/>
              </a:rPr>
              <a:t>(UPSIDE DOWN)</a:t>
            </a:r>
            <a:endParaRPr lang="en-US" sz="2400" dirty="0"/>
          </a:p>
        </p:txBody>
      </p:sp>
      <p:pic>
        <p:nvPicPr>
          <p:cNvPr id="3" name="Picture 2" descr="A picture containing plate&#10;&#10;Description automatically generated">
            <a:extLst>
              <a:ext uri="{FF2B5EF4-FFF2-40B4-BE49-F238E27FC236}">
                <a16:creationId xmlns:a16="http://schemas.microsoft.com/office/drawing/2014/main" id="{C469736E-6901-6DF6-9021-922C70EC1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55" y="2418946"/>
            <a:ext cx="2975398" cy="3951027"/>
          </a:xfrm>
          <a:prstGeom prst="rect">
            <a:avLst/>
          </a:prstGeom>
        </p:spPr>
      </p:pic>
      <p:pic>
        <p:nvPicPr>
          <p:cNvPr id="8" name="Picture 7" descr="A picture containing plate, food, indoor, eaten&#10;&#10;Description automatically generated">
            <a:extLst>
              <a:ext uri="{FF2B5EF4-FFF2-40B4-BE49-F238E27FC236}">
                <a16:creationId xmlns:a16="http://schemas.microsoft.com/office/drawing/2014/main" id="{C7BBFB3C-0358-DE5A-ECEF-7A406AB79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7" y="2320119"/>
            <a:ext cx="4036901" cy="30380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224FC6-13AC-4AA7-3B55-1AA1E52831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846"/>
          <a:stretch/>
        </p:blipFill>
        <p:spPr>
          <a:xfrm>
            <a:off x="5216115" y="2412008"/>
            <a:ext cx="3308337" cy="3038039"/>
          </a:xfrm>
          <a:prstGeom prst="rect">
            <a:avLst/>
          </a:prstGeom>
        </p:spPr>
      </p:pic>
      <p:pic>
        <p:nvPicPr>
          <p:cNvPr id="6" name="Picture 5" descr="A picture containing dishware, tableware, porcelain&#10;&#10;Description automatically generated">
            <a:extLst>
              <a:ext uri="{FF2B5EF4-FFF2-40B4-BE49-F238E27FC236}">
                <a16:creationId xmlns:a16="http://schemas.microsoft.com/office/drawing/2014/main" id="{2DB0F3EC-B079-C156-9EB0-2EE49F656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5830">
            <a:off x="3085435" y="4739569"/>
            <a:ext cx="2547273" cy="19169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71C0CD-543D-B284-A041-BB0A4BC0DE6D}"/>
              </a:ext>
            </a:extLst>
          </p:cNvPr>
          <p:cNvSpPr txBox="1"/>
          <p:nvPr/>
        </p:nvSpPr>
        <p:spPr>
          <a:xfrm>
            <a:off x="496177" y="5698065"/>
            <a:ext cx="2356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We used 2 oz</a:t>
            </a:r>
          </a:p>
          <a:p>
            <a:pPr algn="ctr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mini cups with lids.</a:t>
            </a:r>
          </a:p>
        </p:txBody>
      </p:sp>
    </p:spTree>
    <p:extLst>
      <p:ext uri="{BB962C8B-B14F-4D97-AF65-F5344CB8AC3E}">
        <p14:creationId xmlns:p14="http://schemas.microsoft.com/office/powerpoint/2010/main" val="4834129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</TotalTime>
  <Words>2101</Words>
  <Application>Microsoft Office PowerPoint</Application>
  <PresentationFormat>Widescreen</PresentationFormat>
  <Paragraphs>166</Paragraphs>
  <Slides>37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Aharoni</vt:lpstr>
      <vt:lpstr>Arial</vt:lpstr>
      <vt:lpstr>Trebuchet MS</vt:lpstr>
      <vt:lpstr>Wingdings 3</vt:lpstr>
      <vt:lpstr>Facet</vt:lpstr>
      <vt:lpstr>Jesus Rises Again</vt:lpstr>
      <vt:lpstr>Today we are going to make Resurrection Rolls.</vt:lpstr>
      <vt:lpstr>Make your resurrection roll and put it on a pan</vt:lpstr>
      <vt:lpstr>PowerPoint Presentation</vt:lpstr>
      <vt:lpstr>Jesus had been talking to the Pharisees when He said:</vt:lpstr>
      <vt:lpstr>Have you ever had someone who died?</vt:lpstr>
      <vt:lpstr>PowerPoint Presentation</vt:lpstr>
      <vt:lpstr>Let’s use dough to make our story today.</vt:lpstr>
      <vt:lpstr>Let’s use dough to make our story today. First let’s make a tomb.  Remember Jesus died on a cross.  Nicodemus and his friend Joseph laid Jesus in a tomb. The leaders made sure soldiers guarded the tomb. DO IT:  PUT DOUGH OVER A CUP (ON IT’S SIDE) OR BOWL (UPSIDE DOWN)</vt:lpstr>
      <vt:lpstr>We need people for our story. You can use Lego people, make people with pipe-cleaners, or use paper people. You can use your people to act out the story while we tell it.</vt:lpstr>
      <vt:lpstr>Early Sunday morning the women went to the tomb….</vt:lpstr>
      <vt:lpstr>Before the women got to the tomb…..</vt:lpstr>
      <vt:lpstr>PowerPoint Presentation</vt:lpstr>
      <vt:lpstr>Jesus is gone!</vt:lpstr>
      <vt:lpstr>Jesus has risen!</vt:lpstr>
      <vt:lpstr>Jesus is alive!</vt:lpstr>
      <vt:lpstr>Go tell the disciples!</vt:lpstr>
      <vt:lpstr>Meanwhile, the soldiers were telling the priests…</vt:lpstr>
      <vt:lpstr>Jesus is gone!</vt:lpstr>
      <vt:lpstr>Hurry!  Let’s go see!</vt:lpstr>
      <vt:lpstr>What happened?</vt:lpstr>
      <vt:lpstr>The tomb is empty!</vt:lpstr>
      <vt:lpstr>“Jesus has risen,  just like He said.”  Matthew 28:6</vt:lpstr>
      <vt:lpstr>Let’s make a sign for your tomb craft. </vt:lpstr>
      <vt:lpstr>PowerPoint Presentation</vt:lpstr>
      <vt:lpstr>Object Lesson – Jesus gives us new life   Like a butterfly gets a new life</vt:lpstr>
      <vt:lpstr>Object Lesson Craft or gift – a butterfly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 is Alive!</dc:title>
  <dc:creator>Janelle Clendenon</dc:creator>
  <cp:lastModifiedBy>Janelle Clendenon</cp:lastModifiedBy>
  <cp:revision>11</cp:revision>
  <dcterms:created xsi:type="dcterms:W3CDTF">2022-04-12T05:00:49Z</dcterms:created>
  <dcterms:modified xsi:type="dcterms:W3CDTF">2026-03-25T16:22:09Z</dcterms:modified>
</cp:coreProperties>
</file>