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sldIdLst>
    <p:sldId id="256" r:id="rId2"/>
    <p:sldId id="269" r:id="rId3"/>
    <p:sldId id="282" r:id="rId4"/>
    <p:sldId id="276" r:id="rId5"/>
    <p:sldId id="280" r:id="rId6"/>
    <p:sldId id="268" r:id="rId7"/>
    <p:sldId id="271" r:id="rId8"/>
    <p:sldId id="258" r:id="rId9"/>
    <p:sldId id="273" r:id="rId10"/>
    <p:sldId id="272" r:id="rId11"/>
    <p:sldId id="257" r:id="rId12"/>
    <p:sldId id="281" r:id="rId13"/>
    <p:sldId id="263" r:id="rId14"/>
    <p:sldId id="270" r:id="rId15"/>
    <p:sldId id="261" r:id="rId16"/>
    <p:sldId id="262" r:id="rId17"/>
    <p:sldId id="260" r:id="rId18"/>
    <p:sldId id="274" r:id="rId19"/>
    <p:sldId id="277" r:id="rId20"/>
    <p:sldId id="275" r:id="rId21"/>
    <p:sldId id="279" r:id="rId22"/>
    <p:sldId id="259" r:id="rId23"/>
    <p:sldId id="264" r:id="rId24"/>
    <p:sldId id="283" r:id="rId2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CC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958" autoAdjust="0"/>
    <p:restoredTop sz="94660"/>
  </p:normalViewPr>
  <p:slideViewPr>
    <p:cSldViewPr snapToGrid="0">
      <p:cViewPr varScale="1">
        <p:scale>
          <a:sx n="48" d="100"/>
          <a:sy n="48" d="100"/>
        </p:scale>
        <p:origin x="36" y="81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145417B-F65E-42F0-8D6F-DC37E2B7A060}" type="datetimeFigureOut">
              <a:rPr lang="en-US" smtClean="0"/>
              <a:t>1/20/2025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945ADB1-8F7C-45A9-B568-10F4D00D4A28}" type="slidenum">
              <a:rPr lang="en-US" smtClean="0"/>
              <a:t>‹#›</a:t>
            </a:fld>
            <a:endParaRPr lang="en-US"/>
          </a:p>
        </p:txBody>
      </p:sp>
    </p:spTree>
    <p:extLst>
      <p:ext uri="{BB962C8B-B14F-4D97-AF65-F5344CB8AC3E}">
        <p14:creationId xmlns:p14="http://schemas.microsoft.com/office/powerpoint/2010/main" val="6276133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145417B-F65E-42F0-8D6F-DC37E2B7A060}" type="datetimeFigureOut">
              <a:rPr lang="en-US" smtClean="0"/>
              <a:t>1/20/2025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945ADB1-8F7C-45A9-B568-10F4D00D4A28}" type="slidenum">
              <a:rPr lang="en-US" smtClean="0"/>
              <a:t>‹#›</a:t>
            </a:fld>
            <a:endParaRPr lang="en-US"/>
          </a:p>
        </p:txBody>
      </p:sp>
    </p:spTree>
    <p:extLst>
      <p:ext uri="{BB962C8B-B14F-4D97-AF65-F5344CB8AC3E}">
        <p14:creationId xmlns:p14="http://schemas.microsoft.com/office/powerpoint/2010/main" val="28222041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145417B-F65E-42F0-8D6F-DC37E2B7A060}" type="datetimeFigureOut">
              <a:rPr lang="en-US" smtClean="0"/>
              <a:t>1/20/2025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945ADB1-8F7C-45A9-B568-10F4D00D4A28}" type="slidenum">
              <a:rPr lang="en-US" smtClean="0"/>
              <a:t>‹#›</a:t>
            </a:fld>
            <a:endParaRPr lang="en-US"/>
          </a:p>
        </p:txBody>
      </p:sp>
    </p:spTree>
    <p:extLst>
      <p:ext uri="{BB962C8B-B14F-4D97-AF65-F5344CB8AC3E}">
        <p14:creationId xmlns:p14="http://schemas.microsoft.com/office/powerpoint/2010/main" val="20393095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145417B-F65E-42F0-8D6F-DC37E2B7A060}" type="datetimeFigureOut">
              <a:rPr lang="en-US" smtClean="0"/>
              <a:t>1/20/2025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945ADB1-8F7C-45A9-B568-10F4D00D4A28}" type="slidenum">
              <a:rPr lang="en-US" smtClean="0"/>
              <a:t>‹#›</a:t>
            </a:fld>
            <a:endParaRPr lang="en-US"/>
          </a:p>
        </p:txBody>
      </p:sp>
    </p:spTree>
    <p:extLst>
      <p:ext uri="{BB962C8B-B14F-4D97-AF65-F5344CB8AC3E}">
        <p14:creationId xmlns:p14="http://schemas.microsoft.com/office/powerpoint/2010/main" val="41529939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145417B-F65E-42F0-8D6F-DC37E2B7A060}" type="datetimeFigureOut">
              <a:rPr lang="en-US" smtClean="0"/>
              <a:t>1/20/2025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945ADB1-8F7C-45A9-B568-10F4D00D4A28}" type="slidenum">
              <a:rPr lang="en-US" smtClean="0"/>
              <a:t>‹#›</a:t>
            </a:fld>
            <a:endParaRPr lang="en-US"/>
          </a:p>
        </p:txBody>
      </p:sp>
    </p:spTree>
    <p:extLst>
      <p:ext uri="{BB962C8B-B14F-4D97-AF65-F5344CB8AC3E}">
        <p14:creationId xmlns:p14="http://schemas.microsoft.com/office/powerpoint/2010/main" val="37256372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145417B-F65E-42F0-8D6F-DC37E2B7A060}" type="datetimeFigureOut">
              <a:rPr lang="en-US" smtClean="0"/>
              <a:t>1/20/2025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945ADB1-8F7C-45A9-B568-10F4D00D4A28}" type="slidenum">
              <a:rPr lang="en-US" smtClean="0"/>
              <a:t>‹#›</a:t>
            </a:fld>
            <a:endParaRPr lang="en-US"/>
          </a:p>
        </p:txBody>
      </p:sp>
    </p:spTree>
    <p:extLst>
      <p:ext uri="{BB962C8B-B14F-4D97-AF65-F5344CB8AC3E}">
        <p14:creationId xmlns:p14="http://schemas.microsoft.com/office/powerpoint/2010/main" val="17228008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145417B-F65E-42F0-8D6F-DC37E2B7A060}" type="datetimeFigureOut">
              <a:rPr lang="en-US" smtClean="0"/>
              <a:t>1/20/2025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945ADB1-8F7C-45A9-B568-10F4D00D4A28}" type="slidenum">
              <a:rPr lang="en-US" smtClean="0"/>
              <a:t>‹#›</a:t>
            </a:fld>
            <a:endParaRPr lang="en-US"/>
          </a:p>
        </p:txBody>
      </p:sp>
    </p:spTree>
    <p:extLst>
      <p:ext uri="{BB962C8B-B14F-4D97-AF65-F5344CB8AC3E}">
        <p14:creationId xmlns:p14="http://schemas.microsoft.com/office/powerpoint/2010/main" val="2985322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145417B-F65E-42F0-8D6F-DC37E2B7A060}" type="datetimeFigureOut">
              <a:rPr lang="en-US" smtClean="0"/>
              <a:t>1/20/2025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945ADB1-8F7C-45A9-B568-10F4D00D4A28}" type="slidenum">
              <a:rPr lang="en-US" smtClean="0"/>
              <a:t>‹#›</a:t>
            </a:fld>
            <a:endParaRPr lang="en-US"/>
          </a:p>
        </p:txBody>
      </p:sp>
    </p:spTree>
    <p:extLst>
      <p:ext uri="{BB962C8B-B14F-4D97-AF65-F5344CB8AC3E}">
        <p14:creationId xmlns:p14="http://schemas.microsoft.com/office/powerpoint/2010/main" val="18391330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145417B-F65E-42F0-8D6F-DC37E2B7A060}" type="datetimeFigureOut">
              <a:rPr lang="en-US" smtClean="0"/>
              <a:t>1/20/2025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945ADB1-8F7C-45A9-B568-10F4D00D4A28}" type="slidenum">
              <a:rPr lang="en-US" smtClean="0"/>
              <a:t>‹#›</a:t>
            </a:fld>
            <a:endParaRPr lang="en-US"/>
          </a:p>
        </p:txBody>
      </p:sp>
    </p:spTree>
    <p:extLst>
      <p:ext uri="{BB962C8B-B14F-4D97-AF65-F5344CB8AC3E}">
        <p14:creationId xmlns:p14="http://schemas.microsoft.com/office/powerpoint/2010/main" val="5437208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145417B-F65E-42F0-8D6F-DC37E2B7A060}" type="datetimeFigureOut">
              <a:rPr lang="en-US" smtClean="0"/>
              <a:t>1/20/2025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945ADB1-8F7C-45A9-B568-10F4D00D4A28}" type="slidenum">
              <a:rPr lang="en-US" smtClean="0"/>
              <a:t>‹#›</a:t>
            </a:fld>
            <a:endParaRPr lang="en-US"/>
          </a:p>
        </p:txBody>
      </p:sp>
    </p:spTree>
    <p:extLst>
      <p:ext uri="{BB962C8B-B14F-4D97-AF65-F5344CB8AC3E}">
        <p14:creationId xmlns:p14="http://schemas.microsoft.com/office/powerpoint/2010/main" val="42848622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145417B-F65E-42F0-8D6F-DC37E2B7A060}" type="datetimeFigureOut">
              <a:rPr lang="en-US" smtClean="0"/>
              <a:t>1/20/2025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945ADB1-8F7C-45A9-B568-10F4D00D4A28}"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2254888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145417B-F65E-42F0-8D6F-DC37E2B7A060}" type="datetimeFigureOut">
              <a:rPr lang="en-US" smtClean="0"/>
              <a:t>1/20/2025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945ADB1-8F7C-45A9-B568-10F4D00D4A28}" type="slidenum">
              <a:rPr lang="en-US" smtClean="0"/>
              <a:t>‹#›</a:t>
            </a:fld>
            <a:endParaRPr lang="en-US"/>
          </a:p>
        </p:txBody>
      </p:sp>
    </p:spTree>
    <p:extLst>
      <p:ext uri="{BB962C8B-B14F-4D97-AF65-F5344CB8AC3E}">
        <p14:creationId xmlns:p14="http://schemas.microsoft.com/office/powerpoint/2010/main" val="384256753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145417B-F65E-42F0-8D6F-DC37E2B7A060}" type="datetimeFigureOut">
              <a:rPr lang="en-US" smtClean="0"/>
              <a:t>1/20/2025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945ADB1-8F7C-45A9-B568-10F4D00D4A28}"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4500625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145417B-F65E-42F0-8D6F-DC37E2B7A060}" type="datetimeFigureOut">
              <a:rPr lang="en-US" smtClean="0"/>
              <a:t>1/20/2025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945ADB1-8F7C-45A9-B568-10F4D00D4A28}" type="slidenum">
              <a:rPr lang="en-US" smtClean="0"/>
              <a:t>‹#›</a:t>
            </a:fld>
            <a:endParaRPr lang="en-US"/>
          </a:p>
        </p:txBody>
      </p:sp>
    </p:spTree>
    <p:extLst>
      <p:ext uri="{BB962C8B-B14F-4D97-AF65-F5344CB8AC3E}">
        <p14:creationId xmlns:p14="http://schemas.microsoft.com/office/powerpoint/2010/main" val="194532484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145417B-F65E-42F0-8D6F-DC37E2B7A060}" type="datetimeFigureOut">
              <a:rPr lang="en-US" smtClean="0"/>
              <a:t>1/20/2025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945ADB1-8F7C-45A9-B568-10F4D00D4A28}" type="slidenum">
              <a:rPr lang="en-US" smtClean="0"/>
              <a:t>‹#›</a:t>
            </a:fld>
            <a:endParaRPr lang="en-US"/>
          </a:p>
        </p:txBody>
      </p:sp>
    </p:spTree>
    <p:extLst>
      <p:ext uri="{BB962C8B-B14F-4D97-AF65-F5344CB8AC3E}">
        <p14:creationId xmlns:p14="http://schemas.microsoft.com/office/powerpoint/2010/main" val="210370257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145417B-F65E-42F0-8D6F-DC37E2B7A060}" type="datetimeFigureOut">
              <a:rPr lang="en-US" smtClean="0"/>
              <a:t>1/20/2025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945ADB1-8F7C-45A9-B568-10F4D00D4A28}" type="slidenum">
              <a:rPr lang="en-US" smtClean="0"/>
              <a:t>‹#›</a:t>
            </a:fld>
            <a:endParaRPr lang="en-US"/>
          </a:p>
        </p:txBody>
      </p:sp>
    </p:spTree>
    <p:extLst>
      <p:ext uri="{BB962C8B-B14F-4D97-AF65-F5344CB8AC3E}">
        <p14:creationId xmlns:p14="http://schemas.microsoft.com/office/powerpoint/2010/main" val="34800681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75000"/>
          </a:schemeClr>
        </a:solidFill>
        <a:effectLst/>
      </p:bgPr>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4145417B-F65E-42F0-8D6F-DC37E2B7A060}" type="datetimeFigureOut">
              <a:rPr lang="en-US" smtClean="0"/>
              <a:t>1/20/2025</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4945ADB1-8F7C-45A9-B568-10F4D00D4A28}" type="slidenum">
              <a:rPr lang="en-US" smtClean="0"/>
              <a:t>‹#›</a:t>
            </a:fld>
            <a:endParaRPr lang="en-US"/>
          </a:p>
        </p:txBody>
      </p:sp>
    </p:spTree>
    <p:extLst>
      <p:ext uri="{BB962C8B-B14F-4D97-AF65-F5344CB8AC3E}">
        <p14:creationId xmlns:p14="http://schemas.microsoft.com/office/powerpoint/2010/main" val="1427163191"/>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Lst>
  <p:txStyles>
    <p:titleStyle>
      <a:lvl1pPr algn="l" defTabSz="457200" rtl="0" eaLnBrk="1" latinLnBrk="0" hangingPunct="1">
        <a:spcBef>
          <a:spcPct val="0"/>
        </a:spcBef>
        <a:buNone/>
        <a:defRPr sz="3600" kern="1200">
          <a:solidFill>
            <a:schemeClr val="accent1">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hyperlink" Target="https://duckduckgo.com/?q=%20abstinence%20definition&amp;ia=definition" TargetMode="Externa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image" Target="../media/image6.png"/><Relationship Id="rId7" Type="http://schemas.openxmlformats.org/officeDocument/2006/relationships/image" Target="../media/image10.jpg"/><Relationship Id="rId2" Type="http://schemas.openxmlformats.org/officeDocument/2006/relationships/image" Target="../media/image5.png"/><Relationship Id="rId1" Type="http://schemas.openxmlformats.org/officeDocument/2006/relationships/slideLayout" Target="../slideLayouts/slideLayout8.xml"/><Relationship Id="rId6" Type="http://schemas.openxmlformats.org/officeDocument/2006/relationships/image" Target="../media/image9.png"/><Relationship Id="rId5" Type="http://schemas.openxmlformats.org/officeDocument/2006/relationships/image" Target="../media/image8.jpg"/><Relationship Id="rId10" Type="http://schemas.openxmlformats.org/officeDocument/2006/relationships/image" Target="../media/image13.png"/><Relationship Id="rId4" Type="http://schemas.openxmlformats.org/officeDocument/2006/relationships/image" Target="../media/image7.jpg"/><Relationship Id="rId9" Type="http://schemas.openxmlformats.org/officeDocument/2006/relationships/image" Target="../media/image12.jpg"/></Relationships>
</file>

<file path=ppt/slides/_rels/slide5.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slideLayout" Target="../slideLayouts/slideLayout8.xml"/><Relationship Id="rId1" Type="http://schemas.openxmlformats.org/officeDocument/2006/relationships/video" Target="https://www.youtube.com/embed/GKAgpuJkBdk?feature=oembed"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6.gif"/><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slideLayout" Target="../slideLayouts/slideLayout7.xml"/><Relationship Id="rId1" Type="http://schemas.openxmlformats.org/officeDocument/2006/relationships/video" Target="https://www.youtube.com/embed/6Y6gn_dd54Q?feature=oembed" TargetMode="External"/><Relationship Id="rId4" Type="http://schemas.openxmlformats.org/officeDocument/2006/relationships/image" Target="../media/image21.jpg"/></Relationships>
</file>

<file path=ppt/slides/_rels/slide13.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22.png"/><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hyperlink" Target="https://wiki.pathfindersonline.org/w/AY_Honors/Temperance/Answer_Key" TargetMode="Externa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hyperlink" Target="http://www.whiteestate.org/books/mh/mh26.html" TargetMode="External"/><Relationship Id="rId2" Type="http://schemas.openxmlformats.org/officeDocument/2006/relationships/image" Target="../media/image25.jpg"/><Relationship Id="rId1" Type="http://schemas.openxmlformats.org/officeDocument/2006/relationships/slideLayout" Target="../slideLayouts/slideLayout8.xml"/><Relationship Id="rId4" Type="http://schemas.openxmlformats.org/officeDocument/2006/relationships/image" Target="../media/image26.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image" Target="../media/image27.jpg"/><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slideLayout" Target="../slideLayouts/slideLayout8.xml"/><Relationship Id="rId1" Type="http://schemas.openxmlformats.org/officeDocument/2006/relationships/video" Target="https://www.youtube.com/embed/wL0kulTJR2k?feature=oembed" TargetMode="External"/></Relationships>
</file>

<file path=ppt/slides/_rels/slide22.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33.jpg"/><Relationship Id="rId7" Type="http://schemas.openxmlformats.org/officeDocument/2006/relationships/image" Target="../media/image37.jpg"/><Relationship Id="rId2" Type="http://schemas.openxmlformats.org/officeDocument/2006/relationships/image" Target="../media/image32.png"/><Relationship Id="rId1" Type="http://schemas.openxmlformats.org/officeDocument/2006/relationships/slideLayout" Target="../slideLayouts/slideLayout8.xml"/><Relationship Id="rId6" Type="http://schemas.openxmlformats.org/officeDocument/2006/relationships/image" Target="../media/image36.jpg"/><Relationship Id="rId5" Type="http://schemas.openxmlformats.org/officeDocument/2006/relationships/image" Target="../media/image35.jpg"/><Relationship Id="rId4" Type="http://schemas.openxmlformats.org/officeDocument/2006/relationships/image" Target="../media/image34.png"/><Relationship Id="rId9" Type="http://schemas.microsoft.com/office/2007/relationships/hdphoto" Target="../media/hdphoto1.wdp"/></Relationships>
</file>

<file path=ppt/slides/_rels/slide23.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slideLayout" Target="../slideLayouts/slideLayout8.xml"/><Relationship Id="rId1" Type="http://schemas.openxmlformats.org/officeDocument/2006/relationships/video" Target="https://www.youtube.com/embed/BxgZyASeBuI?feature=oembed" TargetMode="External"/></Relationships>
</file>

<file path=ppt/slides/_rels/slide24.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heart and brain logo&#10;&#10;Description automatically generated">
            <a:extLst>
              <a:ext uri="{FF2B5EF4-FFF2-40B4-BE49-F238E27FC236}">
                <a16:creationId xmlns:a16="http://schemas.microsoft.com/office/drawing/2014/main" id="{1616E7DA-30D2-0B68-780A-878333C2BF0D}"/>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524375" y="3714750"/>
            <a:ext cx="3143250" cy="3143250"/>
          </a:xfrm>
          <a:prstGeom prst="rect">
            <a:avLst/>
          </a:prstGeom>
        </p:spPr>
      </p:pic>
      <p:pic>
        <p:nvPicPr>
          <p:cNvPr id="7" name="Picture 6" descr="A red ribbon with white text&#10;&#10;Description automatically generated">
            <a:extLst>
              <a:ext uri="{FF2B5EF4-FFF2-40B4-BE49-F238E27FC236}">
                <a16:creationId xmlns:a16="http://schemas.microsoft.com/office/drawing/2014/main" id="{F18355AA-09AA-AB91-80C8-2545828BC605}"/>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58607" y="80963"/>
            <a:ext cx="3351385" cy="3348037"/>
          </a:xfrm>
          <a:prstGeom prst="rect">
            <a:avLst/>
          </a:prstGeom>
        </p:spPr>
      </p:pic>
      <p:sp>
        <p:nvSpPr>
          <p:cNvPr id="2" name="Title 1">
            <a:extLst>
              <a:ext uri="{FF2B5EF4-FFF2-40B4-BE49-F238E27FC236}">
                <a16:creationId xmlns:a16="http://schemas.microsoft.com/office/drawing/2014/main" id="{C3C45853-E7D4-A116-86A4-CF4413DBC896}"/>
              </a:ext>
            </a:extLst>
          </p:cNvPr>
          <p:cNvSpPr>
            <a:spLocks noGrp="1"/>
          </p:cNvSpPr>
          <p:nvPr>
            <p:ph type="ctrTitle"/>
          </p:nvPr>
        </p:nvSpPr>
        <p:spPr>
          <a:xfrm>
            <a:off x="3192778" y="1266661"/>
            <a:ext cx="6163842" cy="1646302"/>
          </a:xfrm>
        </p:spPr>
        <p:txBody>
          <a:bodyPr/>
          <a:lstStyle/>
          <a:p>
            <a:pPr algn="ctr"/>
            <a:r>
              <a:rPr lang="en-US" sz="8000" dirty="0">
                <a:effectLst>
                  <a:outerShdw blurRad="38100" dist="38100" dir="2700000" algn="tl">
                    <a:srgbClr val="000000">
                      <a:alpha val="43137"/>
                    </a:srgbClr>
                  </a:outerShdw>
                </a:effectLst>
              </a:rPr>
              <a:t>Temperance</a:t>
            </a:r>
          </a:p>
        </p:txBody>
      </p:sp>
      <p:sp>
        <p:nvSpPr>
          <p:cNvPr id="3" name="Subtitle 2">
            <a:extLst>
              <a:ext uri="{FF2B5EF4-FFF2-40B4-BE49-F238E27FC236}">
                <a16:creationId xmlns:a16="http://schemas.microsoft.com/office/drawing/2014/main" id="{0B71D7F1-06A8-3D42-71F1-5B376E9F4049}"/>
              </a:ext>
            </a:extLst>
          </p:cNvPr>
          <p:cNvSpPr>
            <a:spLocks noGrp="1"/>
          </p:cNvSpPr>
          <p:nvPr>
            <p:ph type="subTitle" idx="1"/>
          </p:nvPr>
        </p:nvSpPr>
        <p:spPr>
          <a:xfrm>
            <a:off x="3441728" y="2928291"/>
            <a:ext cx="5308544" cy="482599"/>
          </a:xfrm>
        </p:spPr>
        <p:txBody>
          <a:bodyPr/>
          <a:lstStyle/>
          <a:p>
            <a:r>
              <a:rPr lang="en-US" dirty="0"/>
              <a:t>Requirements apply to Companions &amp; Guides</a:t>
            </a:r>
          </a:p>
        </p:txBody>
      </p:sp>
    </p:spTree>
    <p:extLst>
      <p:ext uri="{BB962C8B-B14F-4D97-AF65-F5344CB8AC3E}">
        <p14:creationId xmlns:p14="http://schemas.microsoft.com/office/powerpoint/2010/main" val="5551903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E97788-CECC-8596-0EB5-D358BED47BCB}"/>
              </a:ext>
            </a:extLst>
          </p:cNvPr>
          <p:cNvSpPr>
            <a:spLocks noGrp="1"/>
          </p:cNvSpPr>
          <p:nvPr>
            <p:ph type="title"/>
          </p:nvPr>
        </p:nvSpPr>
        <p:spPr>
          <a:xfrm>
            <a:off x="296334" y="336554"/>
            <a:ext cx="3854528" cy="654046"/>
          </a:xfrm>
        </p:spPr>
        <p:txBody>
          <a:bodyPr/>
          <a:lstStyle/>
          <a:p>
            <a:r>
              <a:rPr lang="en-US" dirty="0"/>
              <a:t>What does TEMPERANCE mean?</a:t>
            </a:r>
          </a:p>
        </p:txBody>
      </p:sp>
      <p:sp>
        <p:nvSpPr>
          <p:cNvPr id="3" name="Content Placeholder 2">
            <a:extLst>
              <a:ext uri="{FF2B5EF4-FFF2-40B4-BE49-F238E27FC236}">
                <a16:creationId xmlns:a16="http://schemas.microsoft.com/office/drawing/2014/main" id="{38BEF8DD-C5E4-4F7F-0E4C-584BB34FBA48}"/>
              </a:ext>
            </a:extLst>
          </p:cNvPr>
          <p:cNvSpPr>
            <a:spLocks noGrp="1"/>
          </p:cNvSpPr>
          <p:nvPr>
            <p:ph idx="1"/>
          </p:nvPr>
        </p:nvSpPr>
        <p:spPr>
          <a:xfrm>
            <a:off x="1028700" y="3947587"/>
            <a:ext cx="7924800" cy="1771076"/>
          </a:xfrm>
        </p:spPr>
        <p:txBody>
          <a:bodyPr/>
          <a:lstStyle/>
          <a:p>
            <a:r>
              <a:rPr lang="en-US" dirty="0"/>
              <a:t>Abstinence = none; not doing it</a:t>
            </a:r>
          </a:p>
          <a:p>
            <a:r>
              <a:rPr lang="en-US" dirty="0"/>
              <a:t>Moderation = not too little, nor too much</a:t>
            </a:r>
          </a:p>
          <a:p>
            <a:r>
              <a:rPr lang="en-US" dirty="0"/>
              <a:t>Self restraint = self control = choosing not to do/eat/take it</a:t>
            </a:r>
          </a:p>
        </p:txBody>
      </p:sp>
      <p:sp>
        <p:nvSpPr>
          <p:cNvPr id="4" name="Text Placeholder 3">
            <a:extLst>
              <a:ext uri="{FF2B5EF4-FFF2-40B4-BE49-F238E27FC236}">
                <a16:creationId xmlns:a16="http://schemas.microsoft.com/office/drawing/2014/main" id="{E697CE8C-B415-0AD5-8277-380D1269804B}"/>
              </a:ext>
            </a:extLst>
          </p:cNvPr>
          <p:cNvSpPr>
            <a:spLocks noGrp="1"/>
          </p:cNvSpPr>
          <p:nvPr>
            <p:ph type="body" sz="half" idx="2"/>
          </p:nvPr>
        </p:nvSpPr>
        <p:spPr>
          <a:xfrm>
            <a:off x="728173" y="1176869"/>
            <a:ext cx="7761816" cy="2584449"/>
          </a:xfrm>
        </p:spPr>
        <p:txBody>
          <a:bodyPr/>
          <a:lstStyle/>
          <a:p>
            <a:r>
              <a:rPr lang="en-US" sz="1800" dirty="0">
                <a:solidFill>
                  <a:schemeClr val="tx1"/>
                </a:solidFill>
              </a:rPr>
              <a:t>DEFINITION:</a:t>
            </a:r>
          </a:p>
          <a:p>
            <a:r>
              <a:rPr lang="en-US" sz="1800" b="1" dirty="0">
                <a:solidFill>
                  <a:schemeClr val="tx1"/>
                </a:solidFill>
              </a:rPr>
              <a:t>noun</a:t>
            </a:r>
          </a:p>
          <a:p>
            <a:pPr>
              <a:buFont typeface="+mj-lt"/>
              <a:buAutoNum type="arabicPeriod"/>
            </a:pPr>
            <a:r>
              <a:rPr lang="en-US" sz="1800" dirty="0">
                <a:solidFill>
                  <a:schemeClr val="tx1"/>
                </a:solidFill>
              </a:rPr>
              <a:t>Abstinence from or moderation in drinking alcoholic beverages. </a:t>
            </a:r>
            <a:r>
              <a:rPr lang="en-US" sz="1800" i="1" dirty="0">
                <a:solidFill>
                  <a:schemeClr val="tx1"/>
                </a:solidFill>
              </a:rPr>
              <a:t>synonym</a:t>
            </a:r>
            <a:r>
              <a:rPr lang="en-US" sz="1800" dirty="0">
                <a:solidFill>
                  <a:schemeClr val="tx1"/>
                </a:solidFill>
              </a:rPr>
              <a:t>: </a:t>
            </a:r>
            <a:r>
              <a:rPr lang="en-US" sz="1800" b="1" dirty="0">
                <a:solidFill>
                  <a:schemeClr val="tx1"/>
                </a:solidFill>
              </a:rPr>
              <a:t>abstinence</a:t>
            </a:r>
            <a:r>
              <a:rPr lang="en-US" sz="1800" dirty="0">
                <a:solidFill>
                  <a:schemeClr val="tx1"/>
                </a:solidFill>
              </a:rPr>
              <a:t>. </a:t>
            </a:r>
            <a:br>
              <a:rPr lang="en-US" sz="1800" dirty="0">
                <a:solidFill>
                  <a:schemeClr val="tx1"/>
                </a:solidFill>
              </a:rPr>
            </a:br>
            <a:r>
              <a:rPr lang="en-US" sz="1800" dirty="0">
                <a:solidFill>
                  <a:schemeClr val="tx1"/>
                </a:solidFill>
              </a:rPr>
              <a:t>Similar: </a:t>
            </a:r>
            <a:r>
              <a:rPr lang="en-US" sz="1800" dirty="0">
                <a:solidFill>
                  <a:schemeClr val="tx1"/>
                </a:solidFill>
                <a:hlinkClick r:id="rId2">
                  <a:extLst>
                    <a:ext uri="{A12FA001-AC4F-418D-AE19-62706E023703}">
                      <ahyp:hlinkClr xmlns:ahyp="http://schemas.microsoft.com/office/drawing/2018/hyperlinkcolor" val="tx"/>
                    </a:ext>
                  </a:extLst>
                </a:hlinkClick>
              </a:rPr>
              <a:t>abstinence</a:t>
            </a:r>
            <a:r>
              <a:rPr lang="en-US" sz="1800" dirty="0">
                <a:solidFill>
                  <a:schemeClr val="tx1"/>
                </a:solidFill>
              </a:rPr>
              <a:t> </a:t>
            </a:r>
          </a:p>
          <a:p>
            <a:pPr>
              <a:buFont typeface="+mj-lt"/>
              <a:buAutoNum type="arabicPeriod"/>
            </a:pPr>
            <a:r>
              <a:rPr lang="en-US" sz="1800" dirty="0">
                <a:solidFill>
                  <a:schemeClr val="tx1"/>
                </a:solidFill>
              </a:rPr>
              <a:t>Moderation and self-restraint, as in behavior or expression. </a:t>
            </a:r>
          </a:p>
          <a:p>
            <a:pPr>
              <a:buFont typeface="+mj-lt"/>
              <a:buAutoNum type="arabicPeriod"/>
            </a:pPr>
            <a:r>
              <a:rPr lang="en-US" sz="1800" dirty="0">
                <a:solidFill>
                  <a:schemeClr val="tx1"/>
                </a:solidFill>
              </a:rPr>
              <a:t>Moderation; the observance of moderation; temperateness. </a:t>
            </a:r>
          </a:p>
          <a:p>
            <a:endParaRPr lang="en-US" dirty="0">
              <a:solidFill>
                <a:schemeClr val="tx1"/>
              </a:solidFill>
            </a:endParaRPr>
          </a:p>
        </p:txBody>
      </p:sp>
      <p:sp>
        <p:nvSpPr>
          <p:cNvPr id="7" name="Rectangle 6">
            <a:extLst>
              <a:ext uri="{FF2B5EF4-FFF2-40B4-BE49-F238E27FC236}">
                <a16:creationId xmlns:a16="http://schemas.microsoft.com/office/drawing/2014/main" id="{E7020BCB-1221-C683-8948-0923BB1B5A08}"/>
              </a:ext>
            </a:extLst>
          </p:cNvPr>
          <p:cNvSpPr/>
          <p:nvPr/>
        </p:nvSpPr>
        <p:spPr>
          <a:xfrm>
            <a:off x="1028700" y="5320004"/>
            <a:ext cx="7547259" cy="1410992"/>
          </a:xfrm>
          <a:prstGeom prst="rect">
            <a:avLst/>
          </a:prstGeom>
          <a:noFill/>
        </p:spPr>
        <p:txBody>
          <a:bodyPr wrap="none" lIns="91440" tIns="45720" rIns="91440" bIns="45720">
            <a:normAutofit fontScale="62500" lnSpcReduction="20000"/>
          </a:bodyPr>
          <a:lstStyle/>
          <a:p>
            <a:pPr algn="ctr"/>
            <a:r>
              <a:rPr lang="en-US" sz="5400" dirty="0">
                <a:ln w="0"/>
                <a:solidFill>
                  <a:schemeClr val="accent1"/>
                </a:solidFill>
                <a:effectLst>
                  <a:outerShdw blurRad="38100" dist="25400" dir="5400000" algn="ctr" rotWithShape="0">
                    <a:srgbClr val="6E747A">
                      <a:alpha val="43000"/>
                    </a:srgbClr>
                  </a:outerShdw>
                </a:effectLst>
              </a:rPr>
              <a:t>What would it mean to:</a:t>
            </a:r>
          </a:p>
          <a:p>
            <a:pPr algn="ctr"/>
            <a:r>
              <a:rPr lang="en-US" sz="5400" b="0" cap="none" spc="0" dirty="0">
                <a:ln w="0"/>
                <a:solidFill>
                  <a:schemeClr val="accent1"/>
                </a:solidFill>
                <a:effectLst>
                  <a:outerShdw blurRad="38100" dist="25400" dir="5400000" algn="ctr" rotWithShape="0">
                    <a:srgbClr val="6E747A">
                      <a:alpha val="43000"/>
                    </a:srgbClr>
                  </a:outerShdw>
                </a:effectLst>
              </a:rPr>
              <a:t>Abstain from desert?</a:t>
            </a:r>
          </a:p>
          <a:p>
            <a:pPr algn="ctr"/>
            <a:r>
              <a:rPr lang="en-US" sz="5400" dirty="0">
                <a:ln w="0"/>
                <a:solidFill>
                  <a:schemeClr val="accent1"/>
                </a:solidFill>
                <a:effectLst>
                  <a:outerShdw blurRad="38100" dist="25400" dir="5400000" algn="ctr" rotWithShape="0">
                    <a:srgbClr val="6E747A">
                      <a:alpha val="43000"/>
                    </a:srgbClr>
                  </a:outerShdw>
                </a:effectLst>
              </a:rPr>
              <a:t>Eat desert moderately?</a:t>
            </a:r>
            <a:endParaRPr lang="en-US" sz="5400" b="0" cap="none" spc="0" dirty="0">
              <a:ln w="0"/>
              <a:solidFill>
                <a:schemeClr val="accent1"/>
              </a:solidFill>
              <a:effectLst>
                <a:outerShdw blurRad="38100" dist="25400" dir="5400000" algn="ctr" rotWithShape="0">
                  <a:srgbClr val="6E747A">
                    <a:alpha val="43000"/>
                  </a:srgbClr>
                </a:outerShdw>
              </a:effectLst>
            </a:endParaRPr>
          </a:p>
        </p:txBody>
      </p:sp>
      <p:pic>
        <p:nvPicPr>
          <p:cNvPr id="9" name="Picture 8" descr="A collection of different food items&#10;&#10;Description automatically generated">
            <a:extLst>
              <a:ext uri="{FF2B5EF4-FFF2-40B4-BE49-F238E27FC236}">
                <a16:creationId xmlns:a16="http://schemas.microsoft.com/office/drawing/2014/main" id="{3ECA7F39-0CA0-8D8F-A0AD-3D5221F72691}"/>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8060190" y="2652596"/>
            <a:ext cx="3962400" cy="3962400"/>
          </a:xfrm>
          <a:prstGeom prst="rect">
            <a:avLst/>
          </a:prstGeom>
        </p:spPr>
      </p:pic>
    </p:spTree>
    <p:extLst>
      <p:ext uri="{BB962C8B-B14F-4D97-AF65-F5344CB8AC3E}">
        <p14:creationId xmlns:p14="http://schemas.microsoft.com/office/powerpoint/2010/main" val="1816260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2" presetClass="entr" presetSubtype="1" fill="hold" nodeType="withEffect">
                                  <p:stCondLst>
                                    <p:cond delay="0"/>
                                  </p:stCondLst>
                                  <p:childTnLst>
                                    <p:set>
                                      <p:cBhvr>
                                        <p:cTn id="8" dur="1" fill="hold">
                                          <p:stCondLst>
                                            <p:cond delay="0"/>
                                          </p:stCondLst>
                                        </p:cTn>
                                        <p:tgtEl>
                                          <p:spTgt spid="9"/>
                                        </p:tgtEl>
                                        <p:attrNameLst>
                                          <p:attrName>style.visibility</p:attrName>
                                        </p:attrNameLst>
                                      </p:cBhvr>
                                      <p:to>
                                        <p:strVal val="visible"/>
                                      </p:to>
                                    </p:set>
                                    <p:anim calcmode="lin" valueType="num">
                                      <p:cBhvr additive="base">
                                        <p:cTn id="9" dur="1250" fill="hold"/>
                                        <p:tgtEl>
                                          <p:spTgt spid="9"/>
                                        </p:tgtEl>
                                        <p:attrNameLst>
                                          <p:attrName>ppt_x</p:attrName>
                                        </p:attrNameLst>
                                      </p:cBhvr>
                                      <p:tavLst>
                                        <p:tav tm="0">
                                          <p:val>
                                            <p:strVal val="#ppt_x"/>
                                          </p:val>
                                        </p:tav>
                                        <p:tav tm="100000">
                                          <p:val>
                                            <p:strVal val="#ppt_x"/>
                                          </p:val>
                                        </p:tav>
                                      </p:tavLst>
                                    </p:anim>
                                    <p:anim calcmode="lin" valueType="num">
                                      <p:cBhvr additive="base">
                                        <p:cTn id="10" dur="1250" fill="hold"/>
                                        <p:tgtEl>
                                          <p:spTgt spid="9"/>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E97788-CECC-8596-0EB5-D358BED47BCB}"/>
              </a:ext>
            </a:extLst>
          </p:cNvPr>
          <p:cNvSpPr>
            <a:spLocks noGrp="1"/>
          </p:cNvSpPr>
          <p:nvPr>
            <p:ph type="title"/>
          </p:nvPr>
        </p:nvSpPr>
        <p:spPr>
          <a:xfrm>
            <a:off x="296334" y="336554"/>
            <a:ext cx="7254840" cy="518852"/>
          </a:xfrm>
        </p:spPr>
        <p:txBody>
          <a:bodyPr>
            <a:normAutofit fontScale="90000"/>
          </a:bodyPr>
          <a:lstStyle/>
          <a:p>
            <a:r>
              <a:rPr lang="en-US" dirty="0"/>
              <a:t>To have TEMPERANCE, would you abstain or use moderation for:</a:t>
            </a:r>
          </a:p>
        </p:txBody>
      </p:sp>
      <p:sp>
        <p:nvSpPr>
          <p:cNvPr id="3" name="Content Placeholder 2">
            <a:extLst>
              <a:ext uri="{FF2B5EF4-FFF2-40B4-BE49-F238E27FC236}">
                <a16:creationId xmlns:a16="http://schemas.microsoft.com/office/drawing/2014/main" id="{38BEF8DD-C5E4-4F7F-0E4C-584BB34FBA48}"/>
              </a:ext>
            </a:extLst>
          </p:cNvPr>
          <p:cNvSpPr>
            <a:spLocks noGrp="1"/>
          </p:cNvSpPr>
          <p:nvPr>
            <p:ph idx="1"/>
          </p:nvPr>
        </p:nvSpPr>
        <p:spPr>
          <a:xfrm>
            <a:off x="569462" y="5086924"/>
            <a:ext cx="7924800" cy="1771076"/>
          </a:xfrm>
        </p:spPr>
        <p:txBody>
          <a:bodyPr/>
          <a:lstStyle/>
          <a:p>
            <a:r>
              <a:rPr lang="en-US" dirty="0"/>
              <a:t>Abstinence = none; not doing it</a:t>
            </a:r>
          </a:p>
          <a:p>
            <a:r>
              <a:rPr lang="en-US" dirty="0"/>
              <a:t>Moderation = not too little, nor too much</a:t>
            </a:r>
          </a:p>
          <a:p>
            <a:r>
              <a:rPr lang="en-US" dirty="0"/>
              <a:t>Self restraint = self control = choosing not to do/eat/take it</a:t>
            </a:r>
          </a:p>
        </p:txBody>
      </p:sp>
      <p:sp>
        <p:nvSpPr>
          <p:cNvPr id="6" name="Text Placeholder 5">
            <a:extLst>
              <a:ext uri="{FF2B5EF4-FFF2-40B4-BE49-F238E27FC236}">
                <a16:creationId xmlns:a16="http://schemas.microsoft.com/office/drawing/2014/main" id="{264908DE-D7B4-8686-8AAD-4FDB267D522A}"/>
              </a:ext>
            </a:extLst>
          </p:cNvPr>
          <p:cNvSpPr>
            <a:spLocks noGrp="1"/>
          </p:cNvSpPr>
          <p:nvPr>
            <p:ph type="body" sz="half" idx="2"/>
          </p:nvPr>
        </p:nvSpPr>
        <p:spPr>
          <a:xfrm>
            <a:off x="385507" y="1285311"/>
            <a:ext cx="7547258" cy="3537412"/>
          </a:xfrm>
        </p:spPr>
        <p:txBody>
          <a:bodyPr>
            <a:normAutofit/>
          </a:bodyPr>
          <a:lstStyle/>
          <a:p>
            <a:pPr marL="342900" indent="-342900">
              <a:buFont typeface="Wingdings" panose="05000000000000000000" pitchFamily="2" charset="2"/>
              <a:buChar char="Ø"/>
            </a:pPr>
            <a:r>
              <a:rPr lang="en-US" sz="2000" dirty="0">
                <a:solidFill>
                  <a:schemeClr val="accent6">
                    <a:lumMod val="50000"/>
                  </a:schemeClr>
                </a:solidFill>
              </a:rPr>
              <a:t>DESERT – cookies, ice-cream, fudge, pie, …..</a:t>
            </a:r>
          </a:p>
          <a:p>
            <a:pPr marL="342900" indent="-342900">
              <a:buFont typeface="Wingdings" panose="05000000000000000000" pitchFamily="2" charset="2"/>
              <a:buChar char="Ø"/>
            </a:pPr>
            <a:r>
              <a:rPr lang="en-US" sz="2000" dirty="0">
                <a:solidFill>
                  <a:schemeClr val="accent6">
                    <a:lumMod val="50000"/>
                  </a:schemeClr>
                </a:solidFill>
              </a:rPr>
              <a:t>SCREEN TIME – gaming, TV, phone chats, videos…..</a:t>
            </a:r>
          </a:p>
          <a:p>
            <a:pPr marL="342900" indent="-342900">
              <a:buFont typeface="Wingdings" panose="05000000000000000000" pitchFamily="2" charset="2"/>
              <a:buChar char="Ø"/>
            </a:pPr>
            <a:r>
              <a:rPr lang="en-US" sz="2000" dirty="0">
                <a:solidFill>
                  <a:schemeClr val="accent6">
                    <a:lumMod val="50000"/>
                  </a:schemeClr>
                </a:solidFill>
              </a:rPr>
              <a:t>VEGETABLES – broccoli, peas, carrots, grapes, …..</a:t>
            </a:r>
          </a:p>
          <a:p>
            <a:pPr marL="342900" indent="-342900">
              <a:buFont typeface="Wingdings" panose="05000000000000000000" pitchFamily="2" charset="2"/>
              <a:buChar char="Ø"/>
            </a:pPr>
            <a:r>
              <a:rPr lang="en-US" sz="2000" dirty="0">
                <a:solidFill>
                  <a:schemeClr val="accent6">
                    <a:lumMod val="50000"/>
                  </a:schemeClr>
                </a:solidFill>
              </a:rPr>
              <a:t>DRUGS – alcohol, nicotine, meth, pop, cannabis……</a:t>
            </a:r>
          </a:p>
          <a:p>
            <a:pPr marL="342900" indent="-342900">
              <a:buFont typeface="Wingdings" panose="05000000000000000000" pitchFamily="2" charset="2"/>
              <a:buChar char="Ø"/>
            </a:pPr>
            <a:r>
              <a:rPr lang="en-US" sz="2000" dirty="0">
                <a:solidFill>
                  <a:schemeClr val="accent6">
                    <a:lumMod val="50000"/>
                  </a:schemeClr>
                </a:solidFill>
              </a:rPr>
              <a:t>EXERCISE – play ball, bike, walk, canoe, swim, climb ….</a:t>
            </a:r>
          </a:p>
          <a:p>
            <a:pPr marL="342900" indent="-342900">
              <a:buFont typeface="Wingdings" panose="05000000000000000000" pitchFamily="2" charset="2"/>
              <a:buChar char="Ø"/>
            </a:pPr>
            <a:r>
              <a:rPr lang="en-US" sz="2000" dirty="0">
                <a:solidFill>
                  <a:schemeClr val="accent6">
                    <a:lumMod val="50000"/>
                  </a:schemeClr>
                </a:solidFill>
              </a:rPr>
              <a:t>WORK – school, job, chores, ….</a:t>
            </a:r>
          </a:p>
          <a:p>
            <a:pPr marL="342900" indent="-342900">
              <a:buFont typeface="Wingdings" panose="05000000000000000000" pitchFamily="2" charset="2"/>
              <a:buChar char="Ø"/>
            </a:pPr>
            <a:r>
              <a:rPr lang="en-US" sz="2000" dirty="0">
                <a:solidFill>
                  <a:schemeClr val="accent6">
                    <a:lumMod val="50000"/>
                  </a:schemeClr>
                </a:solidFill>
              </a:rPr>
              <a:t>TALK – phone calls, chats, visit, gossip, ….</a:t>
            </a:r>
          </a:p>
          <a:p>
            <a:pPr marL="342900" indent="-342900">
              <a:buFont typeface="Wingdings" panose="05000000000000000000" pitchFamily="2" charset="2"/>
              <a:buChar char="Ø"/>
            </a:pPr>
            <a:r>
              <a:rPr lang="en-US" sz="2000" dirty="0">
                <a:solidFill>
                  <a:schemeClr val="accent6">
                    <a:lumMod val="50000"/>
                  </a:schemeClr>
                </a:solidFill>
              </a:rPr>
              <a:t>DRESS UP – cool, fancy, clothes, fancy hair-dos, make-up….</a:t>
            </a:r>
          </a:p>
          <a:p>
            <a:pPr marL="342900" indent="-342900">
              <a:buFont typeface="Wingdings" panose="05000000000000000000" pitchFamily="2" charset="2"/>
              <a:buChar char="Ø"/>
            </a:pPr>
            <a:endParaRPr lang="en-US" sz="2000" dirty="0">
              <a:solidFill>
                <a:schemeClr val="accent6">
                  <a:lumMod val="50000"/>
                </a:schemeClr>
              </a:solidFill>
            </a:endParaRPr>
          </a:p>
        </p:txBody>
      </p:sp>
      <p:pic>
        <p:nvPicPr>
          <p:cNvPr id="10" name="Picture 9" descr="A cartoon of a yellow ball&#10;&#10;Description automatically generated">
            <a:extLst>
              <a:ext uri="{FF2B5EF4-FFF2-40B4-BE49-F238E27FC236}">
                <a16:creationId xmlns:a16="http://schemas.microsoft.com/office/drawing/2014/main" id="{42621388-CFC8-35DC-FB26-84AD11978D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12097" y="1524793"/>
            <a:ext cx="4553567" cy="4553567"/>
          </a:xfrm>
          <a:prstGeom prst="rect">
            <a:avLst/>
          </a:prstGeom>
        </p:spPr>
      </p:pic>
      <p:sp>
        <p:nvSpPr>
          <p:cNvPr id="11" name="Speech Bubble: Rectangle with Corners Rounded 10">
            <a:extLst>
              <a:ext uri="{FF2B5EF4-FFF2-40B4-BE49-F238E27FC236}">
                <a16:creationId xmlns:a16="http://schemas.microsoft.com/office/drawing/2014/main" id="{6933B9C7-7D14-42A0-D090-BDDE84374F65}"/>
              </a:ext>
            </a:extLst>
          </p:cNvPr>
          <p:cNvSpPr/>
          <p:nvPr/>
        </p:nvSpPr>
        <p:spPr>
          <a:xfrm>
            <a:off x="7252926" y="442452"/>
            <a:ext cx="2053306" cy="976443"/>
          </a:xfrm>
          <a:prstGeom prst="wedgeRoundRectCallout">
            <a:avLst>
              <a:gd name="adj1" fmla="val 29446"/>
              <a:gd name="adj2" fmla="val 121406"/>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Should I just say NO and abstain?</a:t>
            </a:r>
          </a:p>
        </p:txBody>
      </p:sp>
      <p:sp>
        <p:nvSpPr>
          <p:cNvPr id="12" name="Speech Bubble: Rectangle with Corners Rounded 11">
            <a:extLst>
              <a:ext uri="{FF2B5EF4-FFF2-40B4-BE49-F238E27FC236}">
                <a16:creationId xmlns:a16="http://schemas.microsoft.com/office/drawing/2014/main" id="{2C295ACE-A005-1579-4094-CB0AB4654CCE}"/>
              </a:ext>
            </a:extLst>
          </p:cNvPr>
          <p:cNvSpPr/>
          <p:nvPr/>
        </p:nvSpPr>
        <p:spPr>
          <a:xfrm>
            <a:off x="9547392" y="166661"/>
            <a:ext cx="2335954" cy="1225958"/>
          </a:xfrm>
          <a:prstGeom prst="wedgeRoundRectCallout">
            <a:avLst>
              <a:gd name="adj1" fmla="val -35585"/>
              <a:gd name="adj2" fmla="val 109376"/>
              <a:gd name="adj3" fmla="val 16667"/>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dirty="0">
                <a:solidFill>
                  <a:sysClr val="windowText" lastClr="000000"/>
                </a:solidFill>
              </a:rPr>
              <a:t>Should I be careful and have/do only</a:t>
            </a:r>
          </a:p>
          <a:p>
            <a:pPr algn="ctr"/>
            <a:r>
              <a:rPr lang="en-US" dirty="0">
                <a:solidFill>
                  <a:sysClr val="windowText" lastClr="000000"/>
                </a:solidFill>
              </a:rPr>
              <a:t> a little some of the time?</a:t>
            </a:r>
          </a:p>
        </p:txBody>
      </p:sp>
      <p:sp>
        <p:nvSpPr>
          <p:cNvPr id="13" name="Speech Bubble: Rectangle with Corners Rounded 12">
            <a:extLst>
              <a:ext uri="{FF2B5EF4-FFF2-40B4-BE49-F238E27FC236}">
                <a16:creationId xmlns:a16="http://schemas.microsoft.com/office/drawing/2014/main" id="{0B988A03-06F0-6078-8A7E-FF4AECED27BE}"/>
              </a:ext>
            </a:extLst>
          </p:cNvPr>
          <p:cNvSpPr/>
          <p:nvPr/>
        </p:nvSpPr>
        <p:spPr>
          <a:xfrm>
            <a:off x="10001042" y="5491737"/>
            <a:ext cx="2053306" cy="976443"/>
          </a:xfrm>
          <a:prstGeom prst="wedgeRoundRectCallout">
            <a:avLst>
              <a:gd name="adj1" fmla="val -35199"/>
              <a:gd name="adj2" fmla="val -115730"/>
              <a:gd name="adj3" fmla="val 16667"/>
            </a:avLst>
          </a:prstGeom>
          <a:solidFill>
            <a:srgbClr val="00CC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Should I do this as much as possible?</a:t>
            </a:r>
          </a:p>
        </p:txBody>
      </p:sp>
    </p:spTree>
    <p:extLst>
      <p:ext uri="{BB962C8B-B14F-4D97-AF65-F5344CB8AC3E}">
        <p14:creationId xmlns:p14="http://schemas.microsoft.com/office/powerpoint/2010/main" val="17883136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D308D3-4C99-6339-0231-C716EED31123}"/>
              </a:ext>
            </a:extLst>
          </p:cNvPr>
          <p:cNvSpPr>
            <a:spLocks noGrp="1"/>
          </p:cNvSpPr>
          <p:nvPr>
            <p:ph type="title"/>
          </p:nvPr>
        </p:nvSpPr>
        <p:spPr>
          <a:xfrm>
            <a:off x="677334" y="268941"/>
            <a:ext cx="4988360" cy="1227541"/>
          </a:xfrm>
        </p:spPr>
        <p:txBody>
          <a:bodyPr>
            <a:noAutofit/>
          </a:bodyPr>
          <a:lstStyle/>
          <a:p>
            <a:r>
              <a:rPr lang="en-US" sz="2400" dirty="0"/>
              <a:t>You’ve had a really bad day.</a:t>
            </a:r>
            <a:br>
              <a:rPr lang="en-US" sz="2400" dirty="0"/>
            </a:br>
            <a:r>
              <a:rPr lang="en-US" sz="2400" dirty="0"/>
              <a:t>	Life has been rough.</a:t>
            </a:r>
            <a:br>
              <a:rPr lang="en-US" sz="2400" dirty="0"/>
            </a:br>
            <a:r>
              <a:rPr lang="en-US" sz="2400" dirty="0"/>
              <a:t>		You feel terrible.</a:t>
            </a:r>
          </a:p>
        </p:txBody>
      </p:sp>
      <p:pic>
        <p:nvPicPr>
          <p:cNvPr id="7" name="Content Placeholder 6" descr="A cartoon of a sad emoticon&#10;&#10;Description automatically generated">
            <a:extLst>
              <a:ext uri="{FF2B5EF4-FFF2-40B4-BE49-F238E27FC236}">
                <a16:creationId xmlns:a16="http://schemas.microsoft.com/office/drawing/2014/main" id="{933A914E-B61E-0DAF-DF16-B2F287D439AD}"/>
              </a:ext>
            </a:extLst>
          </p:cNvPr>
          <p:cNvPicPr>
            <a:picLocks noGrp="1" noChangeAspect="1"/>
          </p:cNvPicPr>
          <p:nvPr>
            <p:ph idx="1"/>
          </p:nvPr>
        </p:nvPicPr>
        <p:blipFill>
          <a:blip r:embed="rId2">
            <a:clrChange>
              <a:clrFrom>
                <a:srgbClr val="F7F7F7"/>
              </a:clrFrom>
              <a:clrTo>
                <a:srgbClr val="F7F7F7">
                  <a:alpha val="0"/>
                </a:srgbClr>
              </a:clrTo>
            </a:clrChange>
            <a:extLst>
              <a:ext uri="{28A0092B-C50C-407E-A947-70E740481C1C}">
                <a14:useLocalDpi xmlns:a14="http://schemas.microsoft.com/office/drawing/2010/main" val="0"/>
              </a:ext>
            </a:extLst>
          </a:blip>
          <a:stretch>
            <a:fillRect/>
          </a:stretch>
        </p:blipFill>
        <p:spPr>
          <a:xfrm>
            <a:off x="5665694" y="-62719"/>
            <a:ext cx="2653365" cy="2287791"/>
          </a:xfrm>
        </p:spPr>
      </p:pic>
      <p:sp>
        <p:nvSpPr>
          <p:cNvPr id="5" name="Rectangle 4">
            <a:extLst>
              <a:ext uri="{FF2B5EF4-FFF2-40B4-BE49-F238E27FC236}">
                <a16:creationId xmlns:a16="http://schemas.microsoft.com/office/drawing/2014/main" id="{190D657A-76FB-A263-9D18-D91CDAFEEA3E}"/>
              </a:ext>
            </a:extLst>
          </p:cNvPr>
          <p:cNvSpPr/>
          <p:nvPr/>
        </p:nvSpPr>
        <p:spPr>
          <a:xfrm>
            <a:off x="192299" y="1888128"/>
            <a:ext cx="9821920" cy="923330"/>
          </a:xfrm>
          <a:prstGeom prst="rect">
            <a:avLst/>
          </a:prstGeom>
          <a:noFill/>
        </p:spPr>
        <p:txBody>
          <a:bodyPr wrap="none" lIns="91440" tIns="45720" rIns="91440" bIns="45720">
            <a:spAutoFit/>
          </a:bodyPr>
          <a:lstStyle/>
          <a:p>
            <a:pPr algn="ctr"/>
            <a:r>
              <a:rPr lang="en-US" sz="5400" b="0" cap="none" spc="0" dirty="0">
                <a:ln w="0"/>
                <a:solidFill>
                  <a:schemeClr val="accent1"/>
                </a:solidFill>
                <a:effectLst>
                  <a:outerShdw blurRad="38100" dist="25400" dir="5400000" algn="ctr" rotWithShape="0">
                    <a:srgbClr val="6E747A">
                      <a:alpha val="43000"/>
                    </a:srgbClr>
                  </a:outerShdw>
                </a:effectLst>
              </a:rPr>
              <a:t>What will help you feel better?</a:t>
            </a:r>
          </a:p>
        </p:txBody>
      </p:sp>
      <p:pic>
        <p:nvPicPr>
          <p:cNvPr id="9" name="Picture 8" descr="A close-up of a hands clasped together&#10;&#10;Description automatically generated">
            <a:extLst>
              <a:ext uri="{FF2B5EF4-FFF2-40B4-BE49-F238E27FC236}">
                <a16:creationId xmlns:a16="http://schemas.microsoft.com/office/drawing/2014/main" id="{AD062768-A88B-A5D1-E926-B66308ECCEA5}"/>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192299" y="3029519"/>
            <a:ext cx="1428249" cy="1753890"/>
          </a:xfrm>
          <a:prstGeom prst="rect">
            <a:avLst/>
          </a:prstGeom>
        </p:spPr>
      </p:pic>
      <p:pic>
        <p:nvPicPr>
          <p:cNvPr id="11" name="Picture 10" descr="A cartoon of a child running&#10;&#10;Description automatically generated">
            <a:extLst>
              <a:ext uri="{FF2B5EF4-FFF2-40B4-BE49-F238E27FC236}">
                <a16:creationId xmlns:a16="http://schemas.microsoft.com/office/drawing/2014/main" id="{AFA67069-7189-7203-263F-A44D9EB3847E}"/>
              </a:ext>
            </a:extLst>
          </p:cNvPr>
          <p:cNvPicPr>
            <a:picLocks noChangeAspect="1"/>
          </p:cNvPicPr>
          <p:nvPr/>
        </p:nvPicPr>
        <p:blipFill>
          <a:blip r:embed="rId4">
            <a:clrChange>
              <a:clrFrom>
                <a:srgbClr val="F6F5F5"/>
              </a:clrFrom>
              <a:clrTo>
                <a:srgbClr val="F6F5F5">
                  <a:alpha val="0"/>
                </a:srgbClr>
              </a:clrTo>
            </a:clrChange>
            <a:extLst>
              <a:ext uri="{28A0092B-C50C-407E-A947-70E740481C1C}">
                <a14:useLocalDpi xmlns:a14="http://schemas.microsoft.com/office/drawing/2010/main" val="0"/>
              </a:ext>
            </a:extLst>
          </a:blip>
          <a:stretch>
            <a:fillRect/>
          </a:stretch>
        </p:blipFill>
        <p:spPr>
          <a:xfrm>
            <a:off x="10294644" y="3906464"/>
            <a:ext cx="1539831" cy="2895099"/>
          </a:xfrm>
          <a:prstGeom prst="rect">
            <a:avLst/>
          </a:prstGeom>
        </p:spPr>
      </p:pic>
      <p:pic>
        <p:nvPicPr>
          <p:cNvPr id="13" name="Picture 12" descr="A couple of women standing together&#10;&#10;Description automatically generated">
            <a:extLst>
              <a:ext uri="{FF2B5EF4-FFF2-40B4-BE49-F238E27FC236}">
                <a16:creationId xmlns:a16="http://schemas.microsoft.com/office/drawing/2014/main" id="{19FB35EF-83AE-B73F-04A4-53997405D876}"/>
              </a:ext>
            </a:extLst>
          </p:cNvPr>
          <p:cNvPicPr>
            <a:picLocks noChangeAspect="1"/>
          </p:cNvPicPr>
          <p:nvPr/>
        </p:nvPicPr>
        <p:blipFill rotWithShape="1">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b="39269"/>
          <a:stretch/>
        </p:blipFill>
        <p:spPr>
          <a:xfrm>
            <a:off x="2427817" y="4650696"/>
            <a:ext cx="2954579" cy="2287791"/>
          </a:xfrm>
          <a:prstGeom prst="rect">
            <a:avLst/>
          </a:prstGeom>
        </p:spPr>
      </p:pic>
      <p:pic>
        <p:nvPicPr>
          <p:cNvPr id="15" name="Picture 14" descr="A cartoon of a football player kicking a football ball&#10;&#10;Description automatically generated">
            <a:extLst>
              <a:ext uri="{FF2B5EF4-FFF2-40B4-BE49-F238E27FC236}">
                <a16:creationId xmlns:a16="http://schemas.microsoft.com/office/drawing/2014/main" id="{41A5DF88-3A95-2DC7-5B60-277E8F97712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913904" y="3228012"/>
            <a:ext cx="2100315" cy="2788707"/>
          </a:xfrm>
          <a:prstGeom prst="rect">
            <a:avLst/>
          </a:prstGeom>
        </p:spPr>
      </p:pic>
      <p:pic>
        <p:nvPicPr>
          <p:cNvPr id="17" name="Picture 16" descr="A colorful music notes and a treble clef&#10;&#10;Description automatically generated">
            <a:extLst>
              <a:ext uri="{FF2B5EF4-FFF2-40B4-BE49-F238E27FC236}">
                <a16:creationId xmlns:a16="http://schemas.microsoft.com/office/drawing/2014/main" id="{02957757-6E3D-BD81-1B85-1338DBDD73A0}"/>
              </a:ext>
            </a:extLst>
          </p:cNvPr>
          <p:cNvPicPr>
            <a:picLocks noChangeAspect="1"/>
          </p:cNvPicPr>
          <p:nvPr/>
        </p:nvPicPr>
        <p:blipFill>
          <a:blip r:embed="rId7">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583259" y="1634570"/>
            <a:ext cx="3906464" cy="3906464"/>
          </a:xfrm>
          <a:prstGeom prst="rect">
            <a:avLst/>
          </a:prstGeom>
        </p:spPr>
      </p:pic>
      <p:pic>
        <p:nvPicPr>
          <p:cNvPr id="19" name="Picture 18" descr="A cartoon of a child lying on her stomach&#10;&#10;Description automatically generated">
            <a:extLst>
              <a:ext uri="{FF2B5EF4-FFF2-40B4-BE49-F238E27FC236}">
                <a16:creationId xmlns:a16="http://schemas.microsoft.com/office/drawing/2014/main" id="{CBE0DDE2-3385-549B-A46B-D684E3034D0D}"/>
              </a:ext>
            </a:extLst>
          </p:cNvPr>
          <p:cNvPicPr>
            <a:picLocks noChangeAspect="1"/>
          </p:cNvPicPr>
          <p:nvPr/>
        </p:nvPicPr>
        <p:blipFill>
          <a:blip r:embed="rId8">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604582" y="4791897"/>
            <a:ext cx="2548738" cy="1189411"/>
          </a:xfrm>
          <a:prstGeom prst="rect">
            <a:avLst/>
          </a:prstGeom>
        </p:spPr>
      </p:pic>
      <p:pic>
        <p:nvPicPr>
          <p:cNvPr id="21" name="Picture 20" descr="A cartoon of two men&#10;&#10;Description automatically generated">
            <a:extLst>
              <a:ext uri="{FF2B5EF4-FFF2-40B4-BE49-F238E27FC236}">
                <a16:creationId xmlns:a16="http://schemas.microsoft.com/office/drawing/2014/main" id="{8142D526-B259-4ABD-C78B-8E74EBEC3DF5}"/>
              </a:ext>
            </a:extLst>
          </p:cNvPr>
          <p:cNvPicPr>
            <a:picLocks noChangeAspect="1"/>
          </p:cNvPicPr>
          <p:nvPr/>
        </p:nvPicPr>
        <p:blipFill rotWithShape="1">
          <a:blip r:embed="rId9">
            <a:clrChange>
              <a:clrFrom>
                <a:srgbClr val="FFFFFF"/>
              </a:clrFrom>
              <a:clrTo>
                <a:srgbClr val="FFFFFF">
                  <a:alpha val="0"/>
                </a:srgbClr>
              </a:clrTo>
            </a:clrChange>
            <a:extLst>
              <a:ext uri="{28A0092B-C50C-407E-A947-70E740481C1C}">
                <a14:useLocalDpi xmlns:a14="http://schemas.microsoft.com/office/drawing/2010/main" val="0"/>
              </a:ext>
            </a:extLst>
          </a:blip>
          <a:srcRect b="35316"/>
          <a:stretch/>
        </p:blipFill>
        <p:spPr>
          <a:xfrm>
            <a:off x="60901" y="4791897"/>
            <a:ext cx="2548738" cy="2149483"/>
          </a:xfrm>
          <a:prstGeom prst="rect">
            <a:avLst/>
          </a:prstGeom>
        </p:spPr>
      </p:pic>
      <p:pic>
        <p:nvPicPr>
          <p:cNvPr id="23" name="Picture 22" descr="Cartoon of a person lying on a floating bed&#10;&#10;Description automatically generated">
            <a:extLst>
              <a:ext uri="{FF2B5EF4-FFF2-40B4-BE49-F238E27FC236}">
                <a16:creationId xmlns:a16="http://schemas.microsoft.com/office/drawing/2014/main" id="{7DD3FD11-F28C-0209-E22F-9FC594E4883D}"/>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364614" y="2949546"/>
            <a:ext cx="2324161" cy="1608319"/>
          </a:xfrm>
          <a:prstGeom prst="rect">
            <a:avLst/>
          </a:prstGeom>
        </p:spPr>
      </p:pic>
    </p:spTree>
    <p:extLst>
      <p:ext uri="{BB962C8B-B14F-4D97-AF65-F5344CB8AC3E}">
        <p14:creationId xmlns:p14="http://schemas.microsoft.com/office/powerpoint/2010/main" val="33738441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D308D3-4C99-6339-0231-C716EED31123}"/>
              </a:ext>
            </a:extLst>
          </p:cNvPr>
          <p:cNvSpPr>
            <a:spLocks noGrp="1"/>
          </p:cNvSpPr>
          <p:nvPr>
            <p:ph type="title"/>
          </p:nvPr>
        </p:nvSpPr>
        <p:spPr>
          <a:xfrm>
            <a:off x="677334" y="268941"/>
            <a:ext cx="8638116" cy="1227541"/>
          </a:xfrm>
        </p:spPr>
        <p:txBody>
          <a:bodyPr>
            <a:noAutofit/>
          </a:bodyPr>
          <a:lstStyle/>
          <a:p>
            <a:r>
              <a:rPr lang="en-US" sz="2400" dirty="0"/>
              <a:t>Life seems boring.</a:t>
            </a:r>
            <a:br>
              <a:rPr lang="en-US" sz="2400" dirty="0"/>
            </a:br>
            <a:r>
              <a:rPr lang="en-US" sz="2400" dirty="0"/>
              <a:t>	You want to do something exciting!!</a:t>
            </a:r>
            <a:br>
              <a:rPr lang="en-US" sz="2400" dirty="0"/>
            </a:br>
            <a:r>
              <a:rPr lang="en-US" sz="2400" dirty="0"/>
              <a:t>		You want to feel the exhilaration and challenge.</a:t>
            </a:r>
          </a:p>
        </p:txBody>
      </p:sp>
      <p:sp>
        <p:nvSpPr>
          <p:cNvPr id="5" name="Rectangle 4">
            <a:extLst>
              <a:ext uri="{FF2B5EF4-FFF2-40B4-BE49-F238E27FC236}">
                <a16:creationId xmlns:a16="http://schemas.microsoft.com/office/drawing/2014/main" id="{190D657A-76FB-A263-9D18-D91CDAFEEA3E}"/>
              </a:ext>
            </a:extLst>
          </p:cNvPr>
          <p:cNvSpPr/>
          <p:nvPr/>
        </p:nvSpPr>
        <p:spPr>
          <a:xfrm>
            <a:off x="456916" y="1663437"/>
            <a:ext cx="6203942" cy="923330"/>
          </a:xfrm>
          <a:prstGeom prst="rect">
            <a:avLst/>
          </a:prstGeom>
          <a:noFill/>
        </p:spPr>
        <p:txBody>
          <a:bodyPr wrap="none" lIns="91440" tIns="45720" rIns="91440" bIns="45720">
            <a:spAutoFit/>
          </a:bodyPr>
          <a:lstStyle/>
          <a:p>
            <a:pPr algn="ctr"/>
            <a:r>
              <a:rPr lang="en-US" sz="5400" b="0" cap="none" spc="0" dirty="0">
                <a:ln w="0"/>
                <a:solidFill>
                  <a:schemeClr val="accent1"/>
                </a:solidFill>
                <a:effectLst>
                  <a:outerShdw blurRad="38100" dist="25400" dir="5400000" algn="ctr" rotWithShape="0">
                    <a:srgbClr val="6E747A">
                      <a:alpha val="43000"/>
                    </a:srgbClr>
                  </a:outerShdw>
                </a:effectLst>
              </a:rPr>
              <a:t>What could you do?</a:t>
            </a:r>
          </a:p>
        </p:txBody>
      </p:sp>
      <p:pic>
        <p:nvPicPr>
          <p:cNvPr id="8" name="Picture 7" descr="A silhouettes of people on a motorcycle&#10;&#10;Description automatically generated">
            <a:extLst>
              <a:ext uri="{FF2B5EF4-FFF2-40B4-BE49-F238E27FC236}">
                <a16:creationId xmlns:a16="http://schemas.microsoft.com/office/drawing/2014/main" id="{52482DCD-28C2-69FE-0E12-BC75677E8CE4}"/>
              </a:ext>
            </a:extLst>
          </p:cNvPr>
          <p:cNvPicPr>
            <a:picLocks noChangeAspect="1"/>
          </p:cNvPicPr>
          <p:nvPr/>
        </p:nvPicPr>
        <p:blipFill>
          <a:blip r:embed="rId2">
            <a:clrChange>
              <a:clrFrom>
                <a:srgbClr val="FEFEF6"/>
              </a:clrFrom>
              <a:clrTo>
                <a:srgbClr val="FEFEF6">
                  <a:alpha val="0"/>
                </a:srgbClr>
              </a:clrTo>
            </a:clrChange>
            <a:extLst>
              <a:ext uri="{28A0092B-C50C-407E-A947-70E740481C1C}">
                <a14:useLocalDpi xmlns:a14="http://schemas.microsoft.com/office/drawing/2010/main" val="0"/>
              </a:ext>
            </a:extLst>
          </a:blip>
          <a:stretch>
            <a:fillRect/>
          </a:stretch>
        </p:blipFill>
        <p:spPr>
          <a:xfrm>
            <a:off x="677334" y="2753723"/>
            <a:ext cx="6388100" cy="4330700"/>
          </a:xfrm>
          <a:prstGeom prst="rect">
            <a:avLst/>
          </a:prstGeom>
        </p:spPr>
      </p:pic>
    </p:spTree>
    <p:extLst>
      <p:ext uri="{BB962C8B-B14F-4D97-AF65-F5344CB8AC3E}">
        <p14:creationId xmlns:p14="http://schemas.microsoft.com/office/powerpoint/2010/main" val="28816240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F9A1BD-E522-AC96-8372-9BFF5698E7A9}"/>
              </a:ext>
            </a:extLst>
          </p:cNvPr>
          <p:cNvSpPr>
            <a:spLocks noGrp="1"/>
          </p:cNvSpPr>
          <p:nvPr>
            <p:ph type="title"/>
          </p:nvPr>
        </p:nvSpPr>
        <p:spPr/>
        <p:txBody>
          <a:bodyPr/>
          <a:lstStyle/>
          <a:p>
            <a:r>
              <a:rPr lang="en-US" dirty="0"/>
              <a:t>Companion Requirements</a:t>
            </a:r>
          </a:p>
        </p:txBody>
      </p:sp>
      <p:sp>
        <p:nvSpPr>
          <p:cNvPr id="3" name="Text Placeholder 2">
            <a:extLst>
              <a:ext uri="{FF2B5EF4-FFF2-40B4-BE49-F238E27FC236}">
                <a16:creationId xmlns:a16="http://schemas.microsoft.com/office/drawing/2014/main" id="{6719AEBE-7235-8A50-D014-54AE8C4E148F}"/>
              </a:ext>
            </a:extLst>
          </p:cNvPr>
          <p:cNvSpPr>
            <a:spLocks noGrp="1"/>
          </p:cNvSpPr>
          <p:nvPr>
            <p:ph type="body" idx="1"/>
          </p:nvPr>
        </p:nvSpPr>
        <p:spPr>
          <a:xfrm>
            <a:off x="1562100" y="4527448"/>
            <a:ext cx="4991100" cy="860400"/>
          </a:xfrm>
        </p:spPr>
        <p:txBody>
          <a:bodyPr/>
          <a:lstStyle/>
          <a:p>
            <a:r>
              <a:rPr lang="en-US" dirty="0">
                <a:solidFill>
                  <a:schemeClr val="tx1"/>
                </a:solidFill>
              </a:rPr>
              <a:t>Companions:  Do #1, #2, and #7</a:t>
            </a:r>
          </a:p>
          <a:p>
            <a:r>
              <a:rPr lang="en-US" dirty="0">
                <a:solidFill>
                  <a:schemeClr val="tx1"/>
                </a:solidFill>
              </a:rPr>
              <a:t>Guides:  Teach #1, #2, #7</a:t>
            </a:r>
          </a:p>
        </p:txBody>
      </p:sp>
    </p:spTree>
    <p:extLst>
      <p:ext uri="{BB962C8B-B14F-4D97-AF65-F5344CB8AC3E}">
        <p14:creationId xmlns:p14="http://schemas.microsoft.com/office/powerpoint/2010/main" val="1546706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34543B-EA1E-BAC3-CEE7-BE3582C30F73}"/>
              </a:ext>
            </a:extLst>
          </p:cNvPr>
          <p:cNvSpPr>
            <a:spLocks noGrp="1"/>
          </p:cNvSpPr>
          <p:nvPr>
            <p:ph type="title"/>
          </p:nvPr>
        </p:nvSpPr>
        <p:spPr>
          <a:xfrm>
            <a:off x="322964" y="246287"/>
            <a:ext cx="5190067" cy="570926"/>
          </a:xfrm>
        </p:spPr>
        <p:txBody>
          <a:bodyPr/>
          <a:lstStyle/>
          <a:p>
            <a:r>
              <a:rPr lang="en-US" dirty="0"/>
              <a:t>Why is it important to abstain from drugs?</a:t>
            </a:r>
          </a:p>
        </p:txBody>
      </p:sp>
      <p:pic>
        <p:nvPicPr>
          <p:cNvPr id="5" name="Online Media 4" title="National Anti-Drug Awareness Campaign 2017">
            <a:hlinkClick r:id="" action="ppaction://media"/>
            <a:extLst>
              <a:ext uri="{FF2B5EF4-FFF2-40B4-BE49-F238E27FC236}">
                <a16:creationId xmlns:a16="http://schemas.microsoft.com/office/drawing/2014/main" id="{20865F79-DE18-D5B0-3B54-04EABEF9A01A}"/>
              </a:ext>
            </a:extLst>
          </p:cNvPr>
          <p:cNvPicPr>
            <a:picLocks noGrp="1" noRot="1" noChangeAspect="1"/>
          </p:cNvPicPr>
          <p:nvPr>
            <p:ph idx="1"/>
            <a:videoFile r:link="rId1"/>
          </p:nvPr>
        </p:nvPicPr>
        <p:blipFill>
          <a:blip r:embed="rId3"/>
          <a:stretch>
            <a:fillRect/>
          </a:stretch>
        </p:blipFill>
        <p:spPr>
          <a:xfrm>
            <a:off x="794912" y="1122311"/>
            <a:ext cx="8166769" cy="4613378"/>
          </a:xfrm>
          <a:prstGeom prst="rect">
            <a:avLst/>
          </a:prstGeom>
        </p:spPr>
      </p:pic>
    </p:spTree>
    <p:extLst>
      <p:ext uri="{BB962C8B-B14F-4D97-AF65-F5344CB8AC3E}">
        <p14:creationId xmlns:p14="http://schemas.microsoft.com/office/powerpoint/2010/main" val="28220325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BD873F-D94A-007D-39D6-E2EFAB300E41}"/>
              </a:ext>
            </a:extLst>
          </p:cNvPr>
          <p:cNvSpPr>
            <a:spLocks noGrp="1"/>
          </p:cNvSpPr>
          <p:nvPr>
            <p:ph type="title"/>
          </p:nvPr>
        </p:nvSpPr>
        <p:spPr>
          <a:xfrm>
            <a:off x="252577" y="946514"/>
            <a:ext cx="8596668" cy="923331"/>
          </a:xfrm>
        </p:spPr>
        <p:txBody>
          <a:bodyPr>
            <a:normAutofit/>
          </a:bodyPr>
          <a:lstStyle/>
          <a:p>
            <a:r>
              <a:rPr lang="en-US" b="1" dirty="0"/>
              <a:t>2. Memorize two of the following Bible texts and </a:t>
            </a:r>
            <a:br>
              <a:rPr lang="en-US" b="1" dirty="0"/>
            </a:br>
            <a:r>
              <a:rPr lang="en-US" b="1" dirty="0"/>
              <a:t>two of the following quotations from the writings of Ellen G. White: </a:t>
            </a:r>
            <a:endParaRPr lang="en-US" dirty="0"/>
          </a:p>
        </p:txBody>
      </p:sp>
      <p:sp>
        <p:nvSpPr>
          <p:cNvPr id="6" name="Rectangle 2">
            <a:extLst>
              <a:ext uri="{FF2B5EF4-FFF2-40B4-BE49-F238E27FC236}">
                <a16:creationId xmlns:a16="http://schemas.microsoft.com/office/drawing/2014/main" id="{024C97AE-0271-52B9-AF93-B53DF0F09EF8}"/>
              </a:ext>
            </a:extLst>
          </p:cNvPr>
          <p:cNvSpPr>
            <a:spLocks noGrp="1" noChangeArrowheads="1"/>
          </p:cNvSpPr>
          <p:nvPr>
            <p:ph type="body" sz="half" idx="2"/>
          </p:nvPr>
        </p:nvSpPr>
        <p:spPr bwMode="auto">
          <a:xfrm>
            <a:off x="0" y="1869844"/>
            <a:ext cx="5418138" cy="25853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a:p>
            <a:pPr marL="457200" marR="0" lvl="1" indent="0" algn="l" defTabSz="914400" rtl="0" eaLnBrk="0" fontAlgn="base" latinLnBrk="0" hangingPunct="0">
              <a:lnSpc>
                <a:spcPct val="100000"/>
              </a:lnSpc>
              <a:spcBef>
                <a:spcPct val="0"/>
              </a:spcBef>
              <a:spcAft>
                <a:spcPct val="0"/>
              </a:spcAft>
              <a:buClrTx/>
              <a:buSzTx/>
              <a:buFontTx/>
              <a:buNone/>
              <a:tabLst/>
            </a:pPr>
            <a:r>
              <a:rPr kumimoji="0" lang="en-US" altLang="en-US" sz="1800" b="1" i="0" u="none" strike="noStrike" cap="none" normalizeH="0" baseline="0" dirty="0">
                <a:ln>
                  <a:noFill/>
                </a:ln>
                <a:solidFill>
                  <a:schemeClr val="tx1"/>
                </a:solidFill>
                <a:effectLst/>
                <a:latin typeface="Arial" panose="020B0604020202020204" pitchFamily="34" charset="0"/>
              </a:rPr>
              <a:t>a. Bible Texts</a:t>
            </a:r>
            <a:endParaRPr kumimoji="0" lang="en-US" altLang="en-US" sz="1800" b="0" i="0" u="none" strike="noStrike" cap="none" normalizeH="0" baseline="0" dirty="0">
              <a:ln>
                <a:noFill/>
              </a:ln>
              <a:solidFill>
                <a:schemeClr val="tx1"/>
              </a:solidFill>
              <a:effectLst/>
              <a:latin typeface="Arial" panose="020B0604020202020204" pitchFamily="34" charset="0"/>
            </a:endParaRPr>
          </a:p>
          <a:p>
            <a:pPr marL="914400" marR="0" lvl="2" indent="0" algn="l" defTabSz="914400" rtl="0" eaLnBrk="0" fontAlgn="base" latinLnBrk="0" hangingPunct="0">
              <a:lnSpc>
                <a:spcPct val="100000"/>
              </a:lnSpc>
              <a:spcBef>
                <a:spcPct val="0"/>
              </a:spcBef>
              <a:spcAft>
                <a:spcPct val="0"/>
              </a:spcAft>
              <a:buClrTx/>
              <a:buSzTx/>
              <a:buFontTx/>
              <a:buNone/>
              <a:tabLst/>
            </a:pPr>
            <a:r>
              <a:rPr kumimoji="0" lang="en-US" altLang="en-US" sz="1800" b="1" i="0" u="none" strike="noStrike" cap="none" normalizeH="0" baseline="0" dirty="0" err="1">
                <a:ln>
                  <a:noFill/>
                </a:ln>
                <a:solidFill>
                  <a:schemeClr val="tx1"/>
                </a:solidFill>
                <a:effectLst/>
                <a:latin typeface="Arial" panose="020B0604020202020204" pitchFamily="34" charset="0"/>
              </a:rPr>
              <a:t>i</a:t>
            </a:r>
            <a:r>
              <a:rPr kumimoji="0" lang="en-US" altLang="en-US" sz="1800" b="1" i="0" u="none" strike="noStrike" cap="none" normalizeH="0" baseline="0" dirty="0">
                <a:ln>
                  <a:noFill/>
                </a:ln>
                <a:solidFill>
                  <a:schemeClr val="tx1"/>
                </a:solidFill>
                <a:effectLst/>
                <a:latin typeface="Arial" panose="020B0604020202020204" pitchFamily="34" charset="0"/>
              </a:rPr>
              <a:t>. Romans 12:1,2</a:t>
            </a:r>
            <a:endParaRPr kumimoji="0" lang="en-US" altLang="en-US" sz="1800" b="0" i="0" u="none" strike="noStrike" cap="none" normalizeH="0" baseline="0" dirty="0">
              <a:ln>
                <a:noFill/>
              </a:ln>
              <a:solidFill>
                <a:schemeClr val="tx1"/>
              </a:solidFill>
              <a:effectLst/>
              <a:latin typeface="Arial" panose="020B0604020202020204" pitchFamily="34" charset="0"/>
            </a:endParaRPr>
          </a:p>
          <a:p>
            <a:pPr marL="914400" marR="0" lvl="2" indent="0" algn="l" defTabSz="914400" rtl="0" eaLnBrk="0" fontAlgn="base" latinLnBrk="0" hangingPunct="0">
              <a:lnSpc>
                <a:spcPct val="100000"/>
              </a:lnSpc>
              <a:spcBef>
                <a:spcPct val="0"/>
              </a:spcBef>
              <a:spcAft>
                <a:spcPct val="0"/>
              </a:spcAft>
              <a:buClrTx/>
              <a:buSzTx/>
              <a:buFontTx/>
              <a:buNone/>
              <a:tabLst/>
            </a:pPr>
            <a:r>
              <a:rPr kumimoji="0" lang="en-US" altLang="en-US" sz="1800" b="1" i="0" u="none" strike="noStrike" cap="none" normalizeH="0" baseline="0" dirty="0">
                <a:ln>
                  <a:noFill/>
                </a:ln>
                <a:solidFill>
                  <a:schemeClr val="tx1"/>
                </a:solidFill>
                <a:effectLst/>
                <a:latin typeface="Arial" panose="020B0604020202020204" pitchFamily="34" charset="0"/>
              </a:rPr>
              <a:t>ii. 1 Corinthians 10:31</a:t>
            </a:r>
            <a:endParaRPr kumimoji="0" lang="en-US" altLang="en-US" sz="1800" b="0" i="0" u="none" strike="noStrike" cap="none" normalizeH="0" baseline="0" dirty="0">
              <a:ln>
                <a:noFill/>
              </a:ln>
              <a:solidFill>
                <a:schemeClr val="tx1"/>
              </a:solidFill>
              <a:effectLst/>
              <a:latin typeface="Arial" panose="020B0604020202020204" pitchFamily="34" charset="0"/>
            </a:endParaRPr>
          </a:p>
          <a:p>
            <a:pPr marL="914400" marR="0" lvl="2" indent="0" algn="l" defTabSz="914400" rtl="0" eaLnBrk="0" fontAlgn="base" latinLnBrk="0" hangingPunct="0">
              <a:lnSpc>
                <a:spcPct val="100000"/>
              </a:lnSpc>
              <a:spcBef>
                <a:spcPct val="0"/>
              </a:spcBef>
              <a:spcAft>
                <a:spcPct val="0"/>
              </a:spcAft>
              <a:buClrTx/>
              <a:buSzTx/>
              <a:buFontTx/>
              <a:buNone/>
              <a:tabLst/>
            </a:pPr>
            <a:r>
              <a:rPr kumimoji="0" lang="en-US" altLang="en-US" sz="1800" b="1" i="0" u="none" strike="noStrike" cap="none" normalizeH="0" baseline="0" dirty="0">
                <a:ln>
                  <a:noFill/>
                </a:ln>
                <a:solidFill>
                  <a:schemeClr val="tx1"/>
                </a:solidFill>
                <a:effectLst/>
                <a:latin typeface="Arial" panose="020B0604020202020204" pitchFamily="34" charset="0"/>
              </a:rPr>
              <a:t>iii. 1 Corinthians 6:19, 20</a:t>
            </a:r>
            <a:endParaRPr kumimoji="0" lang="en-US" altLang="en-US" sz="1800" b="0" i="0" u="none" strike="noStrike" cap="none" normalizeH="0" baseline="0" dirty="0">
              <a:ln>
                <a:noFill/>
              </a:ln>
              <a:solidFill>
                <a:schemeClr val="tx1"/>
              </a:solidFill>
              <a:effectLst/>
              <a:latin typeface="Arial" panose="020B0604020202020204" pitchFamily="34" charset="0"/>
            </a:endParaRPr>
          </a:p>
          <a:p>
            <a:pPr marL="914400" marR="0" lvl="2" indent="0" algn="l" defTabSz="914400" rtl="0" eaLnBrk="0" fontAlgn="base" latinLnBrk="0" hangingPunct="0">
              <a:lnSpc>
                <a:spcPct val="100000"/>
              </a:lnSpc>
              <a:spcBef>
                <a:spcPct val="0"/>
              </a:spcBef>
              <a:spcAft>
                <a:spcPct val="0"/>
              </a:spcAft>
              <a:buClrTx/>
              <a:buSzTx/>
              <a:buFontTx/>
              <a:buNone/>
              <a:tabLst/>
            </a:pPr>
            <a:r>
              <a:rPr kumimoji="0" lang="en-US" altLang="en-US" sz="1800" b="1" i="0" u="none" strike="noStrike" cap="none" normalizeH="0" baseline="0" dirty="0">
                <a:ln>
                  <a:noFill/>
                </a:ln>
                <a:solidFill>
                  <a:schemeClr val="tx1"/>
                </a:solidFill>
                <a:effectLst/>
                <a:latin typeface="Arial" panose="020B0604020202020204" pitchFamily="34" charset="0"/>
              </a:rPr>
              <a:t>iv. Proverbs 20:1</a:t>
            </a:r>
            <a:endParaRPr kumimoji="0" lang="en-US" altLang="en-US" sz="1800" b="0" i="0" u="none" strike="noStrike" cap="none" normalizeH="0" baseline="0" dirty="0">
              <a:ln>
                <a:noFill/>
              </a:ln>
              <a:solidFill>
                <a:schemeClr val="tx1"/>
              </a:solidFill>
              <a:effectLst/>
              <a:latin typeface="Arial" panose="020B0604020202020204" pitchFamily="34" charset="0"/>
            </a:endParaRPr>
          </a:p>
          <a:p>
            <a:pPr marL="914400" marR="0" lvl="2" indent="0" algn="l" defTabSz="914400" rtl="0" eaLnBrk="0" fontAlgn="base" latinLnBrk="0" hangingPunct="0">
              <a:lnSpc>
                <a:spcPct val="100000"/>
              </a:lnSpc>
              <a:spcBef>
                <a:spcPct val="0"/>
              </a:spcBef>
              <a:spcAft>
                <a:spcPct val="0"/>
              </a:spcAft>
              <a:buClrTx/>
              <a:buSzTx/>
              <a:buFontTx/>
              <a:buNone/>
              <a:tabLst/>
            </a:pPr>
            <a:r>
              <a:rPr kumimoji="0" lang="en-US" altLang="en-US" sz="1800" b="1" i="0" u="none" strike="noStrike" cap="none" normalizeH="0" baseline="0" dirty="0">
                <a:ln>
                  <a:noFill/>
                </a:ln>
                <a:solidFill>
                  <a:schemeClr val="tx1"/>
                </a:solidFill>
                <a:effectLst/>
                <a:latin typeface="Arial" panose="020B0604020202020204" pitchFamily="34" charset="0"/>
              </a:rPr>
              <a:t>v. Galatians 5:22, 23</a:t>
            </a:r>
            <a:endParaRPr kumimoji="0" lang="en-US" altLang="en-US" sz="1800" b="0" i="0" u="none" strike="noStrike" cap="none" normalizeH="0" baseline="0" dirty="0">
              <a:ln>
                <a:noFill/>
              </a:ln>
              <a:solidFill>
                <a:schemeClr val="tx1"/>
              </a:solidFill>
              <a:effectLst/>
              <a:latin typeface="Arial" panose="020B0604020202020204" pitchFamily="34" charset="0"/>
            </a:endParaRPr>
          </a:p>
          <a:p>
            <a:pPr marL="914400" marR="0" lvl="2" indent="0" algn="l" defTabSz="914400" rtl="0" eaLnBrk="0" fontAlgn="base" latinLnBrk="0" hangingPunct="0">
              <a:lnSpc>
                <a:spcPct val="100000"/>
              </a:lnSpc>
              <a:spcBef>
                <a:spcPct val="0"/>
              </a:spcBef>
              <a:spcAft>
                <a:spcPct val="0"/>
              </a:spcAft>
              <a:buClrTx/>
              <a:buSzTx/>
              <a:buFontTx/>
              <a:buNone/>
              <a:tabLst/>
            </a:pPr>
            <a:r>
              <a:rPr kumimoji="0" lang="en-US" altLang="en-US" sz="1800" b="1" i="0" u="none" strike="noStrike" cap="none" normalizeH="0" baseline="0" dirty="0">
                <a:ln>
                  <a:noFill/>
                </a:ln>
                <a:solidFill>
                  <a:schemeClr val="tx1"/>
                </a:solidFill>
                <a:effectLst/>
                <a:latin typeface="Arial" panose="020B0604020202020204" pitchFamily="34" charset="0"/>
              </a:rPr>
              <a:t>vi. 3 John 2</a:t>
            </a:r>
            <a:endParaRPr kumimoji="0" lang="en-US" altLang="en-US"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7" name="Rectangle 6">
            <a:extLst>
              <a:ext uri="{FF2B5EF4-FFF2-40B4-BE49-F238E27FC236}">
                <a16:creationId xmlns:a16="http://schemas.microsoft.com/office/drawing/2014/main" id="{DCFA73A3-AC6A-2D2D-7092-F02EBEECD770}"/>
              </a:ext>
            </a:extLst>
          </p:cNvPr>
          <p:cNvSpPr/>
          <p:nvPr/>
        </p:nvSpPr>
        <p:spPr>
          <a:xfrm>
            <a:off x="825730" y="129715"/>
            <a:ext cx="7869462" cy="923330"/>
          </a:xfrm>
          <a:prstGeom prst="rect">
            <a:avLst/>
          </a:prstGeom>
          <a:noFill/>
        </p:spPr>
        <p:txBody>
          <a:bodyPr wrap="none" lIns="91440" tIns="45720" rIns="91440" bIns="45720">
            <a:spAutoFit/>
          </a:bodyPr>
          <a:lstStyle/>
          <a:p>
            <a:pPr algn="ctr"/>
            <a:r>
              <a:rPr lang="en-US" sz="5400" b="0" cap="none" spc="0" dirty="0">
                <a:ln w="0"/>
                <a:solidFill>
                  <a:schemeClr val="accent1"/>
                </a:solidFill>
                <a:effectLst>
                  <a:outerShdw blurRad="38100" dist="25400" dir="5400000" algn="ctr" rotWithShape="0">
                    <a:srgbClr val="6E747A">
                      <a:alpha val="43000"/>
                    </a:srgbClr>
                  </a:outerShdw>
                </a:effectLst>
              </a:rPr>
              <a:t>What does the Bible say?</a:t>
            </a:r>
          </a:p>
        </p:txBody>
      </p:sp>
      <p:sp>
        <p:nvSpPr>
          <p:cNvPr id="10" name="Rectangle 9">
            <a:extLst>
              <a:ext uri="{FF2B5EF4-FFF2-40B4-BE49-F238E27FC236}">
                <a16:creationId xmlns:a16="http://schemas.microsoft.com/office/drawing/2014/main" id="{822ED171-19B1-64F8-25A7-D85414985EB0}"/>
              </a:ext>
            </a:extLst>
          </p:cNvPr>
          <p:cNvSpPr/>
          <p:nvPr/>
        </p:nvSpPr>
        <p:spPr>
          <a:xfrm>
            <a:off x="3850140" y="2010878"/>
            <a:ext cx="7105649" cy="2974744"/>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a:t>Therefore, I urge you, brothers, in view of God's mercy,         </a:t>
            </a:r>
          </a:p>
          <a:p>
            <a:pPr algn="ctr"/>
            <a:r>
              <a:rPr lang="en-US" dirty="0"/>
              <a:t> to offer your bodies as living sacrifices, holy and pleasing to God</a:t>
            </a:r>
          </a:p>
          <a:p>
            <a:pPr algn="ctr"/>
            <a:r>
              <a:rPr lang="en-US" dirty="0"/>
              <a:t>—this is your spiritual act of worship. </a:t>
            </a:r>
          </a:p>
          <a:p>
            <a:pPr algn="ctr"/>
            <a:r>
              <a:rPr lang="en-US" dirty="0"/>
              <a:t>Do not conform any longer to the pattern of this world, </a:t>
            </a:r>
          </a:p>
          <a:p>
            <a:pPr algn="ctr"/>
            <a:r>
              <a:rPr lang="en-US" dirty="0"/>
              <a:t>but be transformed by the renewing of your mind. </a:t>
            </a:r>
          </a:p>
          <a:p>
            <a:pPr algn="ctr"/>
            <a:r>
              <a:rPr lang="en-US" dirty="0"/>
              <a:t>Then you will be able to test and approve what God's will is</a:t>
            </a:r>
          </a:p>
          <a:p>
            <a:pPr algn="ctr"/>
            <a:r>
              <a:rPr lang="en-US" dirty="0"/>
              <a:t>—his good, pleasing and perfect will.</a:t>
            </a:r>
            <a:br>
              <a:rPr lang="en-US" dirty="0"/>
            </a:br>
            <a:r>
              <a:rPr lang="en-US" dirty="0"/>
              <a:t>— </a:t>
            </a:r>
            <a:r>
              <a:rPr lang="en-US" i="1" dirty="0"/>
              <a:t>Romans 12:1-2 (NIV)</a:t>
            </a:r>
            <a:endParaRPr lang="en-US" dirty="0"/>
          </a:p>
        </p:txBody>
      </p:sp>
      <p:sp>
        <p:nvSpPr>
          <p:cNvPr id="11" name="Rectangle 10">
            <a:extLst>
              <a:ext uri="{FF2B5EF4-FFF2-40B4-BE49-F238E27FC236}">
                <a16:creationId xmlns:a16="http://schemas.microsoft.com/office/drawing/2014/main" id="{CD842162-E01C-2EDF-2AB7-067E67622782}"/>
              </a:ext>
            </a:extLst>
          </p:cNvPr>
          <p:cNvSpPr/>
          <p:nvPr/>
        </p:nvSpPr>
        <p:spPr>
          <a:xfrm>
            <a:off x="4059689" y="2343150"/>
            <a:ext cx="7105648" cy="30480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a:t>So, whether you eat or drink </a:t>
            </a:r>
          </a:p>
          <a:p>
            <a:pPr algn="ctr"/>
            <a:r>
              <a:rPr lang="en-US" dirty="0"/>
              <a:t>or whatever you do, </a:t>
            </a:r>
          </a:p>
          <a:p>
            <a:pPr algn="ctr"/>
            <a:r>
              <a:rPr lang="en-US" dirty="0"/>
              <a:t>do it all for the glory of God.</a:t>
            </a:r>
            <a:br>
              <a:rPr lang="en-US" dirty="0"/>
            </a:br>
            <a:r>
              <a:rPr lang="en-US" dirty="0"/>
              <a:t>— </a:t>
            </a:r>
            <a:r>
              <a:rPr lang="en-US" i="1" dirty="0"/>
              <a:t>1 Corinthians 10:31 (NIV)</a:t>
            </a:r>
            <a:endParaRPr lang="en-US" dirty="0"/>
          </a:p>
        </p:txBody>
      </p:sp>
      <p:sp>
        <p:nvSpPr>
          <p:cNvPr id="12" name="Rectangle 11">
            <a:extLst>
              <a:ext uri="{FF2B5EF4-FFF2-40B4-BE49-F238E27FC236}">
                <a16:creationId xmlns:a16="http://schemas.microsoft.com/office/drawing/2014/main" id="{D6083DED-477A-90B2-5159-32D23B34B974}"/>
              </a:ext>
            </a:extLst>
          </p:cNvPr>
          <p:cNvSpPr/>
          <p:nvPr/>
        </p:nvSpPr>
        <p:spPr>
          <a:xfrm>
            <a:off x="4269238" y="2663479"/>
            <a:ext cx="7105648" cy="30480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a:t>Do you not know that your body is a temple of the Holy Spirit,</a:t>
            </a:r>
          </a:p>
          <a:p>
            <a:pPr algn="ctr"/>
            <a:r>
              <a:rPr lang="en-US" dirty="0"/>
              <a:t> who is in you, whom you have received from God? </a:t>
            </a:r>
          </a:p>
          <a:p>
            <a:pPr algn="ctr"/>
            <a:r>
              <a:rPr lang="en-US" dirty="0"/>
              <a:t>You are not your own; you were bought at a price. </a:t>
            </a:r>
          </a:p>
          <a:p>
            <a:pPr algn="ctr"/>
            <a:r>
              <a:rPr lang="en-US" dirty="0"/>
              <a:t>Therefore honor God with your body.</a:t>
            </a:r>
            <a:br>
              <a:rPr lang="en-US" dirty="0"/>
            </a:br>
            <a:r>
              <a:rPr lang="en-US" dirty="0"/>
              <a:t>— </a:t>
            </a:r>
            <a:r>
              <a:rPr lang="en-US" i="1" dirty="0"/>
              <a:t>1 Corinthians 6:19,20 (NIV)</a:t>
            </a:r>
            <a:endParaRPr lang="en-US" dirty="0"/>
          </a:p>
        </p:txBody>
      </p:sp>
      <p:sp>
        <p:nvSpPr>
          <p:cNvPr id="13" name="Rectangle 12">
            <a:extLst>
              <a:ext uri="{FF2B5EF4-FFF2-40B4-BE49-F238E27FC236}">
                <a16:creationId xmlns:a16="http://schemas.microsoft.com/office/drawing/2014/main" id="{A72D0733-AFBC-A17C-516F-19A148584BD0}"/>
              </a:ext>
            </a:extLst>
          </p:cNvPr>
          <p:cNvSpPr/>
          <p:nvPr/>
        </p:nvSpPr>
        <p:spPr>
          <a:xfrm>
            <a:off x="4550911" y="3056999"/>
            <a:ext cx="7105648" cy="30480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a:t>Wine is a mocker and beer a brawler; </a:t>
            </a:r>
          </a:p>
          <a:p>
            <a:pPr algn="ctr"/>
            <a:r>
              <a:rPr lang="en-US" dirty="0"/>
              <a:t>whoever is led astray by them is not wise.</a:t>
            </a:r>
            <a:br>
              <a:rPr lang="en-US" dirty="0"/>
            </a:br>
            <a:r>
              <a:rPr lang="en-US" dirty="0"/>
              <a:t>— </a:t>
            </a:r>
            <a:r>
              <a:rPr lang="en-US" i="1" dirty="0"/>
              <a:t>Proverbs 20:1 (NIV)</a:t>
            </a:r>
            <a:endParaRPr lang="en-US" dirty="0"/>
          </a:p>
        </p:txBody>
      </p:sp>
      <p:sp>
        <p:nvSpPr>
          <p:cNvPr id="14" name="Rectangle 13">
            <a:extLst>
              <a:ext uri="{FF2B5EF4-FFF2-40B4-BE49-F238E27FC236}">
                <a16:creationId xmlns:a16="http://schemas.microsoft.com/office/drawing/2014/main" id="{A5C1296D-1E29-9DDE-16EC-51A8CE567E59}"/>
              </a:ext>
            </a:extLst>
          </p:cNvPr>
          <p:cNvSpPr/>
          <p:nvPr/>
        </p:nvSpPr>
        <p:spPr>
          <a:xfrm>
            <a:off x="4832584" y="3391395"/>
            <a:ext cx="7105648" cy="30480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a:t>But the fruit of the Spirit is</a:t>
            </a:r>
          </a:p>
          <a:p>
            <a:pPr algn="ctr"/>
            <a:r>
              <a:rPr lang="en-US" dirty="0"/>
              <a:t> love, joy, peace, patience, kindness, goodness,</a:t>
            </a:r>
          </a:p>
          <a:p>
            <a:pPr algn="ctr"/>
            <a:r>
              <a:rPr lang="en-US" dirty="0"/>
              <a:t> faithfulness, gentleness and self-control.</a:t>
            </a:r>
          </a:p>
          <a:p>
            <a:pPr algn="ctr"/>
            <a:r>
              <a:rPr lang="en-US" dirty="0"/>
              <a:t> Against such things there is no law.</a:t>
            </a:r>
            <a:br>
              <a:rPr lang="en-US" dirty="0"/>
            </a:br>
            <a:r>
              <a:rPr lang="en-US" dirty="0"/>
              <a:t>— </a:t>
            </a:r>
            <a:r>
              <a:rPr lang="en-US" i="1" dirty="0"/>
              <a:t>Galatians 5:22,23 (NIV)</a:t>
            </a:r>
            <a:endParaRPr lang="en-US" dirty="0"/>
          </a:p>
        </p:txBody>
      </p:sp>
      <p:sp>
        <p:nvSpPr>
          <p:cNvPr id="15" name="Rectangle 14">
            <a:extLst>
              <a:ext uri="{FF2B5EF4-FFF2-40B4-BE49-F238E27FC236}">
                <a16:creationId xmlns:a16="http://schemas.microsoft.com/office/drawing/2014/main" id="{7C667305-66D2-6994-08B9-B334C0667A48}"/>
              </a:ext>
            </a:extLst>
          </p:cNvPr>
          <p:cNvSpPr/>
          <p:nvPr/>
        </p:nvSpPr>
        <p:spPr>
          <a:xfrm>
            <a:off x="5086352" y="3680285"/>
            <a:ext cx="7105648" cy="30480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a:t>Dear friend, I pray that you may enjoy good health </a:t>
            </a:r>
          </a:p>
          <a:p>
            <a:pPr algn="ctr"/>
            <a:r>
              <a:rPr lang="en-US" dirty="0"/>
              <a:t>and that all may go well with you, </a:t>
            </a:r>
          </a:p>
          <a:p>
            <a:pPr algn="ctr"/>
            <a:r>
              <a:rPr lang="en-US" dirty="0"/>
              <a:t>even as your soul is getting along well.</a:t>
            </a:r>
            <a:br>
              <a:rPr lang="en-US" dirty="0"/>
            </a:br>
            <a:r>
              <a:rPr lang="en-US" dirty="0"/>
              <a:t>— </a:t>
            </a:r>
            <a:r>
              <a:rPr lang="en-US" i="1" dirty="0"/>
              <a:t>3 John 2 (NIV)</a:t>
            </a:r>
            <a:endParaRPr lang="en-US" dirty="0"/>
          </a:p>
        </p:txBody>
      </p:sp>
    </p:spTree>
    <p:extLst>
      <p:ext uri="{BB962C8B-B14F-4D97-AF65-F5344CB8AC3E}">
        <p14:creationId xmlns:p14="http://schemas.microsoft.com/office/powerpoint/2010/main" val="6999160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animBg="1"/>
      <p:bldP spid="1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BD873F-D94A-007D-39D6-E2EFAB300E41}"/>
              </a:ext>
            </a:extLst>
          </p:cNvPr>
          <p:cNvSpPr>
            <a:spLocks noGrp="1"/>
          </p:cNvSpPr>
          <p:nvPr>
            <p:ph type="title"/>
          </p:nvPr>
        </p:nvSpPr>
        <p:spPr>
          <a:xfrm>
            <a:off x="252577" y="946514"/>
            <a:ext cx="8596668" cy="923331"/>
          </a:xfrm>
        </p:spPr>
        <p:txBody>
          <a:bodyPr>
            <a:normAutofit/>
          </a:bodyPr>
          <a:lstStyle/>
          <a:p>
            <a:r>
              <a:rPr lang="en-US" b="1" dirty="0"/>
              <a:t>2. Memorize two of the following Bible texts and </a:t>
            </a:r>
            <a:br>
              <a:rPr lang="en-US" b="1" dirty="0"/>
            </a:br>
            <a:r>
              <a:rPr lang="en-US" b="1" dirty="0"/>
              <a:t>two of the following quotations from the writings of Ellen G. White: </a:t>
            </a:r>
            <a:endParaRPr lang="en-US" dirty="0"/>
          </a:p>
        </p:txBody>
      </p:sp>
      <p:sp>
        <p:nvSpPr>
          <p:cNvPr id="6" name="Rectangle 2">
            <a:extLst>
              <a:ext uri="{FF2B5EF4-FFF2-40B4-BE49-F238E27FC236}">
                <a16:creationId xmlns:a16="http://schemas.microsoft.com/office/drawing/2014/main" id="{024C97AE-0271-52B9-AF93-B53DF0F09EF8}"/>
              </a:ext>
            </a:extLst>
          </p:cNvPr>
          <p:cNvSpPr>
            <a:spLocks noGrp="1" noChangeArrowheads="1"/>
          </p:cNvSpPr>
          <p:nvPr>
            <p:ph type="body" sz="half" idx="2"/>
          </p:nvPr>
        </p:nvSpPr>
        <p:spPr bwMode="auto">
          <a:xfrm>
            <a:off x="-190500" y="1966566"/>
            <a:ext cx="5248992" cy="23083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a:p>
            <a:pPr marL="457200" marR="0" lvl="1" indent="0" algn="l" defTabSz="914400" rtl="0" eaLnBrk="0" fontAlgn="base" latinLnBrk="0" hangingPunct="0">
              <a:lnSpc>
                <a:spcPct val="100000"/>
              </a:lnSpc>
              <a:spcBef>
                <a:spcPct val="0"/>
              </a:spcBef>
              <a:spcAft>
                <a:spcPct val="0"/>
              </a:spcAft>
              <a:buClrTx/>
              <a:buSzTx/>
              <a:buFontTx/>
              <a:buNone/>
              <a:tabLst/>
            </a:pPr>
            <a:r>
              <a:rPr kumimoji="0" lang="en-US" altLang="en-US" sz="1800" b="1" i="0" u="none" strike="noStrike" cap="none" normalizeH="0" baseline="0" dirty="0">
                <a:ln>
                  <a:noFill/>
                </a:ln>
                <a:solidFill>
                  <a:schemeClr val="tx1"/>
                </a:solidFill>
                <a:effectLst/>
                <a:latin typeface="Arial" panose="020B0604020202020204" pitchFamily="34" charset="0"/>
              </a:rPr>
              <a:t>b. Writings of Ellen G. White</a:t>
            </a:r>
            <a:endParaRPr kumimoji="0" lang="en-US" altLang="en-US" sz="1800" b="0" i="0" u="none" strike="noStrike" cap="none" normalizeH="0" baseline="0" dirty="0">
              <a:ln>
                <a:noFill/>
              </a:ln>
              <a:solidFill>
                <a:schemeClr val="tx1"/>
              </a:solidFill>
              <a:effectLst/>
              <a:latin typeface="Arial" panose="020B0604020202020204" pitchFamily="34" charset="0"/>
            </a:endParaRPr>
          </a:p>
          <a:p>
            <a:pPr marL="914400" marR="0" lvl="2" indent="0" algn="l" defTabSz="914400" rtl="0" eaLnBrk="0" fontAlgn="base" latinLnBrk="0" hangingPunct="0">
              <a:lnSpc>
                <a:spcPct val="100000"/>
              </a:lnSpc>
              <a:spcBef>
                <a:spcPct val="0"/>
              </a:spcBef>
              <a:spcAft>
                <a:spcPct val="0"/>
              </a:spcAft>
              <a:buClrTx/>
              <a:buSzTx/>
              <a:buFontTx/>
              <a:buNone/>
              <a:tabLst/>
            </a:pPr>
            <a:r>
              <a:rPr kumimoji="0" lang="en-US" altLang="en-US" sz="1800" b="1" i="0" u="none" strike="noStrike" cap="none" normalizeH="0" baseline="0" dirty="0" err="1">
                <a:ln>
                  <a:noFill/>
                </a:ln>
                <a:solidFill>
                  <a:schemeClr val="tx1"/>
                </a:solidFill>
                <a:effectLst/>
                <a:latin typeface="Arial" panose="020B0604020202020204" pitchFamily="34" charset="0"/>
              </a:rPr>
              <a:t>i</a:t>
            </a:r>
            <a:r>
              <a:rPr kumimoji="0" lang="en-US" altLang="en-US" sz="1800" b="1" i="0" u="none" strike="noStrike" cap="none" normalizeH="0" baseline="0" dirty="0">
                <a:ln>
                  <a:noFill/>
                </a:ln>
                <a:solidFill>
                  <a:schemeClr val="tx1"/>
                </a:solidFill>
                <a:effectLst/>
                <a:latin typeface="Arial" panose="020B0604020202020204" pitchFamily="34" charset="0"/>
              </a:rPr>
              <a:t>. Temperance, p. 3</a:t>
            </a:r>
            <a:endParaRPr kumimoji="0" lang="en-US" altLang="en-US" sz="1800" b="0" i="0" u="none" strike="noStrike" cap="none" normalizeH="0" baseline="0" dirty="0">
              <a:ln>
                <a:noFill/>
              </a:ln>
              <a:solidFill>
                <a:schemeClr val="tx1"/>
              </a:solidFill>
              <a:effectLst/>
              <a:latin typeface="Arial" panose="020B0604020202020204" pitchFamily="34" charset="0"/>
            </a:endParaRPr>
          </a:p>
          <a:p>
            <a:pPr marL="914400" marR="0" lvl="2" indent="0" algn="l" defTabSz="914400" rtl="0" eaLnBrk="0" fontAlgn="base" latinLnBrk="0" hangingPunct="0">
              <a:lnSpc>
                <a:spcPct val="100000"/>
              </a:lnSpc>
              <a:spcBef>
                <a:spcPct val="0"/>
              </a:spcBef>
              <a:spcAft>
                <a:spcPct val="0"/>
              </a:spcAft>
              <a:buClrTx/>
              <a:buSzTx/>
              <a:buFontTx/>
              <a:buNone/>
              <a:tabLst/>
            </a:pPr>
            <a:r>
              <a:rPr kumimoji="0" lang="en-US" altLang="en-US" sz="1800" b="1" i="0" u="none" strike="noStrike" cap="none" normalizeH="0" baseline="0" dirty="0">
                <a:ln>
                  <a:noFill/>
                </a:ln>
                <a:solidFill>
                  <a:schemeClr val="tx1"/>
                </a:solidFill>
                <a:effectLst/>
                <a:latin typeface="Arial" panose="020B0604020202020204" pitchFamily="34" charset="0"/>
              </a:rPr>
              <a:t>ii. Counsels on Diet and Foods, p. 428</a:t>
            </a:r>
            <a:endParaRPr kumimoji="0" lang="en-US" altLang="en-US" sz="1800" b="0" i="0" u="none" strike="noStrike" cap="none" normalizeH="0" baseline="0" dirty="0">
              <a:ln>
                <a:noFill/>
              </a:ln>
              <a:solidFill>
                <a:schemeClr val="tx1"/>
              </a:solidFill>
              <a:effectLst/>
              <a:latin typeface="Arial" panose="020B0604020202020204" pitchFamily="34" charset="0"/>
            </a:endParaRPr>
          </a:p>
          <a:p>
            <a:pPr marL="914400" marR="0" lvl="2" indent="0" algn="l" defTabSz="914400" rtl="0" eaLnBrk="0" fontAlgn="base" latinLnBrk="0" hangingPunct="0">
              <a:lnSpc>
                <a:spcPct val="100000"/>
              </a:lnSpc>
              <a:spcBef>
                <a:spcPct val="0"/>
              </a:spcBef>
              <a:spcAft>
                <a:spcPct val="0"/>
              </a:spcAft>
              <a:buClrTx/>
              <a:buSzTx/>
              <a:buFontTx/>
              <a:buNone/>
              <a:tabLst/>
            </a:pPr>
            <a:r>
              <a:rPr kumimoji="0" lang="en-US" altLang="en-US" sz="1800" b="1" i="0" u="none" strike="noStrike" cap="none" normalizeH="0" baseline="0" dirty="0">
                <a:ln>
                  <a:noFill/>
                </a:ln>
                <a:solidFill>
                  <a:schemeClr val="tx1"/>
                </a:solidFill>
                <a:effectLst/>
                <a:latin typeface="Arial" panose="020B0604020202020204" pitchFamily="34" charset="0"/>
              </a:rPr>
              <a:t>iii. Temperance, p. 201</a:t>
            </a:r>
            <a:endParaRPr kumimoji="0" lang="en-US" altLang="en-US" sz="1800" b="0" i="0" u="none" strike="noStrike" cap="none" normalizeH="0" baseline="0" dirty="0">
              <a:ln>
                <a:noFill/>
              </a:ln>
              <a:solidFill>
                <a:schemeClr val="tx1"/>
              </a:solidFill>
              <a:effectLst/>
              <a:latin typeface="Arial" panose="020B0604020202020204" pitchFamily="34" charset="0"/>
            </a:endParaRPr>
          </a:p>
          <a:p>
            <a:pPr marL="914400" marR="0" lvl="2" indent="0" algn="l" defTabSz="914400" rtl="0" eaLnBrk="0" fontAlgn="base" latinLnBrk="0" hangingPunct="0">
              <a:lnSpc>
                <a:spcPct val="100000"/>
              </a:lnSpc>
              <a:spcBef>
                <a:spcPct val="0"/>
              </a:spcBef>
              <a:spcAft>
                <a:spcPct val="0"/>
              </a:spcAft>
              <a:buClrTx/>
              <a:buSzTx/>
              <a:buFontTx/>
              <a:buNone/>
              <a:tabLst/>
            </a:pPr>
            <a:r>
              <a:rPr kumimoji="0" lang="en-US" altLang="en-US" sz="1800" b="1" i="0" u="none" strike="noStrike" cap="none" normalizeH="0" baseline="0" dirty="0">
                <a:ln>
                  <a:noFill/>
                </a:ln>
                <a:solidFill>
                  <a:schemeClr val="tx1"/>
                </a:solidFill>
                <a:effectLst/>
                <a:latin typeface="Arial" panose="020B0604020202020204" pitchFamily="34" charset="0"/>
              </a:rPr>
              <a:t>iv. Temperance, p. 113</a:t>
            </a:r>
            <a:endParaRPr kumimoji="0" lang="en-US" altLang="en-US" sz="1800" b="0" i="0" u="none" strike="noStrike" cap="none" normalizeH="0" baseline="0" dirty="0">
              <a:ln>
                <a:noFill/>
              </a:ln>
              <a:solidFill>
                <a:schemeClr val="tx1"/>
              </a:solidFill>
              <a:effectLst/>
              <a:latin typeface="Arial" panose="020B0604020202020204" pitchFamily="34" charset="0"/>
            </a:endParaRPr>
          </a:p>
          <a:p>
            <a:pPr marL="914400" marR="0" lvl="2" indent="0" algn="l" defTabSz="914400" rtl="0" eaLnBrk="0" fontAlgn="base" latinLnBrk="0" hangingPunct="0">
              <a:lnSpc>
                <a:spcPct val="100000"/>
              </a:lnSpc>
              <a:spcBef>
                <a:spcPct val="0"/>
              </a:spcBef>
              <a:spcAft>
                <a:spcPct val="0"/>
              </a:spcAft>
              <a:buClrTx/>
              <a:buSzTx/>
              <a:buFontTx/>
              <a:buNone/>
              <a:tabLst/>
            </a:pPr>
            <a:r>
              <a:rPr kumimoji="0" lang="en-US" altLang="en-US" sz="1800" b="1" i="0" u="none" strike="noStrike" cap="none" normalizeH="0" baseline="0" dirty="0">
                <a:ln>
                  <a:noFill/>
                </a:ln>
                <a:solidFill>
                  <a:schemeClr val="tx1"/>
                </a:solidFill>
                <a:effectLst/>
                <a:latin typeface="Arial" panose="020B0604020202020204" pitchFamily="34" charset="0"/>
              </a:rPr>
              <a:t>v. Ministry of Healing, p. 327-328</a:t>
            </a:r>
            <a:endParaRPr kumimoji="0" lang="en-US" altLang="en-US"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7" name="Rectangle 6">
            <a:extLst>
              <a:ext uri="{FF2B5EF4-FFF2-40B4-BE49-F238E27FC236}">
                <a16:creationId xmlns:a16="http://schemas.microsoft.com/office/drawing/2014/main" id="{DCFA73A3-AC6A-2D2D-7092-F02EBEECD770}"/>
              </a:ext>
            </a:extLst>
          </p:cNvPr>
          <p:cNvSpPr/>
          <p:nvPr/>
        </p:nvSpPr>
        <p:spPr>
          <a:xfrm>
            <a:off x="667036" y="129715"/>
            <a:ext cx="8186858" cy="923330"/>
          </a:xfrm>
          <a:prstGeom prst="rect">
            <a:avLst/>
          </a:prstGeom>
          <a:noFill/>
        </p:spPr>
        <p:txBody>
          <a:bodyPr wrap="none" lIns="91440" tIns="45720" rIns="91440" bIns="45720">
            <a:spAutoFit/>
          </a:bodyPr>
          <a:lstStyle/>
          <a:p>
            <a:pPr algn="ctr"/>
            <a:r>
              <a:rPr lang="en-US" sz="5400" b="0" cap="none" spc="0" dirty="0">
                <a:ln w="0"/>
                <a:solidFill>
                  <a:schemeClr val="accent1"/>
                </a:solidFill>
                <a:effectLst>
                  <a:outerShdw blurRad="38100" dist="25400" dir="5400000" algn="ctr" rotWithShape="0">
                    <a:srgbClr val="6E747A">
                      <a:alpha val="43000"/>
                    </a:srgbClr>
                  </a:outerShdw>
                </a:effectLst>
              </a:rPr>
              <a:t>What did Ellen White say?</a:t>
            </a:r>
          </a:p>
        </p:txBody>
      </p:sp>
      <p:sp>
        <p:nvSpPr>
          <p:cNvPr id="4" name="Rectangle 3">
            <a:extLst>
              <a:ext uri="{FF2B5EF4-FFF2-40B4-BE49-F238E27FC236}">
                <a16:creationId xmlns:a16="http://schemas.microsoft.com/office/drawing/2014/main" id="{5F75C47B-FFF0-9201-6892-FF895C5D0F15}"/>
              </a:ext>
            </a:extLst>
          </p:cNvPr>
          <p:cNvSpPr/>
          <p:nvPr/>
        </p:nvSpPr>
        <p:spPr>
          <a:xfrm>
            <a:off x="4190058" y="2013412"/>
            <a:ext cx="7105649" cy="2974744"/>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i="1" dirty="0"/>
              <a:t>“True temperance teaches us</a:t>
            </a:r>
          </a:p>
          <a:p>
            <a:pPr algn="ctr"/>
            <a:r>
              <a:rPr lang="en-US" i="1" dirty="0"/>
              <a:t> to abstain entirely from that which is injurious, </a:t>
            </a:r>
          </a:p>
          <a:p>
            <a:pPr algn="ctr"/>
            <a:r>
              <a:rPr lang="en-US" i="1" dirty="0"/>
              <a:t>and to use judiciously only healthful and nutritious</a:t>
            </a:r>
          </a:p>
          <a:p>
            <a:pPr algn="ctr"/>
            <a:r>
              <a:rPr lang="en-US" i="1" dirty="0"/>
              <a:t> articles of food.”</a:t>
            </a:r>
            <a:r>
              <a:rPr lang="en-US" dirty="0"/>
              <a:t> </a:t>
            </a:r>
          </a:p>
          <a:p>
            <a:pPr algn="ctr"/>
            <a:r>
              <a:rPr lang="en-US" dirty="0"/>
              <a:t>Temperance, p. 3. </a:t>
            </a:r>
          </a:p>
        </p:txBody>
      </p:sp>
      <p:sp>
        <p:nvSpPr>
          <p:cNvPr id="5" name="Rectangle 4">
            <a:extLst>
              <a:ext uri="{FF2B5EF4-FFF2-40B4-BE49-F238E27FC236}">
                <a16:creationId xmlns:a16="http://schemas.microsoft.com/office/drawing/2014/main" id="{9234237C-0B24-A6CE-764B-03F786521D59}"/>
              </a:ext>
            </a:extLst>
          </p:cNvPr>
          <p:cNvSpPr/>
          <p:nvPr/>
        </p:nvSpPr>
        <p:spPr>
          <a:xfrm>
            <a:off x="4344994" y="2258505"/>
            <a:ext cx="7105648" cy="30480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i="1" dirty="0"/>
              <a:t>“The only safe course is to touch not, taste not, handle not,</a:t>
            </a:r>
          </a:p>
          <a:p>
            <a:pPr algn="ctr"/>
            <a:r>
              <a:rPr lang="en-US" i="1" dirty="0"/>
              <a:t> tea, coffee, </a:t>
            </a:r>
          </a:p>
          <a:p>
            <a:pPr algn="ctr"/>
            <a:r>
              <a:rPr lang="en-US" i="1" dirty="0"/>
              <a:t>wines, tobacco, opium, and alcoholic drinks.”</a:t>
            </a:r>
          </a:p>
          <a:p>
            <a:pPr algn="ctr"/>
            <a:endParaRPr lang="en-US" i="1" dirty="0"/>
          </a:p>
          <a:p>
            <a:pPr algn="ctr"/>
            <a:r>
              <a:rPr lang="en-US" dirty="0"/>
              <a:t> Counsels on Diet and Foods, p. 428. </a:t>
            </a:r>
          </a:p>
        </p:txBody>
      </p:sp>
      <p:sp>
        <p:nvSpPr>
          <p:cNvPr id="8" name="Rectangle 7">
            <a:extLst>
              <a:ext uri="{FF2B5EF4-FFF2-40B4-BE49-F238E27FC236}">
                <a16:creationId xmlns:a16="http://schemas.microsoft.com/office/drawing/2014/main" id="{BC199269-294B-AD56-D91B-040BA7C379F6}"/>
              </a:ext>
            </a:extLst>
          </p:cNvPr>
          <p:cNvSpPr/>
          <p:nvPr/>
        </p:nvSpPr>
        <p:spPr>
          <a:xfrm>
            <a:off x="4499930" y="2503598"/>
            <a:ext cx="7105648" cy="30480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i="1" dirty="0"/>
              <a:t>“...temperance alone is the foundation</a:t>
            </a:r>
          </a:p>
          <a:p>
            <a:pPr algn="ctr"/>
            <a:r>
              <a:rPr lang="en-US" i="1" dirty="0"/>
              <a:t> of all the graces that come from God,</a:t>
            </a:r>
          </a:p>
          <a:p>
            <a:pPr algn="ctr"/>
            <a:r>
              <a:rPr lang="en-US" i="1" dirty="0"/>
              <a:t> the foundation of all victories to be gained.”</a:t>
            </a:r>
          </a:p>
          <a:p>
            <a:pPr algn="ctr"/>
            <a:r>
              <a:rPr lang="en-US" dirty="0"/>
              <a:t> Temperance, p. 201. </a:t>
            </a:r>
          </a:p>
        </p:txBody>
      </p:sp>
      <p:sp>
        <p:nvSpPr>
          <p:cNvPr id="9" name="Rectangle 8">
            <a:extLst>
              <a:ext uri="{FF2B5EF4-FFF2-40B4-BE49-F238E27FC236}">
                <a16:creationId xmlns:a16="http://schemas.microsoft.com/office/drawing/2014/main" id="{01CCCEC5-80B6-EB60-0260-C915A6265B48}"/>
              </a:ext>
            </a:extLst>
          </p:cNvPr>
          <p:cNvSpPr/>
          <p:nvPr/>
        </p:nvSpPr>
        <p:spPr>
          <a:xfrm>
            <a:off x="4683961" y="2786593"/>
            <a:ext cx="7105648" cy="30480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i="1" dirty="0"/>
              <a:t>“A pure and noble life,</a:t>
            </a:r>
          </a:p>
          <a:p>
            <a:pPr algn="ctr"/>
            <a:r>
              <a:rPr lang="en-US" i="1" dirty="0"/>
              <a:t> a life of victory over appetite and lust,</a:t>
            </a:r>
          </a:p>
          <a:p>
            <a:pPr algn="ctr"/>
            <a:r>
              <a:rPr lang="en-US" i="1" dirty="0"/>
              <a:t> is possible to everyone</a:t>
            </a:r>
          </a:p>
          <a:p>
            <a:pPr algn="ctr"/>
            <a:r>
              <a:rPr lang="en-US" i="1" dirty="0"/>
              <a:t> who will unite his weak, wavering, human will</a:t>
            </a:r>
          </a:p>
          <a:p>
            <a:pPr algn="ctr"/>
            <a:r>
              <a:rPr lang="en-US" i="1" dirty="0"/>
              <a:t> to the omnipotent, unwavering will of God.”</a:t>
            </a:r>
            <a:r>
              <a:rPr lang="en-US" dirty="0"/>
              <a:t> </a:t>
            </a:r>
          </a:p>
          <a:p>
            <a:pPr algn="ctr"/>
            <a:endParaRPr lang="en-US" dirty="0"/>
          </a:p>
          <a:p>
            <a:pPr algn="ctr"/>
            <a:r>
              <a:rPr lang="en-US" dirty="0"/>
              <a:t>Temperance, p.113. </a:t>
            </a:r>
          </a:p>
          <a:p>
            <a:br>
              <a:rPr lang="en-US" dirty="0"/>
            </a:br>
            <a:endParaRPr lang="en-US" dirty="0"/>
          </a:p>
        </p:txBody>
      </p:sp>
      <p:sp>
        <p:nvSpPr>
          <p:cNvPr id="10" name="Rectangle 9">
            <a:extLst>
              <a:ext uri="{FF2B5EF4-FFF2-40B4-BE49-F238E27FC236}">
                <a16:creationId xmlns:a16="http://schemas.microsoft.com/office/drawing/2014/main" id="{6990C471-41EC-EB99-5EEF-18F63C1D0113}"/>
              </a:ext>
            </a:extLst>
          </p:cNvPr>
          <p:cNvSpPr/>
          <p:nvPr/>
        </p:nvSpPr>
        <p:spPr>
          <a:xfrm>
            <a:off x="4867992" y="3069588"/>
            <a:ext cx="7105648" cy="30480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i="1" dirty="0"/>
              <a:t>“Tobacco is a slow, insidious, but most malignant poison,</a:t>
            </a:r>
          </a:p>
          <a:p>
            <a:pPr algn="ctr"/>
            <a:r>
              <a:rPr lang="en-US" i="1" dirty="0"/>
              <a:t> in whatever form it is used, it tells upon the constitution;</a:t>
            </a:r>
          </a:p>
          <a:p>
            <a:pPr algn="ctr"/>
            <a:r>
              <a:rPr lang="en-US" i="1" dirty="0"/>
              <a:t> it is all the more dangerous </a:t>
            </a:r>
          </a:p>
          <a:p>
            <a:pPr algn="ctr"/>
            <a:r>
              <a:rPr lang="en-US" i="1" dirty="0"/>
              <a:t>because its effects are slow and at first hardly perceptible.”</a:t>
            </a:r>
          </a:p>
          <a:p>
            <a:pPr algn="ctr"/>
            <a:endParaRPr lang="en-US" i="1" dirty="0"/>
          </a:p>
          <a:p>
            <a:pPr algn="ctr"/>
            <a:r>
              <a:rPr lang="en-US" dirty="0"/>
              <a:t> Ministry of Healing, p. 327-328. </a:t>
            </a:r>
          </a:p>
        </p:txBody>
      </p:sp>
    </p:spTree>
    <p:extLst>
      <p:ext uri="{BB962C8B-B14F-4D97-AF65-F5344CB8AC3E}">
        <p14:creationId xmlns:p14="http://schemas.microsoft.com/office/powerpoint/2010/main" val="30632828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8" grpId="0" animBg="1"/>
      <p:bldP spid="9" grpId="0" animBg="1"/>
      <p:bldP spid="10"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B9DAD4-953E-224A-76A0-FDA0C37D7A65}"/>
              </a:ext>
            </a:extLst>
          </p:cNvPr>
          <p:cNvSpPr>
            <a:spLocks noGrp="1"/>
          </p:cNvSpPr>
          <p:nvPr>
            <p:ph type="title"/>
          </p:nvPr>
        </p:nvSpPr>
        <p:spPr>
          <a:xfrm>
            <a:off x="677334" y="468356"/>
            <a:ext cx="4732866" cy="865144"/>
          </a:xfrm>
        </p:spPr>
        <p:txBody>
          <a:bodyPr/>
          <a:lstStyle/>
          <a:p>
            <a:r>
              <a:rPr lang="en-US" dirty="0"/>
              <a:t>Activities:  What drugs can do to you.</a:t>
            </a:r>
          </a:p>
        </p:txBody>
      </p:sp>
      <p:pic>
        <p:nvPicPr>
          <p:cNvPr id="6" name="Content Placeholder 5" descr="A cartoon of a child with long hair&#10;&#10;Description automatically generated">
            <a:extLst>
              <a:ext uri="{FF2B5EF4-FFF2-40B4-BE49-F238E27FC236}">
                <a16:creationId xmlns:a16="http://schemas.microsoft.com/office/drawing/2014/main" id="{875CDACE-4B3E-B8DE-784B-93B51669A06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403509" y="1638301"/>
            <a:ext cx="4513262" cy="3976849"/>
          </a:xfrm>
        </p:spPr>
      </p:pic>
      <p:sp>
        <p:nvSpPr>
          <p:cNvPr id="4" name="Text Placeholder 3">
            <a:extLst>
              <a:ext uri="{FF2B5EF4-FFF2-40B4-BE49-F238E27FC236}">
                <a16:creationId xmlns:a16="http://schemas.microsoft.com/office/drawing/2014/main" id="{E51CA72F-190B-C5E5-5104-0F74DC503C43}"/>
              </a:ext>
            </a:extLst>
          </p:cNvPr>
          <p:cNvSpPr>
            <a:spLocks noGrp="1"/>
          </p:cNvSpPr>
          <p:nvPr>
            <p:ph type="body" sz="half" idx="2"/>
          </p:nvPr>
        </p:nvSpPr>
        <p:spPr>
          <a:xfrm>
            <a:off x="677334" y="1638301"/>
            <a:ext cx="3854528" cy="3723218"/>
          </a:xfrm>
        </p:spPr>
        <p:txBody>
          <a:bodyPr/>
          <a:lstStyle/>
          <a:p>
            <a:pPr marL="342900" indent="-342900">
              <a:buFont typeface="+mj-lt"/>
              <a:buAutoNum type="arabicPeriod"/>
            </a:pPr>
            <a:r>
              <a:rPr lang="en-US" dirty="0">
                <a:solidFill>
                  <a:schemeClr val="tx1"/>
                </a:solidFill>
              </a:rPr>
              <a:t>Spin around and around 20 times</a:t>
            </a:r>
          </a:p>
          <a:p>
            <a:pPr marL="799963" lvl="1" indent="-342900">
              <a:buFont typeface="Wingdings" panose="05000000000000000000" pitchFamily="2" charset="2"/>
              <a:buChar char="Ø"/>
            </a:pPr>
            <a:r>
              <a:rPr lang="en-US" dirty="0">
                <a:solidFill>
                  <a:schemeClr val="tx1"/>
                </a:solidFill>
              </a:rPr>
              <a:t>Walk in a straight line</a:t>
            </a:r>
          </a:p>
          <a:p>
            <a:pPr marL="342900" indent="-342900">
              <a:buFont typeface="+mj-lt"/>
              <a:buAutoNum type="arabicPeriod"/>
            </a:pPr>
            <a:r>
              <a:rPr lang="en-US" dirty="0">
                <a:solidFill>
                  <a:schemeClr val="tx1"/>
                </a:solidFill>
              </a:rPr>
              <a:t>Look through wax paper</a:t>
            </a:r>
          </a:p>
          <a:p>
            <a:pPr marL="799963" lvl="1" indent="-342900">
              <a:buFont typeface="Wingdings" panose="05000000000000000000" pitchFamily="2" charset="2"/>
              <a:buChar char="Ø"/>
            </a:pPr>
            <a:r>
              <a:rPr lang="en-US" dirty="0">
                <a:solidFill>
                  <a:schemeClr val="tx1"/>
                </a:solidFill>
              </a:rPr>
              <a:t>Read what is says on the screen</a:t>
            </a:r>
          </a:p>
          <a:p>
            <a:pPr marL="342900" indent="-342900">
              <a:buFont typeface="+mj-lt"/>
              <a:buAutoNum type="arabicPeriod"/>
            </a:pPr>
            <a:r>
              <a:rPr lang="en-US" dirty="0">
                <a:solidFill>
                  <a:schemeClr val="tx1"/>
                </a:solidFill>
              </a:rPr>
              <a:t>Blow up a balloon, let out the air and repeat 7 times</a:t>
            </a:r>
          </a:p>
          <a:p>
            <a:pPr marL="799963" lvl="1" indent="-342900">
              <a:buFont typeface="Wingdings" panose="05000000000000000000" pitchFamily="2" charset="2"/>
              <a:buChar char="Ø"/>
            </a:pPr>
            <a:r>
              <a:rPr lang="en-US" dirty="0">
                <a:solidFill>
                  <a:schemeClr val="tx1"/>
                </a:solidFill>
              </a:rPr>
              <a:t>Breathe</a:t>
            </a:r>
          </a:p>
          <a:p>
            <a:pPr marL="342900" indent="-342900">
              <a:buFont typeface="+mj-lt"/>
              <a:buAutoNum type="arabicPeriod"/>
            </a:pPr>
            <a:r>
              <a:rPr lang="en-US" dirty="0">
                <a:solidFill>
                  <a:schemeClr val="tx1"/>
                </a:solidFill>
              </a:rPr>
              <a:t>Smell test – what is it.</a:t>
            </a:r>
          </a:p>
          <a:p>
            <a:pPr marL="799963" lvl="1" indent="-342900">
              <a:buFont typeface="Wingdings" panose="05000000000000000000" pitchFamily="2" charset="2"/>
              <a:buChar char="Ø"/>
            </a:pPr>
            <a:r>
              <a:rPr lang="en-US" dirty="0">
                <a:solidFill>
                  <a:schemeClr val="tx1"/>
                </a:solidFill>
              </a:rPr>
              <a:t>How do you want to smell?</a:t>
            </a:r>
          </a:p>
          <a:p>
            <a:pPr marL="799963" lvl="1" indent="-342900">
              <a:buFont typeface="Wingdings" panose="05000000000000000000" pitchFamily="2" charset="2"/>
              <a:buChar char="Ø"/>
            </a:pPr>
            <a:endParaRPr lang="en-US" dirty="0">
              <a:solidFill>
                <a:schemeClr val="tx1"/>
              </a:solidFill>
            </a:endParaRPr>
          </a:p>
          <a:p>
            <a:pPr marL="799963" lvl="1" indent="-342900">
              <a:buFont typeface="Wingdings" panose="05000000000000000000" pitchFamily="2" charset="2"/>
              <a:buChar char="Ø"/>
            </a:pPr>
            <a:endParaRPr lang="en-US" dirty="0">
              <a:solidFill>
                <a:schemeClr val="tx1"/>
              </a:solidFill>
            </a:endParaRPr>
          </a:p>
          <a:p>
            <a:pPr marL="799963" lvl="1" indent="-342900">
              <a:buFont typeface="Wingdings" panose="05000000000000000000" pitchFamily="2" charset="2"/>
              <a:buChar char="Ø"/>
            </a:pPr>
            <a:endParaRPr lang="en-US" dirty="0">
              <a:solidFill>
                <a:schemeClr val="tx1"/>
              </a:solidFill>
            </a:endParaRPr>
          </a:p>
        </p:txBody>
      </p:sp>
      <p:pic>
        <p:nvPicPr>
          <p:cNvPr id="8" name="Picture 7" descr="A person blowing a bubble&#10;&#10;Description automatically generated">
            <a:extLst>
              <a:ext uri="{FF2B5EF4-FFF2-40B4-BE49-F238E27FC236}">
                <a16:creationId xmlns:a16="http://schemas.microsoft.com/office/drawing/2014/main" id="{57DB3D46-2883-1C0F-3BD3-95B1CC67AA41}"/>
              </a:ext>
            </a:extLst>
          </p:cNvPr>
          <p:cNvPicPr>
            <a:picLocks noChangeAspect="1"/>
          </p:cNvPicPr>
          <p:nvPr/>
        </p:nvPicPr>
        <p:blipFill>
          <a:blip r:embed="rId3">
            <a:clrChange>
              <a:clrFrom>
                <a:srgbClr val="2166B1"/>
              </a:clrFrom>
              <a:clrTo>
                <a:srgbClr val="2166B1">
                  <a:alpha val="0"/>
                </a:srgbClr>
              </a:clrTo>
            </a:clrChange>
            <a:extLst>
              <a:ext uri="{28A0092B-C50C-407E-A947-70E740481C1C}">
                <a14:useLocalDpi xmlns:a14="http://schemas.microsoft.com/office/drawing/2010/main" val="0"/>
              </a:ext>
            </a:extLst>
          </a:blip>
          <a:stretch>
            <a:fillRect/>
          </a:stretch>
        </p:blipFill>
        <p:spPr>
          <a:xfrm>
            <a:off x="8102421" y="3569110"/>
            <a:ext cx="4089579" cy="3247091"/>
          </a:xfrm>
          <a:prstGeom prst="rect">
            <a:avLst/>
          </a:prstGeom>
        </p:spPr>
      </p:pic>
    </p:spTree>
    <p:extLst>
      <p:ext uri="{BB962C8B-B14F-4D97-AF65-F5344CB8AC3E}">
        <p14:creationId xmlns:p14="http://schemas.microsoft.com/office/powerpoint/2010/main" val="4690327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BD873F-D94A-007D-39D6-E2EFAB300E41}"/>
              </a:ext>
            </a:extLst>
          </p:cNvPr>
          <p:cNvSpPr>
            <a:spLocks noGrp="1"/>
          </p:cNvSpPr>
          <p:nvPr>
            <p:ph type="title"/>
          </p:nvPr>
        </p:nvSpPr>
        <p:spPr>
          <a:xfrm>
            <a:off x="296334" y="0"/>
            <a:ext cx="6123516" cy="970976"/>
          </a:xfrm>
        </p:spPr>
        <p:txBody>
          <a:bodyPr/>
          <a:lstStyle/>
          <a:p>
            <a:r>
              <a:rPr lang="en-US" b="1" dirty="0"/>
              <a:t>1. Memorize and sign the Temperance Pledge: </a:t>
            </a:r>
            <a:endParaRPr lang="en-US" dirty="0"/>
          </a:p>
        </p:txBody>
      </p:sp>
      <p:pic>
        <p:nvPicPr>
          <p:cNvPr id="6" name="Content Placeholder 5" descr="A round yellow smiley face with a pencil and red text&#10;&#10;Description automatically generated">
            <a:extLst>
              <a:ext uri="{FF2B5EF4-FFF2-40B4-BE49-F238E27FC236}">
                <a16:creationId xmlns:a16="http://schemas.microsoft.com/office/drawing/2014/main" id="{C6C70BE2-A68C-BDA9-6264-7FDF840D9C4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090754" y="3436943"/>
            <a:ext cx="3208545" cy="3205340"/>
          </a:xfrm>
          <a:prstGeom prst="ellipse">
            <a:avLst/>
          </a:prstGeom>
        </p:spPr>
      </p:pic>
      <p:sp>
        <p:nvSpPr>
          <p:cNvPr id="4" name="Text Placeholder 3">
            <a:extLst>
              <a:ext uri="{FF2B5EF4-FFF2-40B4-BE49-F238E27FC236}">
                <a16:creationId xmlns:a16="http://schemas.microsoft.com/office/drawing/2014/main" id="{2EB17579-9492-FA4C-9639-4EF454C5C10B}"/>
              </a:ext>
            </a:extLst>
          </p:cNvPr>
          <p:cNvSpPr>
            <a:spLocks noGrp="1"/>
          </p:cNvSpPr>
          <p:nvPr>
            <p:ph type="body" sz="half" idx="2"/>
          </p:nvPr>
        </p:nvSpPr>
        <p:spPr>
          <a:xfrm>
            <a:off x="467784" y="1202579"/>
            <a:ext cx="9704916" cy="2002761"/>
          </a:xfrm>
        </p:spPr>
        <p:txBody>
          <a:bodyPr>
            <a:normAutofit/>
          </a:bodyPr>
          <a:lstStyle/>
          <a:p>
            <a:r>
              <a:rPr lang="en-US" sz="2000" b="1" dirty="0">
                <a:solidFill>
                  <a:schemeClr val="tx1"/>
                </a:solidFill>
              </a:rPr>
              <a:t>“Realizing the importance of healthy body and mind,</a:t>
            </a:r>
          </a:p>
          <a:p>
            <a:r>
              <a:rPr lang="en-US" sz="2000" b="1" dirty="0">
                <a:solidFill>
                  <a:schemeClr val="tx1"/>
                </a:solidFill>
              </a:rPr>
              <a:t> I (your name) promise, with the help of God,</a:t>
            </a:r>
          </a:p>
          <a:p>
            <a:r>
              <a:rPr lang="en-US" sz="2000" b="1" dirty="0">
                <a:solidFill>
                  <a:schemeClr val="tx1"/>
                </a:solidFill>
              </a:rPr>
              <a:t> to live a Christian life of true temperance in all good things</a:t>
            </a:r>
          </a:p>
          <a:p>
            <a:r>
              <a:rPr lang="en-US" sz="2000" b="1" dirty="0">
                <a:solidFill>
                  <a:schemeClr val="tx1"/>
                </a:solidFill>
              </a:rPr>
              <a:t> and total abstinence from the use of tobacco, alcohol, or any other narcotic.” </a:t>
            </a:r>
            <a:endParaRPr lang="en-US" sz="2000" dirty="0">
              <a:solidFill>
                <a:schemeClr val="tx1"/>
              </a:solidFill>
            </a:endParaRPr>
          </a:p>
        </p:txBody>
      </p:sp>
      <p:pic>
        <p:nvPicPr>
          <p:cNvPr id="8" name="Picture 7" descr="A white and black sign&#10;&#10;Description automatically generated">
            <a:extLst>
              <a:ext uri="{FF2B5EF4-FFF2-40B4-BE49-F238E27FC236}">
                <a16:creationId xmlns:a16="http://schemas.microsoft.com/office/drawing/2014/main" id="{C24E5933-F8E2-8028-7004-ACA288B2227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9412728">
            <a:off x="1650509" y="4197688"/>
            <a:ext cx="5715000" cy="1066800"/>
          </a:xfrm>
          <a:prstGeom prst="rect">
            <a:avLst/>
          </a:prstGeom>
        </p:spPr>
      </p:pic>
    </p:spTree>
    <p:extLst>
      <p:ext uri="{BB962C8B-B14F-4D97-AF65-F5344CB8AC3E}">
        <p14:creationId xmlns:p14="http://schemas.microsoft.com/office/powerpoint/2010/main" val="30650909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 calcmode="lin" valueType="num">
                                      <p:cBhvr>
                                        <p:cTn id="9" dur="1000" fill="hold"/>
                                        <p:tgtEl>
                                          <p:spTgt spid="6"/>
                                        </p:tgtEl>
                                        <p:attrNameLst>
                                          <p:attrName>style.rotation</p:attrName>
                                        </p:attrNameLst>
                                      </p:cBhvr>
                                      <p:tavLst>
                                        <p:tav tm="0">
                                          <p:val>
                                            <p:fltVal val="90"/>
                                          </p:val>
                                        </p:tav>
                                        <p:tav tm="100000">
                                          <p:val>
                                            <p:fltVal val="0"/>
                                          </p:val>
                                        </p:tav>
                                      </p:tavLst>
                                    </p:anim>
                                    <p:animEffect transition="in" filter="fade">
                                      <p:cBhvr>
                                        <p:cTn id="10"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 Media 1" title="How to say no when friends offer you drugs and alcohol? | Avoid Teens Peer Pressure Guide">
            <a:hlinkClick r:id="" action="ppaction://media"/>
            <a:extLst>
              <a:ext uri="{FF2B5EF4-FFF2-40B4-BE49-F238E27FC236}">
                <a16:creationId xmlns:a16="http://schemas.microsoft.com/office/drawing/2014/main" id="{561BD1B5-2A22-63D6-ED92-09EBBDA42303}"/>
              </a:ext>
            </a:extLst>
          </p:cNvPr>
          <p:cNvPicPr>
            <a:picLocks noRot="1" noChangeAspect="1"/>
          </p:cNvPicPr>
          <p:nvPr>
            <a:videoFile r:link="rId1"/>
          </p:nvPr>
        </p:nvPicPr>
        <p:blipFill>
          <a:blip r:embed="rId3"/>
          <a:stretch>
            <a:fillRect/>
          </a:stretch>
        </p:blipFill>
        <p:spPr>
          <a:xfrm>
            <a:off x="410446" y="676850"/>
            <a:ext cx="9243350" cy="5222505"/>
          </a:xfrm>
          <a:prstGeom prst="rect">
            <a:avLst/>
          </a:prstGeom>
        </p:spPr>
      </p:pic>
      <p:pic>
        <p:nvPicPr>
          <p:cNvPr id="4" name="Picture 3" descr="A red circle with white dots and words&#10;&#10;Description automatically generated">
            <a:extLst>
              <a:ext uri="{FF2B5EF4-FFF2-40B4-BE49-F238E27FC236}">
                <a16:creationId xmlns:a16="http://schemas.microsoft.com/office/drawing/2014/main" id="{A625C0F1-BD3B-D744-4E81-BB8173B9F0D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63150" y="1409700"/>
            <a:ext cx="2019300" cy="2019300"/>
          </a:xfrm>
          <a:prstGeom prst="ellipse">
            <a:avLst/>
          </a:prstGeom>
        </p:spPr>
      </p:pic>
    </p:spTree>
    <p:extLst>
      <p:ext uri="{BB962C8B-B14F-4D97-AF65-F5344CB8AC3E}">
        <p14:creationId xmlns:p14="http://schemas.microsoft.com/office/powerpoint/2010/main" val="413570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BD873F-D94A-007D-39D6-E2EFAB300E41}"/>
              </a:ext>
            </a:extLst>
          </p:cNvPr>
          <p:cNvSpPr>
            <a:spLocks noGrp="1"/>
          </p:cNvSpPr>
          <p:nvPr>
            <p:ph type="title"/>
          </p:nvPr>
        </p:nvSpPr>
        <p:spPr>
          <a:xfrm>
            <a:off x="677334" y="514924"/>
            <a:ext cx="9133416" cy="780476"/>
          </a:xfrm>
        </p:spPr>
        <p:txBody>
          <a:bodyPr/>
          <a:lstStyle/>
          <a:p>
            <a:r>
              <a:rPr lang="en-US" b="1" dirty="0"/>
              <a:t>7. Discuss the following situations and role-play what you would do if: </a:t>
            </a:r>
            <a:endParaRPr lang="en-US" dirty="0"/>
          </a:p>
        </p:txBody>
      </p:sp>
      <p:sp>
        <p:nvSpPr>
          <p:cNvPr id="5" name="Rectangle 1">
            <a:extLst>
              <a:ext uri="{FF2B5EF4-FFF2-40B4-BE49-F238E27FC236}">
                <a16:creationId xmlns:a16="http://schemas.microsoft.com/office/drawing/2014/main" id="{0485C901-A23E-80EE-7D2B-31560DE942CB}"/>
              </a:ext>
            </a:extLst>
          </p:cNvPr>
          <p:cNvSpPr>
            <a:spLocks noGrp="1" noChangeArrowheads="1"/>
          </p:cNvSpPr>
          <p:nvPr>
            <p:ph type="body" sz="half" idx="2"/>
          </p:nvPr>
        </p:nvSpPr>
        <p:spPr bwMode="auto">
          <a:xfrm>
            <a:off x="487098" y="1295400"/>
            <a:ext cx="9513887" cy="39703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1" i="0" u="none" strike="noStrike" cap="none" normalizeH="0" baseline="0" dirty="0">
              <a:ln>
                <a:noFill/>
              </a:ln>
              <a:solidFill>
                <a:schemeClr val="tx1"/>
              </a:solidFill>
              <a:effectLst/>
              <a:latin typeface="Arial" panose="020B0604020202020204" pitchFamily="34" charset="0"/>
            </a:endParaRPr>
          </a:p>
          <a:p>
            <a:pPr marL="457200" marR="0" lvl="1" indent="0" algn="l" defTabSz="914400" rtl="0" eaLnBrk="0" fontAlgn="base" latinLnBrk="0" hangingPunct="0">
              <a:lnSpc>
                <a:spcPct val="200000"/>
              </a:lnSpc>
              <a:spcBef>
                <a:spcPct val="0"/>
              </a:spcBef>
              <a:spcAft>
                <a:spcPct val="0"/>
              </a:spcAft>
              <a:buClrTx/>
              <a:buSzTx/>
              <a:buFontTx/>
              <a:buNone/>
              <a:tabLst/>
            </a:pPr>
            <a:r>
              <a:rPr kumimoji="0" lang="en-US" altLang="en-US" sz="1800" b="1" i="0" u="none" strike="noStrike" cap="none" normalizeH="0" baseline="0" dirty="0">
                <a:ln>
                  <a:noFill/>
                </a:ln>
                <a:solidFill>
                  <a:schemeClr val="tx1"/>
                </a:solidFill>
                <a:effectLst/>
                <a:latin typeface="Arial" panose="020B0604020202020204" pitchFamily="34" charset="0"/>
              </a:rPr>
              <a:t>a. Your best friend asks you to try a cigarette.</a:t>
            </a:r>
          </a:p>
          <a:p>
            <a:pPr marL="457200" marR="0" lvl="1" indent="0" algn="l" defTabSz="914400" rtl="0" eaLnBrk="0" fontAlgn="base" latinLnBrk="0" hangingPunct="0">
              <a:lnSpc>
                <a:spcPct val="200000"/>
              </a:lnSpc>
              <a:spcBef>
                <a:spcPct val="0"/>
              </a:spcBef>
              <a:spcAft>
                <a:spcPct val="0"/>
              </a:spcAft>
              <a:buClrTx/>
              <a:buSzTx/>
              <a:buFontTx/>
              <a:buNone/>
              <a:tabLst/>
            </a:pPr>
            <a:r>
              <a:rPr kumimoji="0" lang="en-US" altLang="en-US" sz="1800" b="1" i="0" u="none" strike="noStrike" cap="none" normalizeH="0" baseline="0" dirty="0">
                <a:ln>
                  <a:noFill/>
                </a:ln>
                <a:solidFill>
                  <a:schemeClr val="tx1"/>
                </a:solidFill>
                <a:effectLst/>
                <a:latin typeface="Arial" panose="020B0604020202020204" pitchFamily="34" charset="0"/>
              </a:rPr>
              <a:t>b. A classmate offers you money to sell marijuana.</a:t>
            </a:r>
          </a:p>
          <a:p>
            <a:pPr marL="457200" marR="0" lvl="1" indent="0" algn="l" defTabSz="914400" rtl="0" eaLnBrk="0" fontAlgn="base" latinLnBrk="0" hangingPunct="0">
              <a:lnSpc>
                <a:spcPct val="200000"/>
              </a:lnSpc>
              <a:spcBef>
                <a:spcPct val="0"/>
              </a:spcBef>
              <a:spcAft>
                <a:spcPct val="0"/>
              </a:spcAft>
              <a:buClrTx/>
              <a:buSzTx/>
              <a:buFontTx/>
              <a:buNone/>
              <a:tabLst/>
            </a:pPr>
            <a:r>
              <a:rPr kumimoji="0" lang="en-US" altLang="en-US" sz="1800" b="1" i="0" u="none" strike="noStrike" cap="none" normalizeH="0" baseline="0" dirty="0">
                <a:ln>
                  <a:noFill/>
                </a:ln>
                <a:solidFill>
                  <a:schemeClr val="tx1"/>
                </a:solidFill>
                <a:effectLst/>
                <a:latin typeface="Arial" panose="020B0604020202020204" pitchFamily="34" charset="0"/>
              </a:rPr>
              <a:t>c. An older relative offers you a drink of beer.</a:t>
            </a:r>
          </a:p>
          <a:p>
            <a:pPr marL="457200" marR="0" lvl="1" indent="0" algn="l" defTabSz="914400" rtl="0" eaLnBrk="0" fontAlgn="base" latinLnBrk="0" hangingPunct="0">
              <a:lnSpc>
                <a:spcPct val="200000"/>
              </a:lnSpc>
              <a:spcBef>
                <a:spcPct val="0"/>
              </a:spcBef>
              <a:spcAft>
                <a:spcPct val="0"/>
              </a:spcAft>
              <a:buClrTx/>
              <a:buSzTx/>
              <a:buFontTx/>
              <a:buNone/>
              <a:tabLst/>
            </a:pPr>
            <a:r>
              <a:rPr kumimoji="0" lang="en-US" altLang="en-US" sz="1800" b="1" i="0" u="none" strike="noStrike" cap="none" normalizeH="0" baseline="0" dirty="0">
                <a:ln>
                  <a:noFill/>
                </a:ln>
                <a:solidFill>
                  <a:schemeClr val="tx1"/>
                </a:solidFill>
                <a:effectLst/>
                <a:latin typeface="Arial" panose="020B0604020202020204" pitchFamily="34" charset="0"/>
              </a:rPr>
              <a:t>d. The smoke from a stranger’s cigarette is bothering you.</a:t>
            </a:r>
          </a:p>
          <a:p>
            <a:pPr marL="457200" marR="0" lvl="1" indent="0" algn="l" defTabSz="914400" rtl="0" eaLnBrk="0" fontAlgn="base" latinLnBrk="0" hangingPunct="0">
              <a:lnSpc>
                <a:spcPct val="200000"/>
              </a:lnSpc>
              <a:spcBef>
                <a:spcPct val="0"/>
              </a:spcBef>
              <a:spcAft>
                <a:spcPct val="0"/>
              </a:spcAft>
              <a:buClrTx/>
              <a:buSzTx/>
              <a:buFontTx/>
              <a:buNone/>
              <a:tabLst/>
            </a:pPr>
            <a:r>
              <a:rPr kumimoji="0" lang="en-US" altLang="en-US" sz="1800" b="1" i="0" u="none" strike="noStrike" cap="none" normalizeH="0" baseline="0" dirty="0">
                <a:ln>
                  <a:noFill/>
                </a:ln>
                <a:solidFill>
                  <a:schemeClr val="tx1"/>
                </a:solidFill>
                <a:effectLst/>
                <a:latin typeface="Arial" panose="020B0604020202020204" pitchFamily="34" charset="0"/>
              </a:rPr>
              <a:t>e. A friend asks you to smoke marijuana.</a:t>
            </a:r>
          </a:p>
          <a:p>
            <a:pPr marL="457200" marR="0" lvl="1" indent="0" algn="l" defTabSz="914400" rtl="0" eaLnBrk="0" fontAlgn="base" latinLnBrk="0" hangingPunct="0">
              <a:lnSpc>
                <a:spcPct val="200000"/>
              </a:lnSpc>
              <a:spcBef>
                <a:spcPct val="0"/>
              </a:spcBef>
              <a:spcAft>
                <a:spcPct val="0"/>
              </a:spcAft>
              <a:buClrTx/>
              <a:buSzTx/>
              <a:buFontTx/>
              <a:buNone/>
              <a:tabLst/>
            </a:pPr>
            <a:r>
              <a:rPr kumimoji="0" lang="en-US" altLang="en-US" sz="1800" b="1" i="0" u="none" strike="noStrike" cap="none" normalizeH="0" baseline="0" dirty="0">
                <a:ln>
                  <a:noFill/>
                </a:ln>
                <a:solidFill>
                  <a:schemeClr val="tx1"/>
                </a:solidFill>
                <a:effectLst/>
                <a:latin typeface="Arial" panose="020B0604020202020204" pitchFamily="34" charset="0"/>
              </a:rPr>
              <a:t>f. You are at a party with a friend, he gets drunk and insists on driving you home.</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pic>
        <p:nvPicPr>
          <p:cNvPr id="7" name="Picture 6" descr="A no drugs sign with a bottle of alcohol and marijuana leaves&#10;&#10;Description automatically generated">
            <a:extLst>
              <a:ext uri="{FF2B5EF4-FFF2-40B4-BE49-F238E27FC236}">
                <a16:creationId xmlns:a16="http://schemas.microsoft.com/office/drawing/2014/main" id="{C2677B16-78E9-1EF3-AAA6-5072C0090F6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25491" y="1405224"/>
            <a:ext cx="2131459" cy="2023776"/>
          </a:xfrm>
          <a:prstGeom prst="rect">
            <a:avLst/>
          </a:prstGeom>
        </p:spPr>
      </p:pic>
      <p:pic>
        <p:nvPicPr>
          <p:cNvPr id="9" name="Picture 8" descr="A hand holding a bag of pills and a syringe&#10;&#10;Description automatically generated">
            <a:extLst>
              <a:ext uri="{FF2B5EF4-FFF2-40B4-BE49-F238E27FC236}">
                <a16:creationId xmlns:a16="http://schemas.microsoft.com/office/drawing/2014/main" id="{9F8AC4E8-FB5B-1157-5AC4-EE368558EC65}"/>
              </a:ext>
            </a:extLst>
          </p:cNvPr>
          <p:cNvPicPr>
            <a:picLocks noChangeAspect="1"/>
          </p:cNvPicPr>
          <p:nvPr/>
        </p:nvPicPr>
        <p:blipFill>
          <a:blip r:embed="rId3">
            <a:clrChange>
              <a:clrFrom>
                <a:srgbClr val="3D3B3C"/>
              </a:clrFrom>
              <a:clrTo>
                <a:srgbClr val="3D3B3C">
                  <a:alpha val="0"/>
                </a:srgbClr>
              </a:clrTo>
            </a:clrChange>
            <a:extLst>
              <a:ext uri="{28A0092B-C50C-407E-A947-70E740481C1C}">
                <a14:useLocalDpi xmlns:a14="http://schemas.microsoft.com/office/drawing/2010/main" val="0"/>
              </a:ext>
            </a:extLst>
          </a:blip>
          <a:stretch>
            <a:fillRect/>
          </a:stretch>
        </p:blipFill>
        <p:spPr>
          <a:xfrm>
            <a:off x="3582724" y="4853595"/>
            <a:ext cx="2446866" cy="2004405"/>
          </a:xfrm>
          <a:prstGeom prst="rect">
            <a:avLst/>
          </a:prstGeom>
        </p:spPr>
      </p:pic>
    </p:spTree>
    <p:extLst>
      <p:ext uri="{BB962C8B-B14F-4D97-AF65-F5344CB8AC3E}">
        <p14:creationId xmlns:p14="http://schemas.microsoft.com/office/powerpoint/2010/main" val="34460351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childTnLst>
                                </p:cTn>
                              </p:par>
                              <p:par>
                                <p:cTn id="13" presetID="31" presetClass="entr" presetSubtype="0" fill="hold" nodeType="with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p:cTn id="15" dur="1000" fill="hold"/>
                                        <p:tgtEl>
                                          <p:spTgt spid="7"/>
                                        </p:tgtEl>
                                        <p:attrNameLst>
                                          <p:attrName>ppt_w</p:attrName>
                                        </p:attrNameLst>
                                      </p:cBhvr>
                                      <p:tavLst>
                                        <p:tav tm="0">
                                          <p:val>
                                            <p:fltVal val="0"/>
                                          </p:val>
                                        </p:tav>
                                        <p:tav tm="100000">
                                          <p:val>
                                            <p:strVal val="#ppt_w"/>
                                          </p:val>
                                        </p:tav>
                                      </p:tavLst>
                                    </p:anim>
                                    <p:anim calcmode="lin" valueType="num">
                                      <p:cBhvr>
                                        <p:cTn id="16" dur="1000" fill="hold"/>
                                        <p:tgtEl>
                                          <p:spTgt spid="7"/>
                                        </p:tgtEl>
                                        <p:attrNameLst>
                                          <p:attrName>ppt_h</p:attrName>
                                        </p:attrNameLst>
                                      </p:cBhvr>
                                      <p:tavLst>
                                        <p:tav tm="0">
                                          <p:val>
                                            <p:fltVal val="0"/>
                                          </p:val>
                                        </p:tav>
                                        <p:tav tm="100000">
                                          <p:val>
                                            <p:strVal val="#ppt_h"/>
                                          </p:val>
                                        </p:tav>
                                      </p:tavLst>
                                    </p:anim>
                                    <p:anim calcmode="lin" valueType="num">
                                      <p:cBhvr>
                                        <p:cTn id="17" dur="1000" fill="hold"/>
                                        <p:tgtEl>
                                          <p:spTgt spid="7"/>
                                        </p:tgtEl>
                                        <p:attrNameLst>
                                          <p:attrName>style.rotation</p:attrName>
                                        </p:attrNameLst>
                                      </p:cBhvr>
                                      <p:tavLst>
                                        <p:tav tm="0">
                                          <p:val>
                                            <p:fltVal val="90"/>
                                          </p:val>
                                        </p:tav>
                                        <p:tav tm="100000">
                                          <p:val>
                                            <p:fltVal val="0"/>
                                          </p:val>
                                        </p:tav>
                                      </p:tavLst>
                                    </p:anim>
                                    <p:animEffect transition="in" filter="fade">
                                      <p:cBhvr>
                                        <p:cTn id="18" dur="1000"/>
                                        <p:tgtEl>
                                          <p:spTgt spid="7"/>
                                        </p:tgtEl>
                                      </p:cBhvr>
                                    </p:animEffec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3" end="3"/>
                                            </p:txEl>
                                          </p:spTgt>
                                        </p:tgtEl>
                                        <p:attrNameLst>
                                          <p:attrName>style.visibility</p:attrName>
                                        </p:attrNameLst>
                                      </p:cBhvr>
                                      <p:to>
                                        <p:strVal val="visible"/>
                                      </p:to>
                                    </p:set>
                                  </p:childTnLst>
                                </p:cTn>
                              </p:par>
                              <p:par>
                                <p:cTn id="23" presetID="32" presetClass="emph" presetSubtype="0" fill="hold" nodeType="withEffect">
                                  <p:stCondLst>
                                    <p:cond delay="0"/>
                                  </p:stCondLst>
                                  <p:childTnLst>
                                    <p:animRot by="120000">
                                      <p:cBhvr>
                                        <p:cTn id="24" dur="100" fill="hold">
                                          <p:stCondLst>
                                            <p:cond delay="0"/>
                                          </p:stCondLst>
                                        </p:cTn>
                                        <p:tgtEl>
                                          <p:spTgt spid="7"/>
                                        </p:tgtEl>
                                        <p:attrNameLst>
                                          <p:attrName>r</p:attrName>
                                        </p:attrNameLst>
                                      </p:cBhvr>
                                    </p:animRot>
                                    <p:animRot by="-240000">
                                      <p:cBhvr>
                                        <p:cTn id="25" dur="200" fill="hold">
                                          <p:stCondLst>
                                            <p:cond delay="200"/>
                                          </p:stCondLst>
                                        </p:cTn>
                                        <p:tgtEl>
                                          <p:spTgt spid="7"/>
                                        </p:tgtEl>
                                        <p:attrNameLst>
                                          <p:attrName>r</p:attrName>
                                        </p:attrNameLst>
                                      </p:cBhvr>
                                    </p:animRot>
                                    <p:animRot by="240000">
                                      <p:cBhvr>
                                        <p:cTn id="26" dur="200" fill="hold">
                                          <p:stCondLst>
                                            <p:cond delay="400"/>
                                          </p:stCondLst>
                                        </p:cTn>
                                        <p:tgtEl>
                                          <p:spTgt spid="7"/>
                                        </p:tgtEl>
                                        <p:attrNameLst>
                                          <p:attrName>r</p:attrName>
                                        </p:attrNameLst>
                                      </p:cBhvr>
                                    </p:animRot>
                                    <p:animRot by="-240000">
                                      <p:cBhvr>
                                        <p:cTn id="27" dur="200" fill="hold">
                                          <p:stCondLst>
                                            <p:cond delay="600"/>
                                          </p:stCondLst>
                                        </p:cTn>
                                        <p:tgtEl>
                                          <p:spTgt spid="7"/>
                                        </p:tgtEl>
                                        <p:attrNameLst>
                                          <p:attrName>r</p:attrName>
                                        </p:attrNameLst>
                                      </p:cBhvr>
                                    </p:animRot>
                                    <p:animRot by="120000">
                                      <p:cBhvr>
                                        <p:cTn id="28" dur="200" fill="hold">
                                          <p:stCondLst>
                                            <p:cond delay="800"/>
                                          </p:stCondLst>
                                        </p:cTn>
                                        <p:tgtEl>
                                          <p:spTgt spid="7"/>
                                        </p:tgtEl>
                                        <p:attrNameLst>
                                          <p:attrName>r</p:attrName>
                                        </p:attrNameLst>
                                      </p:cBhvr>
                                    </p:animRo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5">
                                            <p:txEl>
                                              <p:pRg st="4" end="4"/>
                                            </p:txEl>
                                          </p:spTgt>
                                        </p:tgtEl>
                                        <p:attrNameLst>
                                          <p:attrName>style.visibility</p:attrName>
                                        </p:attrNameLst>
                                      </p:cBhvr>
                                      <p:to>
                                        <p:strVal val="visible"/>
                                      </p:to>
                                    </p:set>
                                  </p:childTnLst>
                                </p:cTn>
                              </p:par>
                              <p:par>
                                <p:cTn id="33" presetID="26" presetClass="emph" presetSubtype="0" fill="hold" nodeType="withEffect">
                                  <p:stCondLst>
                                    <p:cond delay="0"/>
                                  </p:stCondLst>
                                  <p:childTnLst>
                                    <p:animEffect transition="out" filter="fade">
                                      <p:cBhvr>
                                        <p:cTn id="34" dur="500" tmFilter="0, 0; .2, .5; .8, .5; 1, 0"/>
                                        <p:tgtEl>
                                          <p:spTgt spid="7"/>
                                        </p:tgtEl>
                                      </p:cBhvr>
                                    </p:animEffect>
                                    <p:animScale>
                                      <p:cBhvr>
                                        <p:cTn id="35" dur="250" autoRev="1" fill="hold"/>
                                        <p:tgtEl>
                                          <p:spTgt spid="7"/>
                                        </p:tgtEl>
                                      </p:cBhvr>
                                      <p:by x="105000" y="105000"/>
                                    </p:animScale>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nodeType="clickEffect">
                                  <p:stCondLst>
                                    <p:cond delay="0"/>
                                  </p:stCondLst>
                                  <p:childTnLst>
                                    <p:set>
                                      <p:cBhvr>
                                        <p:cTn id="39" dur="1" fill="hold">
                                          <p:stCondLst>
                                            <p:cond delay="0"/>
                                          </p:stCondLst>
                                        </p:cTn>
                                        <p:tgtEl>
                                          <p:spTgt spid="5">
                                            <p:txEl>
                                              <p:pRg st="5" end="5"/>
                                            </p:txEl>
                                          </p:spTgt>
                                        </p:tgtEl>
                                        <p:attrNameLst>
                                          <p:attrName>style.visibility</p:attrName>
                                        </p:attrNameLst>
                                      </p:cBhvr>
                                      <p:to>
                                        <p:strVal val="visible"/>
                                      </p:to>
                                    </p:set>
                                  </p:childTnLst>
                                </p:cTn>
                              </p:par>
                              <p:par>
                                <p:cTn id="40" presetID="45" presetClass="entr" presetSubtype="0" fill="hold" nodeType="withEffect">
                                  <p:stCondLst>
                                    <p:cond delay="0"/>
                                  </p:stCondLst>
                                  <p:childTnLst>
                                    <p:set>
                                      <p:cBhvr>
                                        <p:cTn id="41" dur="1" fill="hold">
                                          <p:stCondLst>
                                            <p:cond delay="0"/>
                                          </p:stCondLst>
                                        </p:cTn>
                                        <p:tgtEl>
                                          <p:spTgt spid="7"/>
                                        </p:tgtEl>
                                        <p:attrNameLst>
                                          <p:attrName>style.visibility</p:attrName>
                                        </p:attrNameLst>
                                      </p:cBhvr>
                                      <p:to>
                                        <p:strVal val="visible"/>
                                      </p:to>
                                    </p:set>
                                    <p:animEffect transition="in" filter="fade">
                                      <p:cBhvr>
                                        <p:cTn id="42" dur="2000"/>
                                        <p:tgtEl>
                                          <p:spTgt spid="7"/>
                                        </p:tgtEl>
                                      </p:cBhvr>
                                    </p:animEffect>
                                    <p:anim calcmode="lin" valueType="num">
                                      <p:cBhvr>
                                        <p:cTn id="43" dur="2000" fill="hold"/>
                                        <p:tgtEl>
                                          <p:spTgt spid="7"/>
                                        </p:tgtEl>
                                        <p:attrNameLst>
                                          <p:attrName>ppt_w</p:attrName>
                                        </p:attrNameLst>
                                      </p:cBhvr>
                                      <p:tavLst>
                                        <p:tav tm="0" fmla="#ppt_w*sin(2.5*pi*$)">
                                          <p:val>
                                            <p:fltVal val="0"/>
                                          </p:val>
                                        </p:tav>
                                        <p:tav tm="100000">
                                          <p:val>
                                            <p:fltVal val="1"/>
                                          </p:val>
                                        </p:tav>
                                      </p:tavLst>
                                    </p:anim>
                                    <p:anim calcmode="lin" valueType="num">
                                      <p:cBhvr>
                                        <p:cTn id="44" dur="2000" fill="hold"/>
                                        <p:tgtEl>
                                          <p:spTgt spid="7"/>
                                        </p:tgtEl>
                                        <p:attrNameLst>
                                          <p:attrName>ppt_h</p:attrName>
                                        </p:attrNameLst>
                                      </p:cBhvr>
                                      <p:tavLst>
                                        <p:tav tm="0">
                                          <p:val>
                                            <p:strVal val="#ppt_h"/>
                                          </p:val>
                                        </p:tav>
                                        <p:tav tm="100000">
                                          <p:val>
                                            <p:strVal val="#ppt_h"/>
                                          </p:val>
                                        </p:tav>
                                      </p:tavLst>
                                    </p:anim>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0246C1-7101-D8E0-F84F-F092B48ED2EC}"/>
              </a:ext>
            </a:extLst>
          </p:cNvPr>
          <p:cNvSpPr>
            <a:spLocks noGrp="1"/>
          </p:cNvSpPr>
          <p:nvPr>
            <p:ph type="title"/>
          </p:nvPr>
        </p:nvSpPr>
        <p:spPr/>
        <p:txBody>
          <a:bodyPr/>
          <a:lstStyle/>
          <a:p>
            <a:r>
              <a:rPr lang="en-US" dirty="0"/>
              <a:t>Continue to finish the </a:t>
            </a:r>
            <a:br>
              <a:rPr lang="en-US" dirty="0"/>
            </a:br>
            <a:r>
              <a:rPr lang="en-US" dirty="0"/>
              <a:t>							Temperance Honor</a:t>
            </a:r>
          </a:p>
        </p:txBody>
      </p:sp>
      <p:sp>
        <p:nvSpPr>
          <p:cNvPr id="3" name="Text Placeholder 2">
            <a:extLst>
              <a:ext uri="{FF2B5EF4-FFF2-40B4-BE49-F238E27FC236}">
                <a16:creationId xmlns:a16="http://schemas.microsoft.com/office/drawing/2014/main" id="{C72A1FD6-E41F-EC5D-43EE-A3463DB12D4F}"/>
              </a:ext>
            </a:extLst>
          </p:cNvPr>
          <p:cNvSpPr>
            <a:spLocks noGrp="1"/>
          </p:cNvSpPr>
          <p:nvPr>
            <p:ph type="body" idx="1"/>
          </p:nvPr>
        </p:nvSpPr>
        <p:spPr>
          <a:xfrm>
            <a:off x="314633" y="5220622"/>
            <a:ext cx="9322071" cy="860400"/>
          </a:xfrm>
        </p:spPr>
        <p:txBody>
          <a:bodyPr/>
          <a:lstStyle/>
          <a:p>
            <a:r>
              <a:rPr lang="en-US" dirty="0">
                <a:hlinkClick r:id="rId2"/>
              </a:rPr>
              <a:t>https://wiki.pathfindersonline.org/w/AY_Honors/Temperance/Answer_Key</a:t>
            </a:r>
            <a:endParaRPr lang="en-US" dirty="0"/>
          </a:p>
          <a:p>
            <a:endParaRPr lang="en-US" dirty="0"/>
          </a:p>
        </p:txBody>
      </p:sp>
      <p:pic>
        <p:nvPicPr>
          <p:cNvPr id="9" name="Picture 8" descr="A patch with a bottle and a bottle in a circle&#10;&#10;Description automatically generated">
            <a:extLst>
              <a:ext uri="{FF2B5EF4-FFF2-40B4-BE49-F238E27FC236}">
                <a16:creationId xmlns:a16="http://schemas.microsoft.com/office/drawing/2014/main" id="{622EE2A8-5907-423F-02BF-D4DE13612ED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85977" y="515989"/>
            <a:ext cx="2788026" cy="2383454"/>
          </a:xfrm>
          <a:prstGeom prst="rect">
            <a:avLst/>
          </a:prstGeom>
        </p:spPr>
      </p:pic>
    </p:spTree>
    <p:extLst>
      <p:ext uri="{BB962C8B-B14F-4D97-AF65-F5344CB8AC3E}">
        <p14:creationId xmlns:p14="http://schemas.microsoft.com/office/powerpoint/2010/main" val="7288932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BD873F-D94A-007D-39D6-E2EFAB300E41}"/>
              </a:ext>
            </a:extLst>
          </p:cNvPr>
          <p:cNvSpPr>
            <a:spLocks noGrp="1"/>
          </p:cNvSpPr>
          <p:nvPr>
            <p:ph type="title"/>
          </p:nvPr>
        </p:nvSpPr>
        <p:spPr>
          <a:xfrm>
            <a:off x="677334" y="514924"/>
            <a:ext cx="8596668" cy="1278466"/>
          </a:xfrm>
        </p:spPr>
        <p:txBody>
          <a:bodyPr>
            <a:normAutofit/>
          </a:bodyPr>
          <a:lstStyle/>
          <a:p>
            <a:r>
              <a:rPr lang="en-US" b="1" dirty="0"/>
              <a:t>5. Read the chapter “Stimulants and Narcotics” in Ministry of Healing. Be able to discuss briefly or provide a written summary approximately two or three paragraphs in length. </a:t>
            </a:r>
            <a:endParaRPr lang="en-US" dirty="0"/>
          </a:p>
        </p:txBody>
      </p:sp>
      <p:pic>
        <p:nvPicPr>
          <p:cNvPr id="8" name="Content Placeholder 7" descr="A book cover with a tree and a sunset&#10;&#10;Description automatically generated">
            <a:extLst>
              <a:ext uri="{FF2B5EF4-FFF2-40B4-BE49-F238E27FC236}">
                <a16:creationId xmlns:a16="http://schemas.microsoft.com/office/drawing/2014/main" id="{E5A3F00D-2663-8D23-8948-ECB9BF0EEA3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20838672">
            <a:off x="9557831" y="3382339"/>
            <a:ext cx="1857375" cy="2790825"/>
          </a:xfrm>
        </p:spPr>
      </p:pic>
      <p:sp>
        <p:nvSpPr>
          <p:cNvPr id="4" name="Text Placeholder 3">
            <a:extLst>
              <a:ext uri="{FF2B5EF4-FFF2-40B4-BE49-F238E27FC236}">
                <a16:creationId xmlns:a16="http://schemas.microsoft.com/office/drawing/2014/main" id="{2EB17579-9492-FA4C-9639-4EF454C5C10B}"/>
              </a:ext>
            </a:extLst>
          </p:cNvPr>
          <p:cNvSpPr>
            <a:spLocks noGrp="1"/>
          </p:cNvSpPr>
          <p:nvPr>
            <p:ph type="body" sz="half" idx="2"/>
          </p:nvPr>
        </p:nvSpPr>
        <p:spPr>
          <a:xfrm>
            <a:off x="677334" y="2344994"/>
            <a:ext cx="8230692" cy="755804"/>
          </a:xfrm>
        </p:spPr>
        <p:txBody>
          <a:bodyPr/>
          <a:lstStyle/>
          <a:p>
            <a:r>
              <a:rPr lang="en-US" dirty="0"/>
              <a:t>You can color your poster or other project while we read.</a:t>
            </a:r>
          </a:p>
        </p:txBody>
      </p:sp>
      <p:sp>
        <p:nvSpPr>
          <p:cNvPr id="6" name="TextBox 5">
            <a:extLst>
              <a:ext uri="{FF2B5EF4-FFF2-40B4-BE49-F238E27FC236}">
                <a16:creationId xmlns:a16="http://schemas.microsoft.com/office/drawing/2014/main" id="{D3D9562D-FE1F-A6DB-62C8-2A4A95D17E4A}"/>
              </a:ext>
            </a:extLst>
          </p:cNvPr>
          <p:cNvSpPr txBox="1"/>
          <p:nvPr/>
        </p:nvSpPr>
        <p:spPr>
          <a:xfrm>
            <a:off x="1561682" y="1796535"/>
            <a:ext cx="6098458" cy="369332"/>
          </a:xfrm>
          <a:prstGeom prst="rect">
            <a:avLst/>
          </a:prstGeom>
          <a:noFill/>
        </p:spPr>
        <p:txBody>
          <a:bodyPr wrap="square">
            <a:spAutoFit/>
          </a:bodyPr>
          <a:lstStyle/>
          <a:p>
            <a:r>
              <a:rPr lang="en-US" dirty="0">
                <a:hlinkClick r:id="rId3"/>
              </a:rPr>
              <a:t>http://www.whiteestate.org/books/mh/mh26.html</a:t>
            </a:r>
            <a:r>
              <a:rPr lang="en-US" dirty="0"/>
              <a:t>. </a:t>
            </a:r>
          </a:p>
        </p:txBody>
      </p:sp>
      <p:pic>
        <p:nvPicPr>
          <p:cNvPr id="10" name="Picture 9" descr="A child and child reading books&#10;&#10;Description automatically generated">
            <a:extLst>
              <a:ext uri="{FF2B5EF4-FFF2-40B4-BE49-F238E27FC236}">
                <a16:creationId xmlns:a16="http://schemas.microsoft.com/office/drawing/2014/main" id="{35C2896E-8BAD-7899-9FA9-648DAABB2319}"/>
              </a:ext>
            </a:extLst>
          </p:cNvPr>
          <p:cNvPicPr>
            <a:picLocks noChangeAspect="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b="20280"/>
          <a:stretch/>
        </p:blipFill>
        <p:spPr>
          <a:xfrm>
            <a:off x="974632" y="3473274"/>
            <a:ext cx="7114460" cy="3182674"/>
          </a:xfrm>
          <a:prstGeom prst="rect">
            <a:avLst/>
          </a:prstGeom>
        </p:spPr>
      </p:pic>
    </p:spTree>
    <p:extLst>
      <p:ext uri="{BB962C8B-B14F-4D97-AF65-F5344CB8AC3E}">
        <p14:creationId xmlns:p14="http://schemas.microsoft.com/office/powerpoint/2010/main" val="2738635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BD873F-D94A-007D-39D6-E2EFAB300E41}"/>
              </a:ext>
            </a:extLst>
          </p:cNvPr>
          <p:cNvSpPr>
            <a:spLocks noGrp="1"/>
          </p:cNvSpPr>
          <p:nvPr>
            <p:ph type="title"/>
          </p:nvPr>
        </p:nvSpPr>
        <p:spPr>
          <a:xfrm>
            <a:off x="212803" y="177406"/>
            <a:ext cx="9095316" cy="984644"/>
          </a:xfrm>
        </p:spPr>
        <p:txBody>
          <a:bodyPr>
            <a:normAutofit fontScale="90000"/>
          </a:bodyPr>
          <a:lstStyle/>
          <a:p>
            <a:r>
              <a:rPr lang="en-US" b="1" dirty="0"/>
              <a:t>6. After studying the following materials, list three things that contribute to temperance and good health. (Other than abstaining from that which is harmful.) </a:t>
            </a:r>
            <a:endParaRPr lang="en-US" dirty="0"/>
          </a:p>
        </p:txBody>
      </p:sp>
      <p:sp>
        <p:nvSpPr>
          <p:cNvPr id="3" name="Content Placeholder 2">
            <a:extLst>
              <a:ext uri="{FF2B5EF4-FFF2-40B4-BE49-F238E27FC236}">
                <a16:creationId xmlns:a16="http://schemas.microsoft.com/office/drawing/2014/main" id="{F7F0CCC3-3C0B-1DD0-40F1-0CDF55C71E5A}"/>
              </a:ext>
            </a:extLst>
          </p:cNvPr>
          <p:cNvSpPr>
            <a:spLocks noGrp="1"/>
          </p:cNvSpPr>
          <p:nvPr>
            <p:ph idx="1"/>
          </p:nvPr>
        </p:nvSpPr>
        <p:spPr>
          <a:xfrm>
            <a:off x="6694487" y="1371600"/>
            <a:ext cx="5133078" cy="5308994"/>
          </a:xfrm>
        </p:spPr>
        <p:style>
          <a:lnRef idx="2">
            <a:schemeClr val="accent4"/>
          </a:lnRef>
          <a:fillRef idx="1">
            <a:schemeClr val="lt1"/>
          </a:fillRef>
          <a:effectRef idx="0">
            <a:schemeClr val="accent4"/>
          </a:effectRef>
          <a:fontRef idx="minor">
            <a:schemeClr val="dk1"/>
          </a:fontRef>
        </p:style>
        <p:txBody>
          <a:bodyPr/>
          <a:lstStyle/>
          <a:p>
            <a:pPr marL="0" indent="0">
              <a:buNone/>
            </a:pPr>
            <a:r>
              <a:rPr lang="en-US" i="1" dirty="0"/>
              <a:t>Through his devices, Satan, in many respects, has made the domestic life one of care and complicated burdens, in order to meet the demands of fashion. His purpose in doing this is to keep minds occupied so fully with the things of this life that they can give but little attention to their highest interest. Intemperance in eating and in dressing has so engrossed the minds of the Christian world that they do not take time to become intelligent in regard to the laws of their being, that they may obey them. To profess the name of Christ is of but little account if the life does not correspond with the will of God, revealed in His word. . . .</a:t>
            </a:r>
            <a:endParaRPr lang="en-US" dirty="0"/>
          </a:p>
        </p:txBody>
      </p:sp>
      <p:sp>
        <p:nvSpPr>
          <p:cNvPr id="5" name="Rectangle 1">
            <a:extLst>
              <a:ext uri="{FF2B5EF4-FFF2-40B4-BE49-F238E27FC236}">
                <a16:creationId xmlns:a16="http://schemas.microsoft.com/office/drawing/2014/main" id="{13B3C9B6-31A6-FB8D-A56C-4E7D48CC6DB6}"/>
              </a:ext>
            </a:extLst>
          </p:cNvPr>
          <p:cNvSpPr>
            <a:spLocks noGrp="1" noChangeArrowheads="1"/>
          </p:cNvSpPr>
          <p:nvPr>
            <p:ph type="body" sz="half" idx="2"/>
          </p:nvPr>
        </p:nvSpPr>
        <p:spPr bwMode="auto">
          <a:xfrm>
            <a:off x="0" y="1162050"/>
            <a:ext cx="6694487" cy="23083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a:p>
            <a:pPr marL="457200" marR="0" lvl="1" indent="0" algn="l" defTabSz="914400" rtl="0" eaLnBrk="0" fontAlgn="base" latinLnBrk="0" hangingPunct="0">
              <a:lnSpc>
                <a:spcPct val="100000"/>
              </a:lnSpc>
              <a:spcBef>
                <a:spcPct val="0"/>
              </a:spcBef>
              <a:spcAft>
                <a:spcPct val="0"/>
              </a:spcAft>
              <a:buClrTx/>
              <a:buSzTx/>
              <a:buFontTx/>
              <a:buNone/>
              <a:tabLst/>
            </a:pPr>
            <a:r>
              <a:rPr kumimoji="0" lang="en-US" altLang="en-US" sz="1800" b="1" i="0" u="none" strike="noStrike" cap="none" normalizeH="0" baseline="0" dirty="0">
                <a:ln>
                  <a:noFill/>
                </a:ln>
                <a:solidFill>
                  <a:schemeClr val="tx1"/>
                </a:solidFill>
                <a:effectLst/>
                <a:latin typeface="Arial" panose="020B0604020202020204" pitchFamily="34" charset="0"/>
              </a:rPr>
              <a:t>a. Temperance page 139 paragraph 1</a:t>
            </a:r>
            <a:endParaRPr kumimoji="0" lang="en-US" altLang="en-US" sz="1800" b="0" i="0" u="none" strike="noStrike" cap="none" normalizeH="0" baseline="0" dirty="0">
              <a:ln>
                <a:noFill/>
              </a:ln>
              <a:solidFill>
                <a:schemeClr val="tx1"/>
              </a:solidFill>
              <a:effectLst/>
              <a:latin typeface="Arial" panose="020B0604020202020204" pitchFamily="34" charset="0"/>
            </a:endParaRPr>
          </a:p>
          <a:p>
            <a:pPr marL="457200" marR="0" lvl="1" indent="0" algn="l" defTabSz="914400" rtl="0" eaLnBrk="0" fontAlgn="base" latinLnBrk="0" hangingPunct="0">
              <a:lnSpc>
                <a:spcPct val="100000"/>
              </a:lnSpc>
              <a:spcBef>
                <a:spcPct val="0"/>
              </a:spcBef>
              <a:spcAft>
                <a:spcPct val="0"/>
              </a:spcAft>
              <a:buClrTx/>
              <a:buSzTx/>
              <a:buFontTx/>
              <a:buNone/>
              <a:tabLst/>
            </a:pPr>
            <a:r>
              <a:rPr kumimoji="0" lang="en-US" altLang="en-US" sz="1800" b="1" i="0" u="none" strike="noStrike" cap="none" normalizeH="0" baseline="0" dirty="0">
                <a:ln>
                  <a:noFill/>
                </a:ln>
                <a:solidFill>
                  <a:schemeClr val="tx1"/>
                </a:solidFill>
                <a:effectLst/>
                <a:latin typeface="Arial" panose="020B0604020202020204" pitchFamily="34" charset="0"/>
              </a:rPr>
              <a:t>b. Counsels on Diet and Foods, page 406 paragraph 1</a:t>
            </a:r>
            <a:endParaRPr kumimoji="0" lang="en-US" altLang="en-US" sz="1800" b="0" i="0" u="none" strike="noStrike" cap="none" normalizeH="0" baseline="0" dirty="0">
              <a:ln>
                <a:noFill/>
              </a:ln>
              <a:solidFill>
                <a:schemeClr val="tx1"/>
              </a:solidFill>
              <a:effectLst/>
              <a:latin typeface="Arial" panose="020B0604020202020204" pitchFamily="34" charset="0"/>
            </a:endParaRPr>
          </a:p>
          <a:p>
            <a:pPr marL="457200" marR="0" lvl="1" indent="0" algn="l" defTabSz="914400" rtl="0" eaLnBrk="0" fontAlgn="base" latinLnBrk="0" hangingPunct="0">
              <a:lnSpc>
                <a:spcPct val="100000"/>
              </a:lnSpc>
              <a:spcBef>
                <a:spcPct val="0"/>
              </a:spcBef>
              <a:spcAft>
                <a:spcPct val="0"/>
              </a:spcAft>
              <a:buClrTx/>
              <a:buSzTx/>
              <a:buFontTx/>
              <a:buNone/>
              <a:tabLst/>
            </a:pPr>
            <a:r>
              <a:rPr kumimoji="0" lang="en-US" altLang="en-US" sz="1800" b="1" i="0" u="none" strike="noStrike" cap="none" normalizeH="0" baseline="0" dirty="0">
                <a:ln>
                  <a:noFill/>
                </a:ln>
                <a:solidFill>
                  <a:schemeClr val="tx1"/>
                </a:solidFill>
                <a:effectLst/>
                <a:latin typeface="Arial" panose="020B0604020202020204" pitchFamily="34" charset="0"/>
              </a:rPr>
              <a:t>c. Temperance page 140 paragraph 2</a:t>
            </a:r>
            <a:endParaRPr kumimoji="0" lang="en-US" altLang="en-US" sz="1800" b="0" i="0" u="none" strike="noStrike" cap="none" normalizeH="0" baseline="0" dirty="0">
              <a:ln>
                <a:noFill/>
              </a:ln>
              <a:solidFill>
                <a:schemeClr val="tx1"/>
              </a:solidFill>
              <a:effectLst/>
              <a:latin typeface="Arial" panose="020B0604020202020204" pitchFamily="34" charset="0"/>
            </a:endParaRPr>
          </a:p>
          <a:p>
            <a:pPr marL="457200" marR="0" lvl="1" indent="0" algn="l" defTabSz="914400" rtl="0" eaLnBrk="0" fontAlgn="base" latinLnBrk="0" hangingPunct="0">
              <a:lnSpc>
                <a:spcPct val="100000"/>
              </a:lnSpc>
              <a:spcBef>
                <a:spcPct val="0"/>
              </a:spcBef>
              <a:spcAft>
                <a:spcPct val="0"/>
              </a:spcAft>
              <a:buClrTx/>
              <a:buSzTx/>
              <a:buFontTx/>
              <a:buNone/>
              <a:tabLst/>
            </a:pPr>
            <a:r>
              <a:rPr kumimoji="0" lang="en-US" altLang="en-US" sz="1800" b="1" i="0" u="none" strike="noStrike" cap="none" normalizeH="0" baseline="0" dirty="0">
                <a:ln>
                  <a:noFill/>
                </a:ln>
                <a:solidFill>
                  <a:schemeClr val="tx1"/>
                </a:solidFill>
                <a:effectLst/>
                <a:latin typeface="Arial" panose="020B0604020202020204" pitchFamily="34" charset="0"/>
              </a:rPr>
              <a:t>d. Temperance page 142 paragraph 3</a:t>
            </a:r>
            <a:endParaRPr kumimoji="0" lang="en-US" altLang="en-US" sz="1800" b="0" i="0" u="none" strike="noStrike" cap="none" normalizeH="0" baseline="0" dirty="0">
              <a:ln>
                <a:noFill/>
              </a:ln>
              <a:solidFill>
                <a:schemeClr val="tx1"/>
              </a:solidFill>
              <a:effectLst/>
              <a:latin typeface="Arial" panose="020B0604020202020204" pitchFamily="34" charset="0"/>
            </a:endParaRPr>
          </a:p>
          <a:p>
            <a:pPr marL="457200" marR="0" lvl="1" indent="0" algn="l" defTabSz="914400" rtl="0" eaLnBrk="0" fontAlgn="base" latinLnBrk="0" hangingPunct="0">
              <a:lnSpc>
                <a:spcPct val="100000"/>
              </a:lnSpc>
              <a:spcBef>
                <a:spcPct val="0"/>
              </a:spcBef>
              <a:spcAft>
                <a:spcPct val="0"/>
              </a:spcAft>
              <a:buClrTx/>
              <a:buSzTx/>
              <a:buFontTx/>
              <a:buNone/>
              <a:tabLst/>
            </a:pPr>
            <a:r>
              <a:rPr kumimoji="0" lang="en-US" altLang="en-US" sz="1800" b="1" i="0" u="none" strike="noStrike" cap="none" normalizeH="0" baseline="0" dirty="0">
                <a:ln>
                  <a:noFill/>
                </a:ln>
                <a:solidFill>
                  <a:schemeClr val="tx1"/>
                </a:solidFill>
                <a:effectLst/>
                <a:latin typeface="Arial" panose="020B0604020202020204" pitchFamily="34" charset="0"/>
              </a:rPr>
              <a:t>e. Counsels on Health, page 127 paragraph 4</a:t>
            </a:r>
            <a:endParaRPr kumimoji="0" lang="en-US" altLang="en-US" sz="1800" b="0" i="0" u="none" strike="noStrike" cap="none" normalizeH="0" baseline="0" dirty="0">
              <a:ln>
                <a:noFill/>
              </a:ln>
              <a:solidFill>
                <a:schemeClr val="tx1"/>
              </a:solidFill>
              <a:effectLst/>
              <a:latin typeface="Arial" panose="020B0604020202020204" pitchFamily="34" charset="0"/>
            </a:endParaRPr>
          </a:p>
          <a:p>
            <a:pPr marL="457200" marR="0" lvl="1" indent="0" algn="l" defTabSz="914400" rtl="0" eaLnBrk="0" fontAlgn="base" latinLnBrk="0" hangingPunct="0">
              <a:lnSpc>
                <a:spcPct val="100000"/>
              </a:lnSpc>
              <a:spcBef>
                <a:spcPct val="0"/>
              </a:spcBef>
              <a:spcAft>
                <a:spcPct val="0"/>
              </a:spcAft>
              <a:buClrTx/>
              <a:buSzTx/>
              <a:buFontTx/>
              <a:buNone/>
              <a:tabLst/>
            </a:pPr>
            <a:r>
              <a:rPr kumimoji="0" lang="en-US" altLang="en-US" sz="1800" b="1" i="0" u="none" strike="noStrike" cap="none" normalizeH="0" baseline="0" dirty="0">
                <a:ln>
                  <a:noFill/>
                </a:ln>
                <a:solidFill>
                  <a:schemeClr val="tx1"/>
                </a:solidFill>
                <a:effectLst/>
                <a:latin typeface="Arial" panose="020B0604020202020204" pitchFamily="34" charset="0"/>
              </a:rPr>
              <a:t>f. Temperance page 147 paragraph 3</a:t>
            </a:r>
            <a:endParaRPr kumimoji="0" lang="en-US" altLang="en-US"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10" name="Rectangle: Folded Corner 9">
            <a:extLst>
              <a:ext uri="{FF2B5EF4-FFF2-40B4-BE49-F238E27FC236}">
                <a16:creationId xmlns:a16="http://schemas.microsoft.com/office/drawing/2014/main" id="{48626FCF-E3F7-E308-4970-487492084C98}"/>
              </a:ext>
            </a:extLst>
          </p:cNvPr>
          <p:cNvSpPr/>
          <p:nvPr/>
        </p:nvSpPr>
        <p:spPr>
          <a:xfrm>
            <a:off x="6694487" y="1489587"/>
            <a:ext cx="5133078" cy="5191007"/>
          </a:xfrm>
          <a:prstGeom prst="foldedCorner">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en-US" i="1" dirty="0"/>
              <a:t>Those who have received instruction regarding the evils of the use of flesh foods, tea and coffee, and rich and unhealthful food preparations, and who are determined to make a covenant with God by sacrifice,</a:t>
            </a:r>
          </a:p>
          <a:p>
            <a:pPr algn="ctr"/>
            <a:r>
              <a:rPr lang="en-US" i="1" dirty="0"/>
              <a:t> will not continue to indulge their appetite</a:t>
            </a:r>
          </a:p>
          <a:p>
            <a:pPr algn="ctr"/>
            <a:r>
              <a:rPr lang="en-US" i="1" dirty="0"/>
              <a:t> for food that they know to be unhealthful. God demands that the appetites be cleansed, and that self-denial be practiced in regard to those things which are not good. </a:t>
            </a:r>
          </a:p>
          <a:p>
            <a:pPr algn="ctr"/>
            <a:r>
              <a:rPr lang="en-US" i="1" dirty="0"/>
              <a:t>This is a work that will have to be done before His people can stand before Him a perfected people.</a:t>
            </a:r>
            <a:endParaRPr lang="en-US" dirty="0"/>
          </a:p>
        </p:txBody>
      </p:sp>
      <p:sp>
        <p:nvSpPr>
          <p:cNvPr id="9" name="Rectangle: Folded Corner 8">
            <a:extLst>
              <a:ext uri="{FF2B5EF4-FFF2-40B4-BE49-F238E27FC236}">
                <a16:creationId xmlns:a16="http://schemas.microsoft.com/office/drawing/2014/main" id="{B63429CE-D51A-CFE2-2E70-87000CD63042}"/>
              </a:ext>
            </a:extLst>
          </p:cNvPr>
          <p:cNvSpPr/>
          <p:nvPr/>
        </p:nvSpPr>
        <p:spPr>
          <a:xfrm>
            <a:off x="6694487" y="1654373"/>
            <a:ext cx="5133078" cy="5026222"/>
          </a:xfrm>
          <a:prstGeom prst="foldedCorner">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en-US" i="1" dirty="0"/>
              <a:t>The drunkard sells himself for a cup of poison. Satan takes control of his reason, his affections, his conscience. </a:t>
            </a:r>
          </a:p>
          <a:p>
            <a:pPr algn="ctr"/>
            <a:r>
              <a:rPr lang="en-US" i="1" dirty="0"/>
              <a:t>Such a man is destroying the temple of God. Tea drinking helps to do this work.</a:t>
            </a:r>
          </a:p>
          <a:p>
            <a:pPr algn="ctr"/>
            <a:r>
              <a:rPr lang="en-US" i="1" dirty="0"/>
              <a:t> Yet how many there are who place destroying agencies on their tables.</a:t>
            </a:r>
            <a:endParaRPr lang="en-US" dirty="0"/>
          </a:p>
        </p:txBody>
      </p:sp>
      <p:sp>
        <p:nvSpPr>
          <p:cNvPr id="8" name="Rectangle: Folded Corner 7">
            <a:extLst>
              <a:ext uri="{FF2B5EF4-FFF2-40B4-BE49-F238E27FC236}">
                <a16:creationId xmlns:a16="http://schemas.microsoft.com/office/drawing/2014/main" id="{5B1A3892-04B6-B87E-6204-B37C89A6750A}"/>
              </a:ext>
            </a:extLst>
          </p:cNvPr>
          <p:cNvSpPr/>
          <p:nvPr/>
        </p:nvSpPr>
        <p:spPr>
          <a:xfrm>
            <a:off x="6694487" y="1823891"/>
            <a:ext cx="5133078" cy="4856704"/>
          </a:xfrm>
          <a:prstGeom prst="foldedCorner">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en-US" i="1" dirty="0"/>
              <a:t>Intemperance in study is a species of intoxication, and those who indulge in it, </a:t>
            </a:r>
          </a:p>
          <a:p>
            <a:pPr algn="ctr"/>
            <a:r>
              <a:rPr lang="en-US" i="1" dirty="0"/>
              <a:t>like the drunkard, wander from safe paths,</a:t>
            </a:r>
          </a:p>
          <a:p>
            <a:pPr algn="ctr"/>
            <a:r>
              <a:rPr lang="en-US" i="1" dirty="0"/>
              <a:t> and stumble and fall in the darkness.</a:t>
            </a:r>
          </a:p>
          <a:p>
            <a:pPr algn="ctr"/>
            <a:r>
              <a:rPr lang="en-US" i="1" dirty="0"/>
              <a:t> The Lord would have every student</a:t>
            </a:r>
          </a:p>
          <a:p>
            <a:pPr algn="ctr"/>
            <a:r>
              <a:rPr lang="en-US" i="1" dirty="0"/>
              <a:t> bear in mind that the eye </a:t>
            </a:r>
          </a:p>
          <a:p>
            <a:pPr algn="ctr"/>
            <a:r>
              <a:rPr lang="en-US" i="1" dirty="0"/>
              <a:t>must be kept single to the glory of God.</a:t>
            </a:r>
          </a:p>
          <a:p>
            <a:pPr algn="ctr"/>
            <a:r>
              <a:rPr lang="en-US" i="1" dirty="0"/>
              <a:t> He is not to exhaust and waste his physical</a:t>
            </a:r>
          </a:p>
          <a:p>
            <a:pPr algn="ctr"/>
            <a:r>
              <a:rPr lang="en-US" i="1" dirty="0"/>
              <a:t> and mental powers in seeking to acquire all possible knowledge of the sciences,</a:t>
            </a:r>
          </a:p>
          <a:p>
            <a:pPr algn="ctr"/>
            <a:r>
              <a:rPr lang="en-US" i="1" dirty="0"/>
              <a:t> but is to preserve the freshness and vigor of all his powers to engage in the work</a:t>
            </a:r>
          </a:p>
          <a:p>
            <a:pPr algn="ctr"/>
            <a:r>
              <a:rPr lang="en-US" i="1" dirty="0"/>
              <a:t> which the Lord has appointed him in helping souls to find the path of righteousness.</a:t>
            </a:r>
            <a:endParaRPr lang="en-US" dirty="0"/>
          </a:p>
        </p:txBody>
      </p:sp>
      <p:sp>
        <p:nvSpPr>
          <p:cNvPr id="7" name="Rectangle: Folded Corner 6">
            <a:extLst>
              <a:ext uri="{FF2B5EF4-FFF2-40B4-BE49-F238E27FC236}">
                <a16:creationId xmlns:a16="http://schemas.microsoft.com/office/drawing/2014/main" id="{31E8BAB0-07DD-0397-A46B-2F2010E69797}"/>
              </a:ext>
            </a:extLst>
          </p:cNvPr>
          <p:cNvSpPr/>
          <p:nvPr/>
        </p:nvSpPr>
        <p:spPr>
          <a:xfrm>
            <a:off x="6741580" y="1964609"/>
            <a:ext cx="5133078" cy="4715986"/>
          </a:xfrm>
          <a:prstGeom prst="foldedCorner">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en-US" i="1" dirty="0"/>
              <a:t>We are health reformers,</a:t>
            </a:r>
          </a:p>
          <a:p>
            <a:pPr algn="ctr"/>
            <a:r>
              <a:rPr lang="en-US" i="1" dirty="0"/>
              <a:t> seeking to come back, as far as possible, </a:t>
            </a:r>
          </a:p>
          <a:p>
            <a:pPr algn="ctr"/>
            <a:r>
              <a:rPr lang="en-US" i="1" dirty="0"/>
              <a:t>to the Lord's original plan of temperance. Temperance does not consist merely in abstaining from intoxicating liquors and tobacco; it extends farther than this.</a:t>
            </a:r>
          </a:p>
          <a:p>
            <a:pPr algn="ctr"/>
            <a:r>
              <a:rPr lang="en-US" i="1" dirty="0"/>
              <a:t> It must regulate what we eat.</a:t>
            </a:r>
            <a:endParaRPr lang="en-US" dirty="0"/>
          </a:p>
        </p:txBody>
      </p:sp>
      <p:sp>
        <p:nvSpPr>
          <p:cNvPr id="12" name="Flowchart: Internal Storage 11">
            <a:extLst>
              <a:ext uri="{FF2B5EF4-FFF2-40B4-BE49-F238E27FC236}">
                <a16:creationId xmlns:a16="http://schemas.microsoft.com/office/drawing/2014/main" id="{10A08EF6-37D0-774C-A23E-D6A3A6A5036E}"/>
              </a:ext>
            </a:extLst>
          </p:cNvPr>
          <p:cNvSpPr/>
          <p:nvPr/>
        </p:nvSpPr>
        <p:spPr>
          <a:xfrm>
            <a:off x="317342" y="3288890"/>
            <a:ext cx="6009716" cy="3391704"/>
          </a:xfrm>
          <a:prstGeom prst="flowChartInternalStorage">
            <a:avLst/>
          </a:prstGeom>
        </p:spPr>
        <p:style>
          <a:lnRef idx="2">
            <a:schemeClr val="accent6"/>
          </a:lnRef>
          <a:fillRef idx="1">
            <a:schemeClr val="lt1"/>
          </a:fillRef>
          <a:effectRef idx="0">
            <a:schemeClr val="accent6"/>
          </a:effectRef>
          <a:fontRef idx="minor">
            <a:schemeClr val="dk1"/>
          </a:fontRef>
        </p:style>
        <p:txBody>
          <a:bodyPr rtlCol="0" anchor="ctr"/>
          <a:lstStyle/>
          <a:p>
            <a:endParaRPr lang="en-US" dirty="0"/>
          </a:p>
          <a:p>
            <a:r>
              <a:rPr lang="en-US" dirty="0"/>
              <a:t>Three things</a:t>
            </a:r>
          </a:p>
          <a:p>
            <a:r>
              <a:rPr lang="en-US" dirty="0"/>
              <a:t>that contribute to temperance and good health:</a:t>
            </a:r>
          </a:p>
          <a:p>
            <a:endParaRPr lang="en-US" dirty="0"/>
          </a:p>
          <a:p>
            <a:pPr marL="285750" indent="-285750">
              <a:spcBef>
                <a:spcPts val="600"/>
              </a:spcBef>
              <a:buFont typeface="Wingdings" panose="05000000000000000000" pitchFamily="2" charset="2"/>
              <a:buChar char="Ø"/>
            </a:pPr>
            <a:r>
              <a:rPr lang="en-US" dirty="0"/>
              <a:t>Practice a healthy balance of work &amp; play and exercise &amp; rest and all areas of life.</a:t>
            </a:r>
          </a:p>
          <a:p>
            <a:pPr marL="285750" indent="-285750">
              <a:spcBef>
                <a:spcPts val="600"/>
              </a:spcBef>
              <a:buFont typeface="Wingdings" panose="05000000000000000000" pitchFamily="2" charset="2"/>
              <a:buChar char="Ø"/>
            </a:pPr>
            <a:r>
              <a:rPr lang="en-US" dirty="0"/>
              <a:t>Keep your mind, body, &amp; heart fit and clean so that you can please God in all that you do.</a:t>
            </a:r>
          </a:p>
          <a:p>
            <a:pPr marL="285750" indent="-285750">
              <a:spcBef>
                <a:spcPts val="600"/>
              </a:spcBef>
              <a:buFont typeface="Wingdings" panose="05000000000000000000" pitchFamily="2" charset="2"/>
              <a:buChar char="Ø"/>
            </a:pPr>
            <a:r>
              <a:rPr lang="en-US" dirty="0"/>
              <a:t>Practice saying NO and self denial to improve your self-control</a:t>
            </a:r>
          </a:p>
          <a:p>
            <a:pPr marL="285750" indent="-285750">
              <a:buFont typeface="Wingdings" panose="05000000000000000000" pitchFamily="2" charset="2"/>
              <a:buChar char="Ø"/>
            </a:pPr>
            <a:endParaRPr lang="en-US" dirty="0"/>
          </a:p>
          <a:p>
            <a:endParaRPr lang="en-US" dirty="0"/>
          </a:p>
        </p:txBody>
      </p:sp>
      <p:sp>
        <p:nvSpPr>
          <p:cNvPr id="13" name="Rectangle: Folded Corner 12">
            <a:extLst>
              <a:ext uri="{FF2B5EF4-FFF2-40B4-BE49-F238E27FC236}">
                <a16:creationId xmlns:a16="http://schemas.microsoft.com/office/drawing/2014/main" id="{355F61DD-62ED-7A2B-0D6A-A238220EC882}"/>
              </a:ext>
            </a:extLst>
          </p:cNvPr>
          <p:cNvSpPr/>
          <p:nvPr/>
        </p:nvSpPr>
        <p:spPr>
          <a:xfrm>
            <a:off x="6741580" y="2105325"/>
            <a:ext cx="5133078" cy="4575269"/>
          </a:xfrm>
          <a:prstGeom prst="foldedCorner">
            <a:avLst/>
          </a:prstGeom>
        </p:spPr>
        <p:style>
          <a:lnRef idx="2">
            <a:schemeClr val="accent5"/>
          </a:lnRef>
          <a:fillRef idx="1">
            <a:schemeClr val="lt1"/>
          </a:fillRef>
          <a:effectRef idx="0">
            <a:schemeClr val="accent5"/>
          </a:effectRef>
          <a:fontRef idx="minor">
            <a:schemeClr val="dk1"/>
          </a:fontRef>
        </p:style>
        <p:txBody>
          <a:bodyPr rtlCol="0" anchor="ctr"/>
          <a:lstStyle/>
          <a:p>
            <a:pPr algn="ctr"/>
            <a:endParaRPr lang="en-US" i="1" dirty="0"/>
          </a:p>
          <a:p>
            <a:pPr algn="ctr"/>
            <a:r>
              <a:rPr lang="en-US" i="1" dirty="0"/>
              <a:t>We should practice temperance in our labor. </a:t>
            </a:r>
          </a:p>
          <a:p>
            <a:pPr algn="ctr"/>
            <a:r>
              <a:rPr lang="en-US" i="1" dirty="0"/>
              <a:t>It is not our duty to place ourselves where we shall be overworked. </a:t>
            </a:r>
          </a:p>
          <a:p>
            <a:pPr algn="ctr"/>
            <a:r>
              <a:rPr lang="en-US" i="1" dirty="0"/>
              <a:t>Some may at times be placed where this is necessary, but it should be the exception, not the rule. </a:t>
            </a:r>
          </a:p>
          <a:p>
            <a:pPr algn="ctr"/>
            <a:r>
              <a:rPr lang="en-US" i="1" dirty="0"/>
              <a:t>We are to practice temperance in all things.</a:t>
            </a:r>
          </a:p>
          <a:p>
            <a:pPr algn="ctr"/>
            <a:r>
              <a:rPr lang="en-US" i="1" dirty="0"/>
              <a:t> If we honor the Lord by acting our part, He will on His part preserve our health. We should have a sensible control of all our organs.</a:t>
            </a:r>
          </a:p>
          <a:p>
            <a:pPr algn="ctr"/>
            <a:r>
              <a:rPr lang="en-US" i="1" dirty="0"/>
              <a:t> By practicing temperance in eating,</a:t>
            </a:r>
          </a:p>
          <a:p>
            <a:pPr algn="ctr"/>
            <a:r>
              <a:rPr lang="en-US" i="1" dirty="0"/>
              <a:t> in drinking, in dressing, in labor, and in all things, we can do for ourselves what no physician can do for us.</a:t>
            </a:r>
            <a:endParaRPr lang="en-US" dirty="0"/>
          </a:p>
        </p:txBody>
      </p:sp>
    </p:spTree>
    <p:extLst>
      <p:ext uri="{BB962C8B-B14F-4D97-AF65-F5344CB8AC3E}">
        <p14:creationId xmlns:p14="http://schemas.microsoft.com/office/powerpoint/2010/main" val="14348304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4" fill="hold" grpId="0" nodeType="clickEffect">
                                  <p:stCondLst>
                                    <p:cond delay="0"/>
                                  </p:stCondLst>
                                  <p:childTnLst>
                                    <p:animEffect transition="out" filter="wipe(down)">
                                      <p:cBhvr>
                                        <p:cTn id="6" dur="500"/>
                                        <p:tgtEl>
                                          <p:spTgt spid="13"/>
                                        </p:tgtEl>
                                      </p:cBhvr>
                                    </p:animEffect>
                                    <p:set>
                                      <p:cBhvr>
                                        <p:cTn id="7" dur="1" fill="hold">
                                          <p:stCondLst>
                                            <p:cond delay="499"/>
                                          </p:stCondLst>
                                        </p:cTn>
                                        <p:tgtEl>
                                          <p:spTgt spid="13"/>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2" presetClass="exit" presetSubtype="4" fill="hold" grpId="0" nodeType="clickEffect">
                                  <p:stCondLst>
                                    <p:cond delay="0"/>
                                  </p:stCondLst>
                                  <p:childTnLst>
                                    <p:animEffect transition="out" filter="wipe(down)">
                                      <p:cBhvr>
                                        <p:cTn id="11" dur="500"/>
                                        <p:tgtEl>
                                          <p:spTgt spid="7"/>
                                        </p:tgtEl>
                                      </p:cBhvr>
                                    </p:animEffect>
                                    <p:set>
                                      <p:cBhvr>
                                        <p:cTn id="12" dur="1" fill="hold">
                                          <p:stCondLst>
                                            <p:cond delay="499"/>
                                          </p:stCondLst>
                                        </p:cTn>
                                        <p:tgtEl>
                                          <p:spTgt spid="7"/>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22" presetClass="exit" presetSubtype="4" fill="hold" grpId="0" nodeType="clickEffect">
                                  <p:stCondLst>
                                    <p:cond delay="0"/>
                                  </p:stCondLst>
                                  <p:childTnLst>
                                    <p:animEffect transition="out" filter="wipe(down)">
                                      <p:cBhvr>
                                        <p:cTn id="16" dur="500"/>
                                        <p:tgtEl>
                                          <p:spTgt spid="8"/>
                                        </p:tgtEl>
                                      </p:cBhvr>
                                    </p:animEffect>
                                    <p:set>
                                      <p:cBhvr>
                                        <p:cTn id="17" dur="1" fill="hold">
                                          <p:stCondLst>
                                            <p:cond delay="499"/>
                                          </p:stCondLst>
                                        </p:cTn>
                                        <p:tgtEl>
                                          <p:spTgt spid="8"/>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22" presetClass="exit" presetSubtype="4" fill="hold" grpId="0" nodeType="clickEffect">
                                  <p:stCondLst>
                                    <p:cond delay="0"/>
                                  </p:stCondLst>
                                  <p:childTnLst>
                                    <p:animEffect transition="out" filter="wipe(down)">
                                      <p:cBhvr>
                                        <p:cTn id="21" dur="500"/>
                                        <p:tgtEl>
                                          <p:spTgt spid="9"/>
                                        </p:tgtEl>
                                      </p:cBhvr>
                                    </p:animEffect>
                                    <p:set>
                                      <p:cBhvr>
                                        <p:cTn id="22" dur="1" fill="hold">
                                          <p:stCondLst>
                                            <p:cond delay="499"/>
                                          </p:stCondLst>
                                        </p:cTn>
                                        <p:tgtEl>
                                          <p:spTgt spid="9"/>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22" presetClass="exit" presetSubtype="4" fill="hold" grpId="0" nodeType="clickEffect">
                                  <p:stCondLst>
                                    <p:cond delay="0"/>
                                  </p:stCondLst>
                                  <p:childTnLst>
                                    <p:animEffect transition="out" filter="wipe(down)">
                                      <p:cBhvr>
                                        <p:cTn id="26" dur="500"/>
                                        <p:tgtEl>
                                          <p:spTgt spid="10"/>
                                        </p:tgtEl>
                                      </p:cBhvr>
                                    </p:animEffect>
                                    <p:set>
                                      <p:cBhvr>
                                        <p:cTn id="27" dur="1" fill="hold">
                                          <p:stCondLst>
                                            <p:cond delay="499"/>
                                          </p:stCondLst>
                                        </p:cTn>
                                        <p:tgtEl>
                                          <p:spTgt spid="10"/>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grpId="0" nodeType="clickEffect">
                                  <p:stCondLst>
                                    <p:cond delay="0"/>
                                  </p:stCondLst>
                                  <p:childTnLst>
                                    <p:set>
                                      <p:cBhvr>
                                        <p:cTn id="31" dur="1" fill="hold">
                                          <p:stCondLst>
                                            <p:cond delay="0"/>
                                          </p:stCondLst>
                                        </p:cTn>
                                        <p:tgtEl>
                                          <p:spTgt spid="12"/>
                                        </p:tgtEl>
                                        <p:attrNameLst>
                                          <p:attrName>style.visibility</p:attrName>
                                        </p:attrNameLst>
                                      </p:cBhvr>
                                      <p:to>
                                        <p:strVal val="visible"/>
                                      </p:to>
                                    </p:set>
                                    <p:anim calcmode="lin" valueType="num">
                                      <p:cBhvr additive="base">
                                        <p:cTn id="32" dur="500" fill="hold"/>
                                        <p:tgtEl>
                                          <p:spTgt spid="12"/>
                                        </p:tgtEl>
                                        <p:attrNameLst>
                                          <p:attrName>ppt_x</p:attrName>
                                        </p:attrNameLst>
                                      </p:cBhvr>
                                      <p:tavLst>
                                        <p:tav tm="0">
                                          <p:val>
                                            <p:strVal val="#ppt_x"/>
                                          </p:val>
                                        </p:tav>
                                        <p:tav tm="100000">
                                          <p:val>
                                            <p:strVal val="#ppt_x"/>
                                          </p:val>
                                        </p:tav>
                                      </p:tavLst>
                                    </p:anim>
                                    <p:anim calcmode="lin" valueType="num">
                                      <p:cBhvr additive="base">
                                        <p:cTn id="33" dur="500" fill="hold"/>
                                        <p:tgtEl>
                                          <p:spTgt spid="12"/>
                                        </p:tgtEl>
                                        <p:attrNameLst>
                                          <p:attrName>ppt_y</p:attrName>
                                        </p:attrNameLst>
                                      </p:cBhvr>
                                      <p:tavLst>
                                        <p:tav tm="0">
                                          <p:val>
                                            <p:strVal val="1+#ppt_h/2"/>
                                          </p:val>
                                        </p:tav>
                                        <p:tav tm="100000">
                                          <p:val>
                                            <p:strVal val="#ppt_y"/>
                                          </p:val>
                                        </p:tav>
                                      </p:tavLst>
                                    </p:anim>
                                  </p:childTnLst>
                                </p:cTn>
                              </p:par>
                              <p:par>
                                <p:cTn id="34" presetID="1" presetClass="entr" presetSubtype="0" fill="hold" nodeType="withEffect">
                                  <p:stCondLst>
                                    <p:cond delay="0"/>
                                  </p:stCondLst>
                                  <p:childTnLst>
                                    <p:set>
                                      <p:cBhvr>
                                        <p:cTn id="35" dur="1" fill="hold">
                                          <p:stCondLst>
                                            <p:cond delay="0"/>
                                          </p:stCondLst>
                                        </p:cTn>
                                        <p:tgtEl>
                                          <p:spTgt spid="12">
                                            <p:txEl>
                                              <p:pRg st="1" end="1"/>
                                            </p:txEl>
                                          </p:spTgt>
                                        </p:tgtEl>
                                        <p:attrNameLst>
                                          <p:attrName>style.visibility</p:attrName>
                                        </p:attrNameLst>
                                      </p:cBhvr>
                                      <p:to>
                                        <p:strVal val="visible"/>
                                      </p:to>
                                    </p:set>
                                  </p:childTnLst>
                                </p:cTn>
                              </p:par>
                              <p:par>
                                <p:cTn id="36" presetID="1" presetClass="entr" presetSubtype="0" fill="hold" nodeType="withEffect">
                                  <p:stCondLst>
                                    <p:cond delay="0"/>
                                  </p:stCondLst>
                                  <p:childTnLst>
                                    <p:set>
                                      <p:cBhvr>
                                        <p:cTn id="37" dur="1" fill="hold">
                                          <p:stCondLst>
                                            <p:cond delay="0"/>
                                          </p:stCondLst>
                                        </p:cTn>
                                        <p:tgtEl>
                                          <p:spTgt spid="12">
                                            <p:txEl>
                                              <p:pRg st="2" end="2"/>
                                            </p:txEl>
                                          </p:spTgt>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nodeType="clickEffect">
                                  <p:stCondLst>
                                    <p:cond delay="0"/>
                                  </p:stCondLst>
                                  <p:childTnLst>
                                    <p:set>
                                      <p:cBhvr>
                                        <p:cTn id="41" dur="1" fill="hold">
                                          <p:stCondLst>
                                            <p:cond delay="0"/>
                                          </p:stCondLst>
                                        </p:cTn>
                                        <p:tgtEl>
                                          <p:spTgt spid="12">
                                            <p:txEl>
                                              <p:pRg st="4" end="4"/>
                                            </p:txEl>
                                          </p:spTgt>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nodeType="clickEffect">
                                  <p:stCondLst>
                                    <p:cond delay="0"/>
                                  </p:stCondLst>
                                  <p:childTnLst>
                                    <p:set>
                                      <p:cBhvr>
                                        <p:cTn id="45" dur="1" fill="hold">
                                          <p:stCondLst>
                                            <p:cond delay="0"/>
                                          </p:stCondLst>
                                        </p:cTn>
                                        <p:tgtEl>
                                          <p:spTgt spid="12">
                                            <p:txEl>
                                              <p:pRg st="5" end="5"/>
                                            </p:txEl>
                                          </p:spTgt>
                                        </p:tgtEl>
                                        <p:attrNameLst>
                                          <p:attrName>style.visibility</p:attrName>
                                        </p:attrNameLst>
                                      </p:cBhvr>
                                      <p:to>
                                        <p:strVal val="visible"/>
                                      </p:to>
                                    </p:se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nodeType="clickEffect">
                                  <p:stCondLst>
                                    <p:cond delay="0"/>
                                  </p:stCondLst>
                                  <p:childTnLst>
                                    <p:set>
                                      <p:cBhvr>
                                        <p:cTn id="49" dur="1" fill="hold">
                                          <p:stCondLst>
                                            <p:cond delay="0"/>
                                          </p:stCondLst>
                                        </p:cTn>
                                        <p:tgtEl>
                                          <p:spTgt spid="1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9" grpId="0" animBg="1"/>
      <p:bldP spid="8" grpId="0" animBg="1"/>
      <p:bldP spid="7" grpId="0" animBg="1"/>
      <p:bldP spid="12" grpId="0" animBg="1"/>
      <p:bldP spid="1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BD873F-D94A-007D-39D6-E2EFAB300E41}"/>
              </a:ext>
            </a:extLst>
          </p:cNvPr>
          <p:cNvSpPr>
            <a:spLocks noGrp="1"/>
          </p:cNvSpPr>
          <p:nvPr>
            <p:ph type="title"/>
          </p:nvPr>
        </p:nvSpPr>
        <p:spPr>
          <a:xfrm>
            <a:off x="268942" y="121002"/>
            <a:ext cx="3854528" cy="740135"/>
          </a:xfrm>
        </p:spPr>
        <p:txBody>
          <a:bodyPr/>
          <a:lstStyle/>
          <a:p>
            <a:r>
              <a:rPr lang="en-US" b="1" dirty="0"/>
              <a:t>4. Know and explain:</a:t>
            </a:r>
            <a:endParaRPr lang="en-US" dirty="0"/>
          </a:p>
        </p:txBody>
      </p:sp>
      <p:sp>
        <p:nvSpPr>
          <p:cNvPr id="3" name="Content Placeholder 2">
            <a:extLst>
              <a:ext uri="{FF2B5EF4-FFF2-40B4-BE49-F238E27FC236}">
                <a16:creationId xmlns:a16="http://schemas.microsoft.com/office/drawing/2014/main" id="{F7F0CCC3-3C0B-1DD0-40F1-0CDF55C71E5A}"/>
              </a:ext>
            </a:extLst>
          </p:cNvPr>
          <p:cNvSpPr>
            <a:spLocks noGrp="1"/>
          </p:cNvSpPr>
          <p:nvPr>
            <p:ph idx="1"/>
          </p:nvPr>
        </p:nvSpPr>
        <p:spPr>
          <a:xfrm>
            <a:off x="7178326" y="665780"/>
            <a:ext cx="4513541" cy="5526437"/>
          </a:xfrm>
        </p:spPr>
        <p:style>
          <a:lnRef idx="2">
            <a:schemeClr val="accent1"/>
          </a:lnRef>
          <a:fillRef idx="1">
            <a:schemeClr val="lt1"/>
          </a:fillRef>
          <a:effectRef idx="0">
            <a:schemeClr val="accent1"/>
          </a:effectRef>
          <a:fontRef idx="minor">
            <a:schemeClr val="dk1"/>
          </a:fontRef>
        </p:style>
        <p:txBody>
          <a:bodyPr>
            <a:normAutofit/>
          </a:bodyPr>
          <a:lstStyle/>
          <a:p>
            <a:r>
              <a:rPr lang="en-US" dirty="0"/>
              <a:t>The Public Health Cigarette Smoking Act is a United States federal law passed in 1970 that required a stronger health warning on cigarette packages. </a:t>
            </a:r>
          </a:p>
          <a:p>
            <a:r>
              <a:rPr lang="en-US" dirty="0"/>
              <a:t>The warning read: </a:t>
            </a:r>
            <a:r>
              <a:rPr lang="en-US" i="1" dirty="0"/>
              <a:t>"Warning: The Surgeon General Has Determined that Cigarette Smoking Is Dangerous to Your Health."</a:t>
            </a:r>
            <a:r>
              <a:rPr lang="en-US" dirty="0"/>
              <a:t> </a:t>
            </a:r>
          </a:p>
          <a:p>
            <a:r>
              <a:rPr lang="en-US" dirty="0"/>
              <a:t>The act also banned cigarette advertising on radio and television. </a:t>
            </a:r>
          </a:p>
          <a:p>
            <a:r>
              <a:rPr lang="en-US" dirty="0"/>
              <a:t>Cigarette smoking increases the risk for many types of cancer, including cancers of the lip, oral cavity, and pharynx; esophagus; pancreas; larynx (voice box); lung; breast; uterine cervix; urinary bladder; and kidney. </a:t>
            </a:r>
          </a:p>
          <a:p>
            <a:endParaRPr lang="en-US" dirty="0"/>
          </a:p>
        </p:txBody>
      </p:sp>
      <p:sp>
        <p:nvSpPr>
          <p:cNvPr id="5" name="Rectangle 1">
            <a:extLst>
              <a:ext uri="{FF2B5EF4-FFF2-40B4-BE49-F238E27FC236}">
                <a16:creationId xmlns:a16="http://schemas.microsoft.com/office/drawing/2014/main" id="{48787BB3-8722-F3E2-01D4-C16008CDC15D}"/>
              </a:ext>
            </a:extLst>
          </p:cNvPr>
          <p:cNvSpPr>
            <a:spLocks noGrp="1" noChangeArrowheads="1"/>
          </p:cNvSpPr>
          <p:nvPr>
            <p:ph type="body" sz="half" idx="2"/>
          </p:nvPr>
        </p:nvSpPr>
        <p:spPr bwMode="auto">
          <a:xfrm>
            <a:off x="400004" y="782292"/>
            <a:ext cx="6196129"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a:p>
            <a:pPr marL="457200" marR="0" lvl="1" indent="0" algn="l" defTabSz="914400" rtl="0" eaLnBrk="0" fontAlgn="base" latinLnBrk="0" hangingPunct="0">
              <a:lnSpc>
                <a:spcPct val="100000"/>
              </a:lnSpc>
              <a:spcBef>
                <a:spcPct val="0"/>
              </a:spcBef>
              <a:spcAft>
                <a:spcPct val="0"/>
              </a:spcAft>
              <a:buClrTx/>
              <a:buSzTx/>
              <a:buFontTx/>
              <a:buNone/>
              <a:tabLst/>
            </a:pPr>
            <a:r>
              <a:rPr kumimoji="0" lang="en-US" altLang="en-US" sz="1800" b="1" i="0" u="none" strike="noStrike" cap="none" normalizeH="0" baseline="0" dirty="0">
                <a:ln>
                  <a:noFill/>
                </a:ln>
                <a:solidFill>
                  <a:schemeClr val="tx1"/>
                </a:solidFill>
                <a:effectLst/>
                <a:latin typeface="Arial" panose="020B0604020202020204" pitchFamily="34" charset="0"/>
              </a:rPr>
              <a:t>a. The reason behind the warning on the cigarette packet: “Warning—smoking is a health hazard”</a:t>
            </a:r>
            <a:endParaRPr kumimoji="0" lang="en-US" altLang="en-US"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pic>
        <p:nvPicPr>
          <p:cNvPr id="7" name="Picture 6" descr="A close up of a box&#10;&#10;Description automatically generated">
            <a:extLst>
              <a:ext uri="{FF2B5EF4-FFF2-40B4-BE49-F238E27FC236}">
                <a16:creationId xmlns:a16="http://schemas.microsoft.com/office/drawing/2014/main" id="{4EB20224-5C5E-4E94-1E0A-2C3CA3EC8E01}"/>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375647" y="1903775"/>
            <a:ext cx="3810000" cy="1828800"/>
          </a:xfrm>
          <a:prstGeom prst="rect">
            <a:avLst/>
          </a:prstGeom>
        </p:spPr>
      </p:pic>
      <p:pic>
        <p:nvPicPr>
          <p:cNvPr id="9" name="Picture 8" descr="A group of cigarettes in boxes&#10;&#10;Description automatically generated">
            <a:extLst>
              <a:ext uri="{FF2B5EF4-FFF2-40B4-BE49-F238E27FC236}">
                <a16:creationId xmlns:a16="http://schemas.microsoft.com/office/drawing/2014/main" id="{56935F69-22D2-6206-1DDC-F41BC6B6996A}"/>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00133" y="3428999"/>
            <a:ext cx="6096000" cy="3429000"/>
          </a:xfrm>
          <a:prstGeom prst="rect">
            <a:avLst/>
          </a:prstGeom>
        </p:spPr>
      </p:pic>
    </p:spTree>
    <p:extLst>
      <p:ext uri="{BB962C8B-B14F-4D97-AF65-F5344CB8AC3E}">
        <p14:creationId xmlns:p14="http://schemas.microsoft.com/office/powerpoint/2010/main" val="19692498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Arrow: Left 12">
            <a:extLst>
              <a:ext uri="{FF2B5EF4-FFF2-40B4-BE49-F238E27FC236}">
                <a16:creationId xmlns:a16="http://schemas.microsoft.com/office/drawing/2014/main" id="{C5435337-08A3-7391-116D-4A1C1BC6551F}"/>
              </a:ext>
            </a:extLst>
          </p:cNvPr>
          <p:cNvSpPr/>
          <p:nvPr/>
        </p:nvSpPr>
        <p:spPr>
          <a:xfrm>
            <a:off x="2905048" y="3110156"/>
            <a:ext cx="7996436" cy="2253632"/>
          </a:xfrm>
          <a:prstGeom prst="leftArrow">
            <a:avLst/>
          </a:prstGeom>
        </p:spPr>
        <p:style>
          <a:lnRef idx="2">
            <a:schemeClr val="accent6"/>
          </a:lnRef>
          <a:fillRef idx="1">
            <a:schemeClr val="lt1"/>
          </a:fillRef>
          <a:effectRef idx="0">
            <a:schemeClr val="accent6"/>
          </a:effectRef>
          <a:fontRef idx="minor">
            <a:schemeClr val="dk1"/>
          </a:fontRef>
        </p:style>
        <p:txBody>
          <a:bodyPr rtlCol="0" anchor="ctr"/>
          <a:lstStyle/>
          <a:p>
            <a:r>
              <a:rPr lang="en-US" sz="1400" dirty="0"/>
              <a:t>During the 1960s, Tobacco companies such as Brown &amp; Williamson and Philip Morris began using ammonia in cigarettes. The addition of ammonia serves to enhance the delivery of nicotine into the blood stream. As a result the reinforcement effect of the nicotine was enhanced, increasing its addictive ability without actually increasing the portion of nicotine. </a:t>
            </a:r>
          </a:p>
        </p:txBody>
      </p:sp>
      <p:sp>
        <p:nvSpPr>
          <p:cNvPr id="12" name="Arrow: Left 11">
            <a:extLst>
              <a:ext uri="{FF2B5EF4-FFF2-40B4-BE49-F238E27FC236}">
                <a16:creationId xmlns:a16="http://schemas.microsoft.com/office/drawing/2014/main" id="{178FAB39-2791-A48D-E21A-D3DF33E5FF60}"/>
              </a:ext>
            </a:extLst>
          </p:cNvPr>
          <p:cNvSpPr/>
          <p:nvPr/>
        </p:nvSpPr>
        <p:spPr>
          <a:xfrm>
            <a:off x="3153748" y="3110156"/>
            <a:ext cx="7747736" cy="1846880"/>
          </a:xfrm>
          <a:prstGeom prst="leftArrow">
            <a:avLst/>
          </a:prstGeom>
        </p:spPr>
        <p:style>
          <a:lnRef idx="2">
            <a:schemeClr val="accent6"/>
          </a:lnRef>
          <a:fillRef idx="1">
            <a:schemeClr val="lt1"/>
          </a:fillRef>
          <a:effectRef idx="0">
            <a:schemeClr val="accent6"/>
          </a:effectRef>
          <a:fontRef idx="minor">
            <a:schemeClr val="dk1"/>
          </a:fontRef>
        </p:style>
        <p:txBody>
          <a:bodyPr rtlCol="0" anchor="ctr"/>
          <a:lstStyle/>
          <a:p>
            <a:r>
              <a:rPr lang="en-US" sz="1400" dirty="0" err="1"/>
              <a:t>Phenolbenzophyrine</a:t>
            </a:r>
            <a:r>
              <a:rPr lang="en-US" sz="1400" dirty="0"/>
              <a:t> is a </a:t>
            </a:r>
            <a:r>
              <a:rPr lang="en-US" sz="1400" i="1" dirty="0"/>
              <a:t>highly carcinogenic </a:t>
            </a:r>
            <a:r>
              <a:rPr lang="en-US" sz="1400" dirty="0"/>
              <a:t>and mutagenic compound which is formed during the incomplete combustion of organic matter. Tobacco manufacturers have experimented with </a:t>
            </a:r>
            <a:r>
              <a:rPr lang="en-US" sz="1400" dirty="0" err="1"/>
              <a:t>combustionless</a:t>
            </a:r>
            <a:r>
              <a:rPr lang="en-US" sz="1400" dirty="0"/>
              <a:t> vaporizer technology to allow cigarettes to be consumed without the formation of carcinogenic benzopyrenes. </a:t>
            </a:r>
          </a:p>
        </p:txBody>
      </p:sp>
      <p:sp>
        <p:nvSpPr>
          <p:cNvPr id="11" name="Arrow: Left 10">
            <a:extLst>
              <a:ext uri="{FF2B5EF4-FFF2-40B4-BE49-F238E27FC236}">
                <a16:creationId xmlns:a16="http://schemas.microsoft.com/office/drawing/2014/main" id="{ECD00365-DD7F-3457-7D52-11CDB9E310C6}"/>
              </a:ext>
            </a:extLst>
          </p:cNvPr>
          <p:cNvSpPr/>
          <p:nvPr/>
        </p:nvSpPr>
        <p:spPr>
          <a:xfrm>
            <a:off x="5399383" y="1769603"/>
            <a:ext cx="5257449" cy="1846880"/>
          </a:xfrm>
          <a:prstGeom prst="leftArrow">
            <a:avLst/>
          </a:prstGeom>
        </p:spPr>
        <p:style>
          <a:lnRef idx="2">
            <a:schemeClr val="accent6"/>
          </a:lnRef>
          <a:fillRef idx="1">
            <a:schemeClr val="lt1"/>
          </a:fillRef>
          <a:effectRef idx="0">
            <a:schemeClr val="accent6"/>
          </a:effectRef>
          <a:fontRef idx="minor">
            <a:schemeClr val="dk1"/>
          </a:fontRef>
        </p:style>
        <p:txBody>
          <a:bodyPr rtlCol="0" anchor="ctr"/>
          <a:lstStyle/>
          <a:p>
            <a:r>
              <a:rPr lang="en-US" sz="1400" dirty="0"/>
              <a:t>Cyanide is an irreversible enzyme inhibitor. Tissues that mainly depend on aerobic respiration, such as the central </a:t>
            </a:r>
            <a:r>
              <a:rPr lang="en-US" sz="1400" i="1" dirty="0"/>
              <a:t>nervous system and the heart, are particularly affected. </a:t>
            </a:r>
          </a:p>
        </p:txBody>
      </p:sp>
      <p:sp>
        <p:nvSpPr>
          <p:cNvPr id="9" name="Arrow: Left 8">
            <a:extLst>
              <a:ext uri="{FF2B5EF4-FFF2-40B4-BE49-F238E27FC236}">
                <a16:creationId xmlns:a16="http://schemas.microsoft.com/office/drawing/2014/main" id="{D87F5C28-8860-FEE6-ED95-DD08D0E17A88}"/>
              </a:ext>
            </a:extLst>
          </p:cNvPr>
          <p:cNvSpPr/>
          <p:nvPr/>
        </p:nvSpPr>
        <p:spPr>
          <a:xfrm>
            <a:off x="3984565" y="1329715"/>
            <a:ext cx="8087086" cy="2456330"/>
          </a:xfrm>
          <a:prstGeom prst="leftArrow">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1400" dirty="0"/>
              <a:t>At concentrations above 0.1 mg/kg in air, inhaled </a:t>
            </a:r>
            <a:r>
              <a:rPr lang="en-US" sz="1400" b="1" u="sng" dirty="0"/>
              <a:t>formaldehyde</a:t>
            </a:r>
            <a:r>
              <a:rPr lang="en-US" sz="1400" dirty="0"/>
              <a:t> can irritate the eyes and mucous membranes, resulting in watery eyes, headache, a burning sensation in the throat, and difficulty breathing. More Formaldehyde is converted to formic acid in the body, leading to a rise in blood acidity (acidosis</a:t>
            </a:r>
            <a:r>
              <a:rPr lang="en-US" sz="1400" i="1" dirty="0"/>
              <a:t>), rapid, shallow breathing, blurred vision or complete blindness, hypothermia, and, in the most severe cases, coma or death. </a:t>
            </a:r>
          </a:p>
        </p:txBody>
      </p:sp>
      <p:sp>
        <p:nvSpPr>
          <p:cNvPr id="2" name="Title 1">
            <a:extLst>
              <a:ext uri="{FF2B5EF4-FFF2-40B4-BE49-F238E27FC236}">
                <a16:creationId xmlns:a16="http://schemas.microsoft.com/office/drawing/2014/main" id="{35BD873F-D94A-007D-39D6-E2EFAB300E41}"/>
              </a:ext>
            </a:extLst>
          </p:cNvPr>
          <p:cNvSpPr>
            <a:spLocks noGrp="1"/>
          </p:cNvSpPr>
          <p:nvPr>
            <p:ph type="title"/>
          </p:nvPr>
        </p:nvSpPr>
        <p:spPr>
          <a:xfrm>
            <a:off x="677334" y="514924"/>
            <a:ext cx="3854528" cy="740135"/>
          </a:xfrm>
        </p:spPr>
        <p:txBody>
          <a:bodyPr/>
          <a:lstStyle/>
          <a:p>
            <a:r>
              <a:rPr lang="en-US" b="1" dirty="0"/>
              <a:t>4. Know and explain:</a:t>
            </a:r>
            <a:endParaRPr lang="en-US" dirty="0"/>
          </a:p>
        </p:txBody>
      </p:sp>
      <p:sp>
        <p:nvSpPr>
          <p:cNvPr id="5" name="Rectangle 1">
            <a:extLst>
              <a:ext uri="{FF2B5EF4-FFF2-40B4-BE49-F238E27FC236}">
                <a16:creationId xmlns:a16="http://schemas.microsoft.com/office/drawing/2014/main" id="{48787BB3-8722-F3E2-01D4-C16008CDC15D}"/>
              </a:ext>
            </a:extLst>
          </p:cNvPr>
          <p:cNvSpPr>
            <a:spLocks noGrp="1" noChangeArrowheads="1"/>
          </p:cNvSpPr>
          <p:nvPr>
            <p:ph type="body" sz="half" idx="2"/>
          </p:nvPr>
        </p:nvSpPr>
        <p:spPr bwMode="auto">
          <a:xfrm>
            <a:off x="-205853" y="1087094"/>
            <a:ext cx="5010150" cy="28623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a:p>
            <a:pPr marL="457200" marR="0" lvl="1" indent="0" algn="l" defTabSz="914400" rtl="0" eaLnBrk="0" fontAlgn="base" latinLnBrk="0" hangingPunct="0">
              <a:lnSpc>
                <a:spcPct val="100000"/>
              </a:lnSpc>
              <a:spcBef>
                <a:spcPct val="0"/>
              </a:spcBef>
              <a:spcAft>
                <a:spcPct val="0"/>
              </a:spcAft>
              <a:buClrTx/>
              <a:buSzTx/>
              <a:buFontTx/>
              <a:buNone/>
              <a:tabLst/>
            </a:pPr>
            <a:r>
              <a:rPr kumimoji="0" lang="en-US" altLang="en-US" sz="1800" b="1" i="0" u="none" strike="noStrike" cap="none" normalizeH="0" baseline="0" dirty="0">
                <a:ln>
                  <a:noFill/>
                </a:ln>
                <a:solidFill>
                  <a:schemeClr val="tx1"/>
                </a:solidFill>
                <a:effectLst/>
                <a:latin typeface="Arial" panose="020B0604020202020204" pitchFamily="34" charset="0"/>
              </a:rPr>
              <a:t>b. Seven ingredients of tobacco smoke:</a:t>
            </a:r>
            <a:endParaRPr kumimoji="0" lang="en-US" altLang="en-US" sz="1800" b="0" i="0" u="none" strike="noStrike" cap="none" normalizeH="0" baseline="0" dirty="0">
              <a:ln>
                <a:noFill/>
              </a:ln>
              <a:solidFill>
                <a:schemeClr val="tx1"/>
              </a:solidFill>
              <a:effectLst/>
              <a:latin typeface="Arial" panose="020B0604020202020204" pitchFamily="34" charset="0"/>
            </a:endParaRPr>
          </a:p>
          <a:p>
            <a:pPr marL="914400" marR="0" lvl="2" indent="0" algn="l" defTabSz="914400" rtl="0" eaLnBrk="0" fontAlgn="base" latinLnBrk="0" hangingPunct="0">
              <a:lnSpc>
                <a:spcPct val="100000"/>
              </a:lnSpc>
              <a:spcBef>
                <a:spcPct val="0"/>
              </a:spcBef>
              <a:spcAft>
                <a:spcPct val="0"/>
              </a:spcAft>
              <a:buClrTx/>
              <a:buSzTx/>
              <a:buFontTx/>
              <a:buNone/>
              <a:tabLst/>
            </a:pPr>
            <a:r>
              <a:rPr kumimoji="0" lang="en-US" altLang="en-US" sz="1800" b="1" i="0" u="none" strike="noStrike" cap="none" normalizeH="0" baseline="0" dirty="0" err="1">
                <a:ln>
                  <a:noFill/>
                </a:ln>
                <a:solidFill>
                  <a:schemeClr val="tx1"/>
                </a:solidFill>
                <a:effectLst/>
                <a:latin typeface="Arial" panose="020B0604020202020204" pitchFamily="34" charset="0"/>
              </a:rPr>
              <a:t>i</a:t>
            </a:r>
            <a:r>
              <a:rPr kumimoji="0" lang="en-US" altLang="en-US" sz="1800" b="1" i="0" u="none" strike="noStrike" cap="none" normalizeH="0" baseline="0" dirty="0">
                <a:ln>
                  <a:noFill/>
                </a:ln>
                <a:solidFill>
                  <a:schemeClr val="tx1"/>
                </a:solidFill>
                <a:effectLst/>
                <a:latin typeface="Arial" panose="020B0604020202020204" pitchFamily="34" charset="0"/>
              </a:rPr>
              <a:t>. Nicotine</a:t>
            </a:r>
            <a:endParaRPr kumimoji="0" lang="en-US" altLang="en-US" sz="1800" b="0" i="0" u="none" strike="noStrike" cap="none" normalizeH="0" baseline="0" dirty="0">
              <a:ln>
                <a:noFill/>
              </a:ln>
              <a:solidFill>
                <a:schemeClr val="tx1"/>
              </a:solidFill>
              <a:effectLst/>
              <a:latin typeface="Arial" panose="020B0604020202020204" pitchFamily="34" charset="0"/>
            </a:endParaRPr>
          </a:p>
          <a:p>
            <a:pPr marL="914400" marR="0" lvl="2" indent="0" algn="l" defTabSz="914400" rtl="0" eaLnBrk="0" fontAlgn="base" latinLnBrk="0" hangingPunct="0">
              <a:lnSpc>
                <a:spcPct val="100000"/>
              </a:lnSpc>
              <a:spcBef>
                <a:spcPct val="0"/>
              </a:spcBef>
              <a:spcAft>
                <a:spcPct val="0"/>
              </a:spcAft>
              <a:buClrTx/>
              <a:buSzTx/>
              <a:buFontTx/>
              <a:buNone/>
              <a:tabLst/>
            </a:pPr>
            <a:r>
              <a:rPr kumimoji="0" lang="en-US" altLang="en-US" sz="1800" b="1" i="0" u="none" strike="noStrike" cap="none" normalizeH="0" baseline="0" dirty="0">
                <a:ln>
                  <a:noFill/>
                </a:ln>
                <a:solidFill>
                  <a:schemeClr val="tx1"/>
                </a:solidFill>
                <a:effectLst/>
                <a:latin typeface="Arial" panose="020B0604020202020204" pitchFamily="34" charset="0"/>
              </a:rPr>
              <a:t>ii. Arsenic</a:t>
            </a:r>
            <a:endParaRPr kumimoji="0" lang="en-US" altLang="en-US" sz="1800" b="0" i="0" u="none" strike="noStrike" cap="none" normalizeH="0" baseline="0" dirty="0">
              <a:ln>
                <a:noFill/>
              </a:ln>
              <a:solidFill>
                <a:schemeClr val="tx1"/>
              </a:solidFill>
              <a:effectLst/>
              <a:latin typeface="Arial" panose="020B0604020202020204" pitchFamily="34" charset="0"/>
            </a:endParaRPr>
          </a:p>
          <a:p>
            <a:pPr marL="914400" marR="0" lvl="2" indent="0" algn="l" defTabSz="914400" rtl="0" eaLnBrk="0" fontAlgn="base" latinLnBrk="0" hangingPunct="0">
              <a:lnSpc>
                <a:spcPct val="100000"/>
              </a:lnSpc>
              <a:spcBef>
                <a:spcPct val="0"/>
              </a:spcBef>
              <a:spcAft>
                <a:spcPct val="0"/>
              </a:spcAft>
              <a:buClrTx/>
              <a:buSzTx/>
              <a:buFontTx/>
              <a:buNone/>
              <a:tabLst/>
            </a:pPr>
            <a:r>
              <a:rPr kumimoji="0" lang="en-US" altLang="en-US" sz="1800" b="1" i="0" u="none" strike="noStrike" cap="none" normalizeH="0" baseline="0" dirty="0">
                <a:ln>
                  <a:noFill/>
                </a:ln>
                <a:solidFill>
                  <a:schemeClr val="tx1"/>
                </a:solidFill>
                <a:effectLst/>
                <a:latin typeface="Arial" panose="020B0604020202020204" pitchFamily="34" charset="0"/>
              </a:rPr>
              <a:t>iii. Formaldehyde</a:t>
            </a:r>
            <a:endParaRPr kumimoji="0" lang="en-US" altLang="en-US" sz="1800" b="0" i="0" u="none" strike="noStrike" cap="none" normalizeH="0" baseline="0" dirty="0">
              <a:ln>
                <a:noFill/>
              </a:ln>
              <a:solidFill>
                <a:schemeClr val="tx1"/>
              </a:solidFill>
              <a:effectLst/>
              <a:latin typeface="Arial" panose="020B0604020202020204" pitchFamily="34" charset="0"/>
            </a:endParaRPr>
          </a:p>
          <a:p>
            <a:pPr marL="914400" lvl="2" defTabSz="914400" eaLnBrk="0" fontAlgn="base" hangingPunct="0">
              <a:spcBef>
                <a:spcPct val="0"/>
              </a:spcBef>
              <a:spcAft>
                <a:spcPct val="0"/>
              </a:spcAft>
              <a:buClrTx/>
              <a:buSzTx/>
            </a:pPr>
            <a:r>
              <a:rPr kumimoji="0" lang="en-US" altLang="en-US" sz="1800" b="1" i="0" u="none" strike="noStrike" cap="none" normalizeH="0" baseline="0" dirty="0">
                <a:ln>
                  <a:noFill/>
                </a:ln>
                <a:solidFill>
                  <a:schemeClr val="tx1"/>
                </a:solidFill>
                <a:effectLst/>
                <a:latin typeface="Arial" panose="020B0604020202020204" pitchFamily="34" charset="0"/>
              </a:rPr>
              <a:t>iv. </a:t>
            </a:r>
            <a:r>
              <a:rPr lang="en-US" altLang="en-US" sz="1800" b="1" dirty="0">
                <a:solidFill>
                  <a:schemeClr val="tx1"/>
                </a:solidFill>
                <a:latin typeface="Arial" panose="020B0604020202020204" pitchFamily="34" charset="0"/>
              </a:rPr>
              <a:t>Cyanide</a:t>
            </a:r>
            <a:endParaRPr lang="en-US" altLang="en-US" sz="1800" dirty="0">
              <a:solidFill>
                <a:schemeClr val="tx1"/>
              </a:solidFill>
              <a:latin typeface="Arial" panose="020B0604020202020204" pitchFamily="34" charset="0"/>
            </a:endParaRPr>
          </a:p>
          <a:p>
            <a:pPr marL="914400" lvl="2" defTabSz="914400" eaLnBrk="0" fontAlgn="base" hangingPunct="0">
              <a:spcBef>
                <a:spcPct val="0"/>
              </a:spcBef>
              <a:spcAft>
                <a:spcPct val="0"/>
              </a:spcAft>
              <a:buClrTx/>
              <a:buSzTx/>
            </a:pPr>
            <a:r>
              <a:rPr kumimoji="0" lang="en-US" altLang="en-US" sz="1800" b="1" i="0" u="none" strike="noStrike" cap="none" normalizeH="0" baseline="0" dirty="0">
                <a:ln>
                  <a:noFill/>
                </a:ln>
                <a:solidFill>
                  <a:schemeClr val="tx1"/>
                </a:solidFill>
                <a:effectLst/>
                <a:latin typeface="Arial" panose="020B0604020202020204" pitchFamily="34" charset="0"/>
              </a:rPr>
              <a:t>v. </a:t>
            </a:r>
            <a:r>
              <a:rPr lang="en-US" altLang="en-US" sz="1800" b="1" dirty="0">
                <a:solidFill>
                  <a:schemeClr val="tx1"/>
                </a:solidFill>
                <a:latin typeface="Arial" panose="020B0604020202020204" pitchFamily="34" charset="0"/>
              </a:rPr>
              <a:t>Carbon monoxide</a:t>
            </a:r>
            <a:endParaRPr lang="en-US" altLang="en-US" sz="1800" dirty="0">
              <a:solidFill>
                <a:schemeClr val="tx1"/>
              </a:solidFill>
              <a:latin typeface="Arial" panose="020B0604020202020204" pitchFamily="34" charset="0"/>
            </a:endParaRPr>
          </a:p>
          <a:p>
            <a:pPr marL="914400" marR="0" lvl="2" indent="0" algn="l" defTabSz="914400" rtl="0" eaLnBrk="0" fontAlgn="base" latinLnBrk="0" hangingPunct="0">
              <a:lnSpc>
                <a:spcPct val="100000"/>
              </a:lnSpc>
              <a:spcBef>
                <a:spcPct val="0"/>
              </a:spcBef>
              <a:spcAft>
                <a:spcPct val="0"/>
              </a:spcAft>
              <a:buClrTx/>
              <a:buSzTx/>
              <a:buFontTx/>
              <a:buNone/>
              <a:tabLst/>
            </a:pPr>
            <a:r>
              <a:rPr kumimoji="0" lang="en-US" altLang="en-US" sz="1800" b="1" i="0" u="none" strike="noStrike" cap="none" normalizeH="0" baseline="0" dirty="0">
                <a:ln>
                  <a:noFill/>
                </a:ln>
                <a:solidFill>
                  <a:schemeClr val="tx1"/>
                </a:solidFill>
                <a:effectLst/>
                <a:latin typeface="Arial" panose="020B0604020202020204" pitchFamily="34" charset="0"/>
              </a:rPr>
              <a:t>vi. </a:t>
            </a:r>
            <a:r>
              <a:rPr kumimoji="0" lang="en-US" altLang="en-US" sz="1800" b="1" i="0" u="none" strike="noStrike" cap="none" normalizeH="0" baseline="0" dirty="0" err="1">
                <a:ln>
                  <a:noFill/>
                </a:ln>
                <a:solidFill>
                  <a:schemeClr val="tx1"/>
                </a:solidFill>
                <a:effectLst/>
                <a:latin typeface="Arial" panose="020B0604020202020204" pitchFamily="34" charset="0"/>
              </a:rPr>
              <a:t>Phenolbenzophyrine</a:t>
            </a:r>
            <a:endParaRPr kumimoji="0" lang="en-US" altLang="en-US" sz="1800" b="0" i="0" u="none" strike="noStrike" cap="none" normalizeH="0" baseline="0" dirty="0">
              <a:ln>
                <a:noFill/>
              </a:ln>
              <a:solidFill>
                <a:schemeClr val="tx1"/>
              </a:solidFill>
              <a:effectLst/>
              <a:latin typeface="Arial" panose="020B0604020202020204" pitchFamily="34" charset="0"/>
            </a:endParaRPr>
          </a:p>
          <a:p>
            <a:pPr marL="914400" marR="0" lvl="2" indent="0" algn="l" defTabSz="914400" rtl="0" eaLnBrk="0" fontAlgn="base" latinLnBrk="0" hangingPunct="0">
              <a:lnSpc>
                <a:spcPct val="100000"/>
              </a:lnSpc>
              <a:spcBef>
                <a:spcPct val="0"/>
              </a:spcBef>
              <a:spcAft>
                <a:spcPct val="0"/>
              </a:spcAft>
              <a:buClrTx/>
              <a:buSzTx/>
              <a:buFontTx/>
              <a:buNone/>
              <a:tabLst/>
            </a:pPr>
            <a:r>
              <a:rPr kumimoji="0" lang="en-US" altLang="en-US" sz="1800" b="1" i="0" u="none" strike="noStrike" cap="none" normalizeH="0" baseline="0" dirty="0">
                <a:ln>
                  <a:noFill/>
                </a:ln>
                <a:solidFill>
                  <a:schemeClr val="tx1"/>
                </a:solidFill>
                <a:effectLst/>
                <a:latin typeface="Arial" panose="020B0604020202020204" pitchFamily="34" charset="0"/>
              </a:rPr>
              <a:t>vii. </a:t>
            </a:r>
            <a:r>
              <a:rPr kumimoji="0" lang="en-US" altLang="en-US" sz="1800" b="1" i="0" u="none" strike="noStrike" cap="none" normalizeH="0" baseline="0" dirty="0" err="1">
                <a:ln>
                  <a:noFill/>
                </a:ln>
                <a:solidFill>
                  <a:schemeClr val="tx1"/>
                </a:solidFill>
                <a:effectLst/>
                <a:latin typeface="Arial" panose="020B0604020202020204" pitchFamily="34" charset="0"/>
              </a:rPr>
              <a:t>Amonia</a:t>
            </a:r>
            <a:endParaRPr kumimoji="0" lang="en-US" altLang="en-US"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7" name="Arrow: Left 6">
            <a:extLst>
              <a:ext uri="{FF2B5EF4-FFF2-40B4-BE49-F238E27FC236}">
                <a16:creationId xmlns:a16="http://schemas.microsoft.com/office/drawing/2014/main" id="{BD831F9F-A1AE-0FC0-C6E9-4C1253B3D45F}"/>
              </a:ext>
            </a:extLst>
          </p:cNvPr>
          <p:cNvSpPr/>
          <p:nvPr/>
        </p:nvSpPr>
        <p:spPr>
          <a:xfrm>
            <a:off x="5468470" y="26894"/>
            <a:ext cx="6046195" cy="1798110"/>
          </a:xfrm>
          <a:prstGeom prst="leftArrow">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1400" b="1" u="sng" dirty="0"/>
              <a:t>Nicotine</a:t>
            </a:r>
            <a:r>
              <a:rPr lang="en-US" sz="1400" dirty="0"/>
              <a:t>, the stimulant and active ingredient in cigarettes, is highly addictive. </a:t>
            </a:r>
          </a:p>
        </p:txBody>
      </p:sp>
      <p:sp>
        <p:nvSpPr>
          <p:cNvPr id="8" name="Arrow: Left 7">
            <a:extLst>
              <a:ext uri="{FF2B5EF4-FFF2-40B4-BE49-F238E27FC236}">
                <a16:creationId xmlns:a16="http://schemas.microsoft.com/office/drawing/2014/main" id="{3C5910C9-FC56-4A57-388D-AA81EA7C5E5C}"/>
              </a:ext>
            </a:extLst>
          </p:cNvPr>
          <p:cNvSpPr/>
          <p:nvPr/>
        </p:nvSpPr>
        <p:spPr>
          <a:xfrm>
            <a:off x="4430295" y="1182514"/>
            <a:ext cx="7552562" cy="2456330"/>
          </a:xfrm>
          <a:prstGeom prst="leftArrow">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1400" dirty="0"/>
              <a:t>This is a </a:t>
            </a:r>
            <a:r>
              <a:rPr lang="en-US" sz="1400" i="1" dirty="0"/>
              <a:t>notoriously poisonous </a:t>
            </a:r>
            <a:r>
              <a:rPr lang="en-US" sz="1400" dirty="0"/>
              <a:t>metalloid. </a:t>
            </a:r>
            <a:r>
              <a:rPr lang="en-US" sz="1400" b="1" u="sng" dirty="0"/>
              <a:t>Arsenic</a:t>
            </a:r>
            <a:r>
              <a:rPr lang="en-US" sz="1400" dirty="0"/>
              <a:t> is rarely found free in nature, but its compounds are widely distributed in minerals. Arsenic and its compounds are used as pesticides, herbicides, insecticides and various alloys. </a:t>
            </a:r>
          </a:p>
        </p:txBody>
      </p:sp>
      <p:sp>
        <p:nvSpPr>
          <p:cNvPr id="10" name="Arrow: Left 9">
            <a:extLst>
              <a:ext uri="{FF2B5EF4-FFF2-40B4-BE49-F238E27FC236}">
                <a16:creationId xmlns:a16="http://schemas.microsoft.com/office/drawing/2014/main" id="{6AF25E70-611B-9AE7-AA63-9DD3C7F49778}"/>
              </a:ext>
            </a:extLst>
          </p:cNvPr>
          <p:cNvSpPr/>
          <p:nvPr/>
        </p:nvSpPr>
        <p:spPr>
          <a:xfrm>
            <a:off x="2736547" y="3008807"/>
            <a:ext cx="8582137" cy="2456330"/>
          </a:xfrm>
          <a:prstGeom prst="leftArrow">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1400" u="sng" dirty="0"/>
              <a:t>Carbon monoxide poisoning </a:t>
            </a:r>
            <a:r>
              <a:rPr lang="en-US" sz="1400" dirty="0"/>
              <a:t>occurs after the inhalation of carbon monoxide gas. Carbon monoxide (CO) is a product of combustion of organic matter under conditions of restricted oxygen supply, which prevents complete oxidation to carbon dioxide. Carbon monoxide is colorless, odorless, tasteless, and non-irritating, making it difficult for people to detect. </a:t>
            </a:r>
          </a:p>
        </p:txBody>
      </p:sp>
    </p:spTree>
    <p:extLst>
      <p:ext uri="{BB962C8B-B14F-4D97-AF65-F5344CB8AC3E}">
        <p14:creationId xmlns:p14="http://schemas.microsoft.com/office/powerpoint/2010/main" val="37722584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1+#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1+#ppt_w/2"/>
                                          </p:val>
                                        </p:tav>
                                        <p:tav tm="100000">
                                          <p:val>
                                            <p:strVal val="#ppt_x"/>
                                          </p:val>
                                        </p:tav>
                                      </p:tavLst>
                                    </p:anim>
                                    <p:anim calcmode="lin" valueType="num">
                                      <p:cBhvr additive="base">
                                        <p:cTn id="14"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xit" presetSubtype="8" fill="hold" grpId="1" nodeType="clickEffect">
                                  <p:stCondLst>
                                    <p:cond delay="0"/>
                                  </p:stCondLst>
                                  <p:childTnLst>
                                    <p:anim calcmode="lin" valueType="num">
                                      <p:cBhvr additive="base">
                                        <p:cTn id="18" dur="500"/>
                                        <p:tgtEl>
                                          <p:spTgt spid="8"/>
                                        </p:tgtEl>
                                        <p:attrNameLst>
                                          <p:attrName>ppt_x</p:attrName>
                                        </p:attrNameLst>
                                      </p:cBhvr>
                                      <p:tavLst>
                                        <p:tav tm="0">
                                          <p:val>
                                            <p:strVal val="ppt_x"/>
                                          </p:val>
                                        </p:tav>
                                        <p:tav tm="100000">
                                          <p:val>
                                            <p:strVal val="0-ppt_w/2"/>
                                          </p:val>
                                        </p:tav>
                                      </p:tavLst>
                                    </p:anim>
                                    <p:anim calcmode="lin" valueType="num">
                                      <p:cBhvr additive="base">
                                        <p:cTn id="19" dur="500"/>
                                        <p:tgtEl>
                                          <p:spTgt spid="8"/>
                                        </p:tgtEl>
                                        <p:attrNameLst>
                                          <p:attrName>ppt_y</p:attrName>
                                        </p:attrNameLst>
                                      </p:cBhvr>
                                      <p:tavLst>
                                        <p:tav tm="0">
                                          <p:val>
                                            <p:strVal val="ppt_y"/>
                                          </p:val>
                                        </p:tav>
                                        <p:tav tm="100000">
                                          <p:val>
                                            <p:strVal val="ppt_y"/>
                                          </p:val>
                                        </p:tav>
                                      </p:tavLst>
                                    </p:anim>
                                    <p:set>
                                      <p:cBhvr>
                                        <p:cTn id="20" dur="1" fill="hold">
                                          <p:stCondLst>
                                            <p:cond delay="499"/>
                                          </p:stCondLst>
                                        </p:cTn>
                                        <p:tgtEl>
                                          <p:spTgt spid="8"/>
                                        </p:tgtEl>
                                        <p:attrNameLst>
                                          <p:attrName>style.visibility</p:attrName>
                                        </p:attrNameLst>
                                      </p:cBhvr>
                                      <p:to>
                                        <p:strVal val="hidden"/>
                                      </p:to>
                                    </p:set>
                                  </p:childTnLst>
                                </p:cTn>
                              </p:par>
                            </p:childTnLst>
                          </p:cTn>
                        </p:par>
                        <p:par>
                          <p:cTn id="21" fill="hold">
                            <p:stCondLst>
                              <p:cond delay="500"/>
                            </p:stCondLst>
                            <p:childTnLst>
                              <p:par>
                                <p:cTn id="22" presetID="2" presetClass="entr" presetSubtype="2" fill="hold" grpId="0" nodeType="afterEffect">
                                  <p:stCondLst>
                                    <p:cond delay="0"/>
                                  </p:stCondLst>
                                  <p:childTnLst>
                                    <p:set>
                                      <p:cBhvr>
                                        <p:cTn id="23" dur="1" fill="hold">
                                          <p:stCondLst>
                                            <p:cond delay="0"/>
                                          </p:stCondLst>
                                        </p:cTn>
                                        <p:tgtEl>
                                          <p:spTgt spid="9"/>
                                        </p:tgtEl>
                                        <p:attrNameLst>
                                          <p:attrName>style.visibility</p:attrName>
                                        </p:attrNameLst>
                                      </p:cBhvr>
                                      <p:to>
                                        <p:strVal val="visible"/>
                                      </p:to>
                                    </p:set>
                                    <p:anim calcmode="lin" valueType="num">
                                      <p:cBhvr additive="base">
                                        <p:cTn id="24" dur="500" fill="hold"/>
                                        <p:tgtEl>
                                          <p:spTgt spid="9"/>
                                        </p:tgtEl>
                                        <p:attrNameLst>
                                          <p:attrName>ppt_x</p:attrName>
                                        </p:attrNameLst>
                                      </p:cBhvr>
                                      <p:tavLst>
                                        <p:tav tm="0">
                                          <p:val>
                                            <p:strVal val="1+#ppt_w/2"/>
                                          </p:val>
                                        </p:tav>
                                        <p:tav tm="100000">
                                          <p:val>
                                            <p:strVal val="#ppt_x"/>
                                          </p:val>
                                        </p:tav>
                                      </p:tavLst>
                                    </p:anim>
                                    <p:anim calcmode="lin" valueType="num">
                                      <p:cBhvr additive="base">
                                        <p:cTn id="25"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xit" presetSubtype="8" fill="hold" grpId="1" nodeType="clickEffect">
                                  <p:stCondLst>
                                    <p:cond delay="0"/>
                                  </p:stCondLst>
                                  <p:childTnLst>
                                    <p:anim calcmode="lin" valueType="num">
                                      <p:cBhvr additive="base">
                                        <p:cTn id="29" dur="500"/>
                                        <p:tgtEl>
                                          <p:spTgt spid="9"/>
                                        </p:tgtEl>
                                        <p:attrNameLst>
                                          <p:attrName>ppt_x</p:attrName>
                                        </p:attrNameLst>
                                      </p:cBhvr>
                                      <p:tavLst>
                                        <p:tav tm="0">
                                          <p:val>
                                            <p:strVal val="ppt_x"/>
                                          </p:val>
                                        </p:tav>
                                        <p:tav tm="100000">
                                          <p:val>
                                            <p:strVal val="0-ppt_w/2"/>
                                          </p:val>
                                        </p:tav>
                                      </p:tavLst>
                                    </p:anim>
                                    <p:anim calcmode="lin" valueType="num">
                                      <p:cBhvr additive="base">
                                        <p:cTn id="30" dur="500"/>
                                        <p:tgtEl>
                                          <p:spTgt spid="9"/>
                                        </p:tgtEl>
                                        <p:attrNameLst>
                                          <p:attrName>ppt_y</p:attrName>
                                        </p:attrNameLst>
                                      </p:cBhvr>
                                      <p:tavLst>
                                        <p:tav tm="0">
                                          <p:val>
                                            <p:strVal val="ppt_y"/>
                                          </p:val>
                                        </p:tav>
                                        <p:tav tm="100000">
                                          <p:val>
                                            <p:strVal val="ppt_y"/>
                                          </p:val>
                                        </p:tav>
                                      </p:tavLst>
                                    </p:anim>
                                    <p:set>
                                      <p:cBhvr>
                                        <p:cTn id="31" dur="1" fill="hold">
                                          <p:stCondLst>
                                            <p:cond delay="499"/>
                                          </p:stCondLst>
                                        </p:cTn>
                                        <p:tgtEl>
                                          <p:spTgt spid="9"/>
                                        </p:tgtEl>
                                        <p:attrNameLst>
                                          <p:attrName>style.visibility</p:attrName>
                                        </p:attrNameLst>
                                      </p:cBhvr>
                                      <p:to>
                                        <p:strVal val="hidden"/>
                                      </p:to>
                                    </p:set>
                                  </p:childTnLst>
                                </p:cTn>
                              </p:par>
                            </p:childTnLst>
                          </p:cTn>
                        </p:par>
                        <p:par>
                          <p:cTn id="32" fill="hold">
                            <p:stCondLst>
                              <p:cond delay="500"/>
                            </p:stCondLst>
                            <p:childTnLst>
                              <p:par>
                                <p:cTn id="33" presetID="2" presetClass="entr" presetSubtype="2" fill="hold" grpId="0" nodeType="afterEffect">
                                  <p:stCondLst>
                                    <p:cond delay="0"/>
                                  </p:stCondLst>
                                  <p:childTnLst>
                                    <p:set>
                                      <p:cBhvr>
                                        <p:cTn id="34" dur="1" fill="hold">
                                          <p:stCondLst>
                                            <p:cond delay="0"/>
                                          </p:stCondLst>
                                        </p:cTn>
                                        <p:tgtEl>
                                          <p:spTgt spid="11"/>
                                        </p:tgtEl>
                                        <p:attrNameLst>
                                          <p:attrName>style.visibility</p:attrName>
                                        </p:attrNameLst>
                                      </p:cBhvr>
                                      <p:to>
                                        <p:strVal val="visible"/>
                                      </p:to>
                                    </p:set>
                                    <p:anim calcmode="lin" valueType="num">
                                      <p:cBhvr additive="base">
                                        <p:cTn id="35" dur="500" fill="hold"/>
                                        <p:tgtEl>
                                          <p:spTgt spid="11"/>
                                        </p:tgtEl>
                                        <p:attrNameLst>
                                          <p:attrName>ppt_x</p:attrName>
                                        </p:attrNameLst>
                                      </p:cBhvr>
                                      <p:tavLst>
                                        <p:tav tm="0">
                                          <p:val>
                                            <p:strVal val="1+#ppt_w/2"/>
                                          </p:val>
                                        </p:tav>
                                        <p:tav tm="100000">
                                          <p:val>
                                            <p:strVal val="#ppt_x"/>
                                          </p:val>
                                        </p:tav>
                                      </p:tavLst>
                                    </p:anim>
                                    <p:anim calcmode="lin" valueType="num">
                                      <p:cBhvr additive="base">
                                        <p:cTn id="36"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xit" presetSubtype="8" fill="hold" grpId="1" nodeType="clickEffect">
                                  <p:stCondLst>
                                    <p:cond delay="0"/>
                                  </p:stCondLst>
                                  <p:childTnLst>
                                    <p:anim calcmode="lin" valueType="num">
                                      <p:cBhvr additive="base">
                                        <p:cTn id="40" dur="500"/>
                                        <p:tgtEl>
                                          <p:spTgt spid="11"/>
                                        </p:tgtEl>
                                        <p:attrNameLst>
                                          <p:attrName>ppt_x</p:attrName>
                                        </p:attrNameLst>
                                      </p:cBhvr>
                                      <p:tavLst>
                                        <p:tav tm="0">
                                          <p:val>
                                            <p:strVal val="ppt_x"/>
                                          </p:val>
                                        </p:tav>
                                        <p:tav tm="100000">
                                          <p:val>
                                            <p:strVal val="0-ppt_w/2"/>
                                          </p:val>
                                        </p:tav>
                                      </p:tavLst>
                                    </p:anim>
                                    <p:anim calcmode="lin" valueType="num">
                                      <p:cBhvr additive="base">
                                        <p:cTn id="41" dur="500"/>
                                        <p:tgtEl>
                                          <p:spTgt spid="11"/>
                                        </p:tgtEl>
                                        <p:attrNameLst>
                                          <p:attrName>ppt_y</p:attrName>
                                        </p:attrNameLst>
                                      </p:cBhvr>
                                      <p:tavLst>
                                        <p:tav tm="0">
                                          <p:val>
                                            <p:strVal val="ppt_y"/>
                                          </p:val>
                                        </p:tav>
                                        <p:tav tm="100000">
                                          <p:val>
                                            <p:strVal val="ppt_y"/>
                                          </p:val>
                                        </p:tav>
                                      </p:tavLst>
                                    </p:anim>
                                    <p:set>
                                      <p:cBhvr>
                                        <p:cTn id="42" dur="1" fill="hold">
                                          <p:stCondLst>
                                            <p:cond delay="499"/>
                                          </p:stCondLst>
                                        </p:cTn>
                                        <p:tgtEl>
                                          <p:spTgt spid="11"/>
                                        </p:tgtEl>
                                        <p:attrNameLst>
                                          <p:attrName>style.visibility</p:attrName>
                                        </p:attrNameLst>
                                      </p:cBhvr>
                                      <p:to>
                                        <p:strVal val="hidden"/>
                                      </p:to>
                                    </p:set>
                                  </p:childTnLst>
                                </p:cTn>
                              </p:par>
                            </p:childTnLst>
                          </p:cTn>
                        </p:par>
                        <p:par>
                          <p:cTn id="43" fill="hold">
                            <p:stCondLst>
                              <p:cond delay="500"/>
                            </p:stCondLst>
                            <p:childTnLst>
                              <p:par>
                                <p:cTn id="44" presetID="2" presetClass="entr" presetSubtype="2" fill="hold" grpId="0" nodeType="afterEffect">
                                  <p:stCondLst>
                                    <p:cond delay="0"/>
                                  </p:stCondLst>
                                  <p:childTnLst>
                                    <p:set>
                                      <p:cBhvr>
                                        <p:cTn id="45" dur="1" fill="hold">
                                          <p:stCondLst>
                                            <p:cond delay="0"/>
                                          </p:stCondLst>
                                        </p:cTn>
                                        <p:tgtEl>
                                          <p:spTgt spid="10"/>
                                        </p:tgtEl>
                                        <p:attrNameLst>
                                          <p:attrName>style.visibility</p:attrName>
                                        </p:attrNameLst>
                                      </p:cBhvr>
                                      <p:to>
                                        <p:strVal val="visible"/>
                                      </p:to>
                                    </p:set>
                                    <p:anim calcmode="lin" valueType="num">
                                      <p:cBhvr additive="base">
                                        <p:cTn id="46" dur="500" fill="hold"/>
                                        <p:tgtEl>
                                          <p:spTgt spid="10"/>
                                        </p:tgtEl>
                                        <p:attrNameLst>
                                          <p:attrName>ppt_x</p:attrName>
                                        </p:attrNameLst>
                                      </p:cBhvr>
                                      <p:tavLst>
                                        <p:tav tm="0">
                                          <p:val>
                                            <p:strVal val="1+#ppt_w/2"/>
                                          </p:val>
                                        </p:tav>
                                        <p:tav tm="100000">
                                          <p:val>
                                            <p:strVal val="#ppt_x"/>
                                          </p:val>
                                        </p:tav>
                                      </p:tavLst>
                                    </p:anim>
                                    <p:anim calcmode="lin" valueType="num">
                                      <p:cBhvr additive="base">
                                        <p:cTn id="47"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2" presetClass="exit" presetSubtype="8" fill="hold" grpId="1" nodeType="clickEffect">
                                  <p:stCondLst>
                                    <p:cond delay="0"/>
                                  </p:stCondLst>
                                  <p:childTnLst>
                                    <p:anim calcmode="lin" valueType="num">
                                      <p:cBhvr additive="base">
                                        <p:cTn id="51" dur="500"/>
                                        <p:tgtEl>
                                          <p:spTgt spid="10"/>
                                        </p:tgtEl>
                                        <p:attrNameLst>
                                          <p:attrName>ppt_x</p:attrName>
                                        </p:attrNameLst>
                                      </p:cBhvr>
                                      <p:tavLst>
                                        <p:tav tm="0">
                                          <p:val>
                                            <p:strVal val="ppt_x"/>
                                          </p:val>
                                        </p:tav>
                                        <p:tav tm="100000">
                                          <p:val>
                                            <p:strVal val="0-ppt_w/2"/>
                                          </p:val>
                                        </p:tav>
                                      </p:tavLst>
                                    </p:anim>
                                    <p:anim calcmode="lin" valueType="num">
                                      <p:cBhvr additive="base">
                                        <p:cTn id="52" dur="500"/>
                                        <p:tgtEl>
                                          <p:spTgt spid="10"/>
                                        </p:tgtEl>
                                        <p:attrNameLst>
                                          <p:attrName>ppt_y</p:attrName>
                                        </p:attrNameLst>
                                      </p:cBhvr>
                                      <p:tavLst>
                                        <p:tav tm="0">
                                          <p:val>
                                            <p:strVal val="ppt_y"/>
                                          </p:val>
                                        </p:tav>
                                        <p:tav tm="100000">
                                          <p:val>
                                            <p:strVal val="ppt_y"/>
                                          </p:val>
                                        </p:tav>
                                      </p:tavLst>
                                    </p:anim>
                                    <p:set>
                                      <p:cBhvr>
                                        <p:cTn id="53" dur="1" fill="hold">
                                          <p:stCondLst>
                                            <p:cond delay="499"/>
                                          </p:stCondLst>
                                        </p:cTn>
                                        <p:tgtEl>
                                          <p:spTgt spid="10"/>
                                        </p:tgtEl>
                                        <p:attrNameLst>
                                          <p:attrName>style.visibility</p:attrName>
                                        </p:attrNameLst>
                                      </p:cBhvr>
                                      <p:to>
                                        <p:strVal val="hidden"/>
                                      </p:to>
                                    </p:set>
                                  </p:childTnLst>
                                </p:cTn>
                              </p:par>
                            </p:childTnLst>
                          </p:cTn>
                        </p:par>
                        <p:par>
                          <p:cTn id="54" fill="hold">
                            <p:stCondLst>
                              <p:cond delay="500"/>
                            </p:stCondLst>
                            <p:childTnLst>
                              <p:par>
                                <p:cTn id="55" presetID="2" presetClass="entr" presetSubtype="2" fill="hold" grpId="0" nodeType="afterEffect">
                                  <p:stCondLst>
                                    <p:cond delay="0"/>
                                  </p:stCondLst>
                                  <p:childTnLst>
                                    <p:set>
                                      <p:cBhvr>
                                        <p:cTn id="56" dur="1" fill="hold">
                                          <p:stCondLst>
                                            <p:cond delay="0"/>
                                          </p:stCondLst>
                                        </p:cTn>
                                        <p:tgtEl>
                                          <p:spTgt spid="12"/>
                                        </p:tgtEl>
                                        <p:attrNameLst>
                                          <p:attrName>style.visibility</p:attrName>
                                        </p:attrNameLst>
                                      </p:cBhvr>
                                      <p:to>
                                        <p:strVal val="visible"/>
                                      </p:to>
                                    </p:set>
                                    <p:anim calcmode="lin" valueType="num">
                                      <p:cBhvr additive="base">
                                        <p:cTn id="57" dur="500" fill="hold"/>
                                        <p:tgtEl>
                                          <p:spTgt spid="12"/>
                                        </p:tgtEl>
                                        <p:attrNameLst>
                                          <p:attrName>ppt_x</p:attrName>
                                        </p:attrNameLst>
                                      </p:cBhvr>
                                      <p:tavLst>
                                        <p:tav tm="0">
                                          <p:val>
                                            <p:strVal val="1+#ppt_w/2"/>
                                          </p:val>
                                        </p:tav>
                                        <p:tav tm="100000">
                                          <p:val>
                                            <p:strVal val="#ppt_x"/>
                                          </p:val>
                                        </p:tav>
                                      </p:tavLst>
                                    </p:anim>
                                    <p:anim calcmode="lin" valueType="num">
                                      <p:cBhvr additive="base">
                                        <p:cTn id="58" dur="5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2" presetClass="exit" presetSubtype="8" fill="hold" grpId="1" nodeType="clickEffect">
                                  <p:stCondLst>
                                    <p:cond delay="0"/>
                                  </p:stCondLst>
                                  <p:childTnLst>
                                    <p:anim calcmode="lin" valueType="num">
                                      <p:cBhvr additive="base">
                                        <p:cTn id="62" dur="500"/>
                                        <p:tgtEl>
                                          <p:spTgt spid="12"/>
                                        </p:tgtEl>
                                        <p:attrNameLst>
                                          <p:attrName>ppt_x</p:attrName>
                                        </p:attrNameLst>
                                      </p:cBhvr>
                                      <p:tavLst>
                                        <p:tav tm="0">
                                          <p:val>
                                            <p:strVal val="ppt_x"/>
                                          </p:val>
                                        </p:tav>
                                        <p:tav tm="100000">
                                          <p:val>
                                            <p:strVal val="0-ppt_w/2"/>
                                          </p:val>
                                        </p:tav>
                                      </p:tavLst>
                                    </p:anim>
                                    <p:anim calcmode="lin" valueType="num">
                                      <p:cBhvr additive="base">
                                        <p:cTn id="63" dur="500"/>
                                        <p:tgtEl>
                                          <p:spTgt spid="12"/>
                                        </p:tgtEl>
                                        <p:attrNameLst>
                                          <p:attrName>ppt_y</p:attrName>
                                        </p:attrNameLst>
                                      </p:cBhvr>
                                      <p:tavLst>
                                        <p:tav tm="0">
                                          <p:val>
                                            <p:strVal val="ppt_y"/>
                                          </p:val>
                                        </p:tav>
                                        <p:tav tm="100000">
                                          <p:val>
                                            <p:strVal val="ppt_y"/>
                                          </p:val>
                                        </p:tav>
                                      </p:tavLst>
                                    </p:anim>
                                    <p:set>
                                      <p:cBhvr>
                                        <p:cTn id="64" dur="1" fill="hold">
                                          <p:stCondLst>
                                            <p:cond delay="499"/>
                                          </p:stCondLst>
                                        </p:cTn>
                                        <p:tgtEl>
                                          <p:spTgt spid="12"/>
                                        </p:tgtEl>
                                        <p:attrNameLst>
                                          <p:attrName>style.visibility</p:attrName>
                                        </p:attrNameLst>
                                      </p:cBhvr>
                                      <p:to>
                                        <p:strVal val="hidden"/>
                                      </p:to>
                                    </p:set>
                                  </p:childTnLst>
                                </p:cTn>
                              </p:par>
                            </p:childTnLst>
                          </p:cTn>
                        </p:par>
                        <p:par>
                          <p:cTn id="65" fill="hold">
                            <p:stCondLst>
                              <p:cond delay="500"/>
                            </p:stCondLst>
                            <p:childTnLst>
                              <p:par>
                                <p:cTn id="66" presetID="2" presetClass="entr" presetSubtype="2" fill="hold" grpId="0" nodeType="afterEffect">
                                  <p:stCondLst>
                                    <p:cond delay="0"/>
                                  </p:stCondLst>
                                  <p:childTnLst>
                                    <p:set>
                                      <p:cBhvr>
                                        <p:cTn id="67" dur="1" fill="hold">
                                          <p:stCondLst>
                                            <p:cond delay="0"/>
                                          </p:stCondLst>
                                        </p:cTn>
                                        <p:tgtEl>
                                          <p:spTgt spid="13"/>
                                        </p:tgtEl>
                                        <p:attrNameLst>
                                          <p:attrName>style.visibility</p:attrName>
                                        </p:attrNameLst>
                                      </p:cBhvr>
                                      <p:to>
                                        <p:strVal val="visible"/>
                                      </p:to>
                                    </p:set>
                                    <p:anim calcmode="lin" valueType="num">
                                      <p:cBhvr additive="base">
                                        <p:cTn id="68" dur="500" fill="hold"/>
                                        <p:tgtEl>
                                          <p:spTgt spid="13"/>
                                        </p:tgtEl>
                                        <p:attrNameLst>
                                          <p:attrName>ppt_x</p:attrName>
                                        </p:attrNameLst>
                                      </p:cBhvr>
                                      <p:tavLst>
                                        <p:tav tm="0">
                                          <p:val>
                                            <p:strVal val="1+#ppt_w/2"/>
                                          </p:val>
                                        </p:tav>
                                        <p:tav tm="100000">
                                          <p:val>
                                            <p:strVal val="#ppt_x"/>
                                          </p:val>
                                        </p:tav>
                                      </p:tavLst>
                                    </p:anim>
                                    <p:anim calcmode="lin" valueType="num">
                                      <p:cBhvr additive="base">
                                        <p:cTn id="69" dur="5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70" fill="hold">
                      <p:stCondLst>
                        <p:cond delay="indefinite"/>
                      </p:stCondLst>
                      <p:childTnLst>
                        <p:par>
                          <p:cTn id="71" fill="hold">
                            <p:stCondLst>
                              <p:cond delay="0"/>
                            </p:stCondLst>
                            <p:childTnLst>
                              <p:par>
                                <p:cTn id="72" presetID="2" presetClass="exit" presetSubtype="8" fill="hold" grpId="1" nodeType="clickEffect">
                                  <p:stCondLst>
                                    <p:cond delay="0"/>
                                  </p:stCondLst>
                                  <p:childTnLst>
                                    <p:anim calcmode="lin" valueType="num">
                                      <p:cBhvr additive="base">
                                        <p:cTn id="73" dur="500"/>
                                        <p:tgtEl>
                                          <p:spTgt spid="13"/>
                                        </p:tgtEl>
                                        <p:attrNameLst>
                                          <p:attrName>ppt_x</p:attrName>
                                        </p:attrNameLst>
                                      </p:cBhvr>
                                      <p:tavLst>
                                        <p:tav tm="0">
                                          <p:val>
                                            <p:strVal val="ppt_x"/>
                                          </p:val>
                                        </p:tav>
                                        <p:tav tm="100000">
                                          <p:val>
                                            <p:strVal val="0-ppt_w/2"/>
                                          </p:val>
                                        </p:tav>
                                      </p:tavLst>
                                    </p:anim>
                                    <p:anim calcmode="lin" valueType="num">
                                      <p:cBhvr additive="base">
                                        <p:cTn id="74" dur="500"/>
                                        <p:tgtEl>
                                          <p:spTgt spid="13"/>
                                        </p:tgtEl>
                                        <p:attrNameLst>
                                          <p:attrName>ppt_y</p:attrName>
                                        </p:attrNameLst>
                                      </p:cBhvr>
                                      <p:tavLst>
                                        <p:tav tm="0">
                                          <p:val>
                                            <p:strVal val="ppt_y"/>
                                          </p:val>
                                        </p:tav>
                                        <p:tav tm="100000">
                                          <p:val>
                                            <p:strVal val="ppt_y"/>
                                          </p:val>
                                        </p:tav>
                                      </p:tavLst>
                                    </p:anim>
                                    <p:set>
                                      <p:cBhvr>
                                        <p:cTn id="75" dur="1" fill="hold">
                                          <p:stCondLst>
                                            <p:cond delay="499"/>
                                          </p:stCondLst>
                                        </p:cTn>
                                        <p:tgtEl>
                                          <p:spTgt spid="1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3" grpId="1" animBg="1"/>
      <p:bldP spid="12" grpId="0" animBg="1"/>
      <p:bldP spid="12" grpId="1" animBg="1"/>
      <p:bldP spid="11" grpId="0" animBg="1"/>
      <p:bldP spid="11" grpId="1" animBg="1"/>
      <p:bldP spid="9" grpId="0" animBg="1"/>
      <p:bldP spid="9" grpId="1" animBg="1"/>
      <p:bldP spid="7" grpId="0" animBg="1"/>
      <p:bldP spid="8" grpId="0" animBg="1"/>
      <p:bldP spid="8" grpId="1" animBg="1"/>
      <p:bldP spid="10" grpId="0" animBg="1"/>
      <p:bldP spid="10" grpId="1"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BD873F-D94A-007D-39D6-E2EFAB300E41}"/>
              </a:ext>
            </a:extLst>
          </p:cNvPr>
          <p:cNvSpPr>
            <a:spLocks noGrp="1"/>
          </p:cNvSpPr>
          <p:nvPr>
            <p:ph type="title"/>
          </p:nvPr>
        </p:nvSpPr>
        <p:spPr>
          <a:xfrm>
            <a:off x="677334" y="514924"/>
            <a:ext cx="3854528" cy="740135"/>
          </a:xfrm>
        </p:spPr>
        <p:txBody>
          <a:bodyPr/>
          <a:lstStyle/>
          <a:p>
            <a:r>
              <a:rPr lang="en-US" b="1" dirty="0"/>
              <a:t>4. Know and explain:</a:t>
            </a:r>
            <a:endParaRPr lang="en-US" dirty="0"/>
          </a:p>
        </p:txBody>
      </p:sp>
      <p:sp>
        <p:nvSpPr>
          <p:cNvPr id="5" name="Rectangle 1">
            <a:extLst>
              <a:ext uri="{FF2B5EF4-FFF2-40B4-BE49-F238E27FC236}">
                <a16:creationId xmlns:a16="http://schemas.microsoft.com/office/drawing/2014/main" id="{48787BB3-8722-F3E2-01D4-C16008CDC15D}"/>
              </a:ext>
            </a:extLst>
          </p:cNvPr>
          <p:cNvSpPr>
            <a:spLocks noGrp="1" noChangeArrowheads="1"/>
          </p:cNvSpPr>
          <p:nvPr>
            <p:ph type="body" sz="half" idx="2"/>
          </p:nvPr>
        </p:nvSpPr>
        <p:spPr bwMode="auto">
          <a:xfrm>
            <a:off x="-9984" y="1686307"/>
            <a:ext cx="5010150"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a:p>
            <a:pPr marL="457200" marR="0" lvl="1" indent="0" algn="l" defTabSz="914400" rtl="0" eaLnBrk="0" fontAlgn="base" latinLnBrk="0" hangingPunct="0">
              <a:lnSpc>
                <a:spcPct val="100000"/>
              </a:lnSpc>
              <a:spcBef>
                <a:spcPct val="0"/>
              </a:spcBef>
              <a:spcAft>
                <a:spcPct val="0"/>
              </a:spcAft>
              <a:buClrTx/>
              <a:buSzTx/>
              <a:buFontTx/>
              <a:buNone/>
              <a:tabLst/>
            </a:pPr>
            <a:r>
              <a:rPr kumimoji="0" lang="en-US" altLang="en-US" sz="1800" b="1" i="0" u="none" strike="noStrike" cap="none" normalizeH="0" baseline="0" dirty="0">
                <a:ln>
                  <a:noFill/>
                </a:ln>
                <a:solidFill>
                  <a:schemeClr val="tx1"/>
                </a:solidFill>
                <a:effectLst/>
                <a:latin typeface="Arial" panose="020B0604020202020204" pitchFamily="34" charset="0"/>
              </a:rPr>
              <a:t>c. Emphysema, cirrhosis, addiction</a:t>
            </a:r>
            <a:endParaRPr kumimoji="0" lang="en-US" altLang="en-US"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pic>
        <p:nvPicPr>
          <p:cNvPr id="4" name="Picture 3" descr="Diagram of a diagram showing different types of smoking&#10;&#10;Description automatically generated">
            <a:extLst>
              <a:ext uri="{FF2B5EF4-FFF2-40B4-BE49-F238E27FC236}">
                <a16:creationId xmlns:a16="http://schemas.microsoft.com/office/drawing/2014/main" id="{F6CD81AF-A1AA-3056-6487-7ED07F8807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85110" y="704654"/>
            <a:ext cx="5829556" cy="5448692"/>
          </a:xfrm>
          <a:prstGeom prst="rect">
            <a:avLst/>
          </a:prstGeom>
        </p:spPr>
      </p:pic>
      <p:sp>
        <p:nvSpPr>
          <p:cNvPr id="11" name="TextBox 10">
            <a:extLst>
              <a:ext uri="{FF2B5EF4-FFF2-40B4-BE49-F238E27FC236}">
                <a16:creationId xmlns:a16="http://schemas.microsoft.com/office/drawing/2014/main" id="{DF4FFBEF-6DB1-C825-6D51-35577CD27CDE}"/>
              </a:ext>
            </a:extLst>
          </p:cNvPr>
          <p:cNvSpPr txBox="1"/>
          <p:nvPr/>
        </p:nvSpPr>
        <p:spPr>
          <a:xfrm>
            <a:off x="454059" y="2685837"/>
            <a:ext cx="4654427" cy="2862322"/>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r>
              <a:rPr lang="en-US" dirty="0"/>
              <a:t>Emphysema is a chronic obstructive pulmonary disease. It is often caused by exposure to toxic chemicals or long-term exposure to tobacco smoke.</a:t>
            </a:r>
          </a:p>
          <a:p>
            <a:r>
              <a:rPr lang="en-US" dirty="0"/>
              <a:t>The lung alveoli are destroyed.</a:t>
            </a:r>
          </a:p>
          <a:p>
            <a:r>
              <a:rPr lang="en-US" dirty="0"/>
              <a:t>This impedes airflow and traps air in the lungs, as with other obstructive lung diseases. Symptoms include shortness of breath on exertion and later at rest, hyperventilation, and an expanded chest.</a:t>
            </a:r>
          </a:p>
        </p:txBody>
      </p:sp>
    </p:spTree>
    <p:extLst>
      <p:ext uri="{BB962C8B-B14F-4D97-AF65-F5344CB8AC3E}">
        <p14:creationId xmlns:p14="http://schemas.microsoft.com/office/powerpoint/2010/main" val="24907992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BD873F-D94A-007D-39D6-E2EFAB300E41}"/>
              </a:ext>
            </a:extLst>
          </p:cNvPr>
          <p:cNvSpPr>
            <a:spLocks noGrp="1"/>
          </p:cNvSpPr>
          <p:nvPr>
            <p:ph type="title"/>
          </p:nvPr>
        </p:nvSpPr>
        <p:spPr>
          <a:xfrm>
            <a:off x="677334" y="514924"/>
            <a:ext cx="3854528" cy="740135"/>
          </a:xfrm>
        </p:spPr>
        <p:txBody>
          <a:bodyPr/>
          <a:lstStyle/>
          <a:p>
            <a:r>
              <a:rPr lang="en-US" b="1" dirty="0"/>
              <a:t>4. Know and explain:</a:t>
            </a:r>
            <a:endParaRPr lang="en-US" dirty="0"/>
          </a:p>
        </p:txBody>
      </p:sp>
      <p:sp>
        <p:nvSpPr>
          <p:cNvPr id="5" name="Rectangle 1">
            <a:extLst>
              <a:ext uri="{FF2B5EF4-FFF2-40B4-BE49-F238E27FC236}">
                <a16:creationId xmlns:a16="http://schemas.microsoft.com/office/drawing/2014/main" id="{48787BB3-8722-F3E2-01D4-C16008CDC15D}"/>
              </a:ext>
            </a:extLst>
          </p:cNvPr>
          <p:cNvSpPr>
            <a:spLocks noGrp="1" noChangeArrowheads="1"/>
          </p:cNvSpPr>
          <p:nvPr>
            <p:ph type="body" sz="half" idx="2"/>
          </p:nvPr>
        </p:nvSpPr>
        <p:spPr bwMode="auto">
          <a:xfrm>
            <a:off x="0" y="1389799"/>
            <a:ext cx="5010150"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a:p>
            <a:pPr marL="457200" marR="0" lvl="1" indent="0" algn="l" defTabSz="914400" rtl="0" eaLnBrk="0" fontAlgn="base" latinLnBrk="0" hangingPunct="0">
              <a:lnSpc>
                <a:spcPct val="100000"/>
              </a:lnSpc>
              <a:spcBef>
                <a:spcPct val="0"/>
              </a:spcBef>
              <a:spcAft>
                <a:spcPct val="0"/>
              </a:spcAft>
              <a:buClrTx/>
              <a:buSzTx/>
              <a:buFontTx/>
              <a:buNone/>
              <a:tabLst/>
            </a:pPr>
            <a:r>
              <a:rPr kumimoji="0" lang="en-US" altLang="en-US" sz="1800" b="1" i="0" u="none" strike="noStrike" cap="none" normalizeH="0" baseline="0" dirty="0">
                <a:ln>
                  <a:noFill/>
                </a:ln>
                <a:solidFill>
                  <a:schemeClr val="tx1"/>
                </a:solidFill>
                <a:effectLst/>
                <a:latin typeface="Arial" panose="020B0604020202020204" pitchFamily="34" charset="0"/>
              </a:rPr>
              <a:t>c. Emphysema, cirrhosis, addiction</a:t>
            </a:r>
            <a:endParaRPr kumimoji="0" lang="en-US" altLang="en-US"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11" name="TextBox 10">
            <a:extLst>
              <a:ext uri="{FF2B5EF4-FFF2-40B4-BE49-F238E27FC236}">
                <a16:creationId xmlns:a16="http://schemas.microsoft.com/office/drawing/2014/main" id="{DF4FFBEF-6DB1-C825-6D51-35577CD27CDE}"/>
              </a:ext>
            </a:extLst>
          </p:cNvPr>
          <p:cNvSpPr txBox="1"/>
          <p:nvPr/>
        </p:nvSpPr>
        <p:spPr>
          <a:xfrm>
            <a:off x="507104" y="2605879"/>
            <a:ext cx="4654427" cy="2862322"/>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r>
              <a:rPr lang="en-US" dirty="0"/>
              <a:t>Cirrhosis is a consequence of chronic liver disease characterized by replacement of liver tissue by fibrous scar tissue as well as regenerative nodules (lumps that occur as a result of a process in which damaged tissue is regenerated) leading to progressive loss of liver function. Cirrhosis is most commonly caused by alcoholism and hepatitis C, but has many other possible causes.</a:t>
            </a:r>
          </a:p>
        </p:txBody>
      </p:sp>
      <p:pic>
        <p:nvPicPr>
          <p:cNvPr id="13" name="Picture 12" descr="A diagram of liver and cirrhosis&#10;&#10;Description automatically generated">
            <a:extLst>
              <a:ext uri="{FF2B5EF4-FFF2-40B4-BE49-F238E27FC236}">
                <a16:creationId xmlns:a16="http://schemas.microsoft.com/office/drawing/2014/main" id="{BB83B638-7CD6-5695-94E3-0DE533DB8B0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93977" y="2605880"/>
            <a:ext cx="6334488" cy="3310826"/>
          </a:xfrm>
          <a:prstGeom prst="rect">
            <a:avLst/>
          </a:prstGeom>
        </p:spPr>
      </p:pic>
    </p:spTree>
    <p:extLst>
      <p:ext uri="{BB962C8B-B14F-4D97-AF65-F5344CB8AC3E}">
        <p14:creationId xmlns:p14="http://schemas.microsoft.com/office/powerpoint/2010/main" val="318870978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BD873F-D94A-007D-39D6-E2EFAB300E41}"/>
              </a:ext>
            </a:extLst>
          </p:cNvPr>
          <p:cNvSpPr>
            <a:spLocks noGrp="1"/>
          </p:cNvSpPr>
          <p:nvPr>
            <p:ph type="title"/>
          </p:nvPr>
        </p:nvSpPr>
        <p:spPr>
          <a:xfrm>
            <a:off x="298193" y="294963"/>
            <a:ext cx="3854528" cy="740135"/>
          </a:xfrm>
        </p:spPr>
        <p:txBody>
          <a:bodyPr/>
          <a:lstStyle/>
          <a:p>
            <a:r>
              <a:rPr lang="en-US" b="1" dirty="0"/>
              <a:t>4. Know and explain:</a:t>
            </a:r>
            <a:endParaRPr lang="en-US" dirty="0"/>
          </a:p>
        </p:txBody>
      </p:sp>
      <p:sp>
        <p:nvSpPr>
          <p:cNvPr id="5" name="Rectangle 1">
            <a:extLst>
              <a:ext uri="{FF2B5EF4-FFF2-40B4-BE49-F238E27FC236}">
                <a16:creationId xmlns:a16="http://schemas.microsoft.com/office/drawing/2014/main" id="{48787BB3-8722-F3E2-01D4-C16008CDC15D}"/>
              </a:ext>
            </a:extLst>
          </p:cNvPr>
          <p:cNvSpPr>
            <a:spLocks noGrp="1" noChangeArrowheads="1"/>
          </p:cNvSpPr>
          <p:nvPr>
            <p:ph type="body" sz="half" idx="2"/>
          </p:nvPr>
        </p:nvSpPr>
        <p:spPr bwMode="auto">
          <a:xfrm>
            <a:off x="298193" y="1035098"/>
            <a:ext cx="8248648"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a:p>
            <a:pPr marL="457200" marR="0" lvl="1" indent="0" algn="l" defTabSz="914400" rtl="0" eaLnBrk="0" fontAlgn="base" latinLnBrk="0" hangingPunct="0">
              <a:lnSpc>
                <a:spcPct val="100000"/>
              </a:lnSpc>
              <a:spcBef>
                <a:spcPct val="0"/>
              </a:spcBef>
              <a:spcAft>
                <a:spcPct val="0"/>
              </a:spcAft>
              <a:buClrTx/>
              <a:buSzTx/>
              <a:buFontTx/>
              <a:buNone/>
              <a:tabLst/>
            </a:pPr>
            <a:r>
              <a:rPr kumimoji="0" lang="en-US" altLang="en-US" sz="1800" b="1" i="0" u="none" strike="noStrike" cap="none" normalizeH="0" baseline="0" dirty="0">
                <a:ln>
                  <a:noFill/>
                </a:ln>
                <a:solidFill>
                  <a:schemeClr val="tx1"/>
                </a:solidFill>
                <a:effectLst/>
                <a:latin typeface="Arial" panose="020B0604020202020204" pitchFamily="34" charset="0"/>
              </a:rPr>
              <a:t>d. The effects of tobacco, alcohol, drugs on pregnancy and babies</a:t>
            </a:r>
            <a:endParaRPr kumimoji="0" lang="en-US" altLang="en-US"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pic>
        <p:nvPicPr>
          <p:cNvPr id="4" name="Online Media 3" title="Babies Born Addicted to Drugs and Dying Preventable Deaths | NBC Nightly News">
            <a:hlinkClick r:id="" action="ppaction://media"/>
            <a:extLst>
              <a:ext uri="{FF2B5EF4-FFF2-40B4-BE49-F238E27FC236}">
                <a16:creationId xmlns:a16="http://schemas.microsoft.com/office/drawing/2014/main" id="{CD1641D1-19FA-C197-005C-DE17ED323FCF}"/>
              </a:ext>
            </a:extLst>
          </p:cNvPr>
          <p:cNvPicPr>
            <a:picLocks noRot="1" noChangeAspect="1"/>
          </p:cNvPicPr>
          <p:nvPr>
            <a:videoFile r:link="rId1"/>
          </p:nvPr>
        </p:nvPicPr>
        <p:blipFill>
          <a:blip r:embed="rId3"/>
          <a:stretch>
            <a:fillRect/>
          </a:stretch>
        </p:blipFill>
        <p:spPr>
          <a:xfrm>
            <a:off x="729840" y="1958428"/>
            <a:ext cx="6845761" cy="3867864"/>
          </a:xfrm>
          <a:prstGeom prst="rect">
            <a:avLst/>
          </a:prstGeom>
        </p:spPr>
      </p:pic>
    </p:spTree>
    <p:extLst>
      <p:ext uri="{BB962C8B-B14F-4D97-AF65-F5344CB8AC3E}">
        <p14:creationId xmlns:p14="http://schemas.microsoft.com/office/powerpoint/2010/main" val="72170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BD873F-D94A-007D-39D6-E2EFAB300E41}"/>
              </a:ext>
            </a:extLst>
          </p:cNvPr>
          <p:cNvSpPr>
            <a:spLocks noGrp="1"/>
          </p:cNvSpPr>
          <p:nvPr>
            <p:ph type="title"/>
          </p:nvPr>
        </p:nvSpPr>
        <p:spPr>
          <a:xfrm>
            <a:off x="220134" y="277086"/>
            <a:ext cx="3854528" cy="475676"/>
          </a:xfrm>
        </p:spPr>
        <p:txBody>
          <a:bodyPr/>
          <a:lstStyle/>
          <a:p>
            <a:r>
              <a:rPr lang="en-US" b="1" dirty="0"/>
              <a:t>3. Do four of the following: </a:t>
            </a:r>
            <a:endParaRPr lang="en-US" dirty="0"/>
          </a:p>
        </p:txBody>
      </p:sp>
      <p:pic>
        <p:nvPicPr>
          <p:cNvPr id="7" name="Content Placeholder 6" descr="A button with a teddy bear in overalls and text&#10;&#10;Description automatically generated">
            <a:extLst>
              <a:ext uri="{FF2B5EF4-FFF2-40B4-BE49-F238E27FC236}">
                <a16:creationId xmlns:a16="http://schemas.microsoft.com/office/drawing/2014/main" id="{1F9CD5D0-9784-B48F-CA6F-91BD6F78BBF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869021" y="277086"/>
            <a:ext cx="1836194" cy="1836194"/>
          </a:xfrm>
        </p:spPr>
      </p:pic>
      <p:sp>
        <p:nvSpPr>
          <p:cNvPr id="5" name="Rectangle 1">
            <a:extLst>
              <a:ext uri="{FF2B5EF4-FFF2-40B4-BE49-F238E27FC236}">
                <a16:creationId xmlns:a16="http://schemas.microsoft.com/office/drawing/2014/main" id="{F50A4921-F063-D773-52DC-ACE492C0EC7C}"/>
              </a:ext>
            </a:extLst>
          </p:cNvPr>
          <p:cNvSpPr>
            <a:spLocks noGrp="1" noChangeArrowheads="1"/>
          </p:cNvSpPr>
          <p:nvPr>
            <p:ph type="body" sz="half" idx="2"/>
          </p:nvPr>
        </p:nvSpPr>
        <p:spPr bwMode="auto">
          <a:xfrm>
            <a:off x="-91902" y="678140"/>
            <a:ext cx="6446837" cy="56323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a:p>
            <a:pPr marL="742950" marR="0" lvl="1"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q"/>
              <a:tabLst/>
            </a:pPr>
            <a:r>
              <a:rPr kumimoji="0" lang="en-US" altLang="en-US" sz="1800" b="1" i="0" u="none" strike="noStrike" cap="none" normalizeH="0" baseline="0" dirty="0">
                <a:ln>
                  <a:noFill/>
                </a:ln>
                <a:solidFill>
                  <a:schemeClr val="tx1"/>
                </a:solidFill>
                <a:effectLst/>
                <a:latin typeface="Arial" panose="020B0604020202020204" pitchFamily="34" charset="0"/>
              </a:rPr>
              <a:t>a. Write and deliver a five-to eight-minute speech (oration)</a:t>
            </a:r>
            <a:endParaRPr kumimoji="0" lang="en-US" altLang="en-US" sz="1800" b="0" i="0" u="none" strike="noStrike" cap="none" normalizeH="0" baseline="0" dirty="0">
              <a:ln>
                <a:noFill/>
              </a:ln>
              <a:solidFill>
                <a:schemeClr val="tx1"/>
              </a:solidFill>
              <a:effectLst/>
              <a:latin typeface="Arial" panose="020B0604020202020204" pitchFamily="34" charset="0"/>
            </a:endParaRPr>
          </a:p>
          <a:p>
            <a:pPr marL="742950" marR="0" lvl="1"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q"/>
              <a:tabLst/>
            </a:pPr>
            <a:r>
              <a:rPr kumimoji="0" lang="en-US" altLang="en-US" sz="1800" b="1" i="0" u="none" strike="noStrike" cap="none" normalizeH="0" baseline="0" dirty="0">
                <a:ln>
                  <a:noFill/>
                </a:ln>
                <a:solidFill>
                  <a:schemeClr val="tx1"/>
                </a:solidFill>
                <a:effectLst/>
                <a:latin typeface="Arial" panose="020B0604020202020204" pitchFamily="34" charset="0"/>
              </a:rPr>
              <a:t>b. Write an essay on alcohol, tobacco, drugs, or physical fitness of 150 to 200 words and your commitment to a healthy lifestyle</a:t>
            </a:r>
            <a:endParaRPr kumimoji="0" lang="en-US" altLang="en-US" sz="1800" b="0" i="0" u="none" strike="noStrike" cap="none" normalizeH="0" baseline="0" dirty="0">
              <a:ln>
                <a:noFill/>
              </a:ln>
              <a:solidFill>
                <a:schemeClr val="tx1"/>
              </a:solidFill>
              <a:effectLst/>
              <a:latin typeface="Arial" panose="020B0604020202020204" pitchFamily="34" charset="0"/>
            </a:endParaRPr>
          </a:p>
          <a:p>
            <a:pPr marL="742950" marR="0" lvl="1"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q"/>
              <a:tabLst/>
            </a:pPr>
            <a:r>
              <a:rPr kumimoji="0" lang="en-US" altLang="en-US" sz="1800" b="1" i="0" u="none" strike="noStrike" cap="none" normalizeH="0" baseline="0" dirty="0">
                <a:ln>
                  <a:noFill/>
                </a:ln>
                <a:solidFill>
                  <a:schemeClr val="tx1"/>
                </a:solidFill>
                <a:effectLst/>
                <a:latin typeface="Arial" panose="020B0604020202020204" pitchFamily="34" charset="0"/>
              </a:rPr>
              <a:t>c. </a:t>
            </a:r>
            <a:r>
              <a:rPr kumimoji="0" lang="en-US" altLang="en-US" sz="1800" b="1" i="0" u="sng" strike="noStrike" cap="none" normalizeH="0" baseline="0" dirty="0">
                <a:ln>
                  <a:noFill/>
                </a:ln>
                <a:solidFill>
                  <a:schemeClr val="tx1"/>
                </a:solidFill>
                <a:effectLst/>
                <a:latin typeface="Arial" panose="020B0604020202020204" pitchFamily="34" charset="0"/>
              </a:rPr>
              <a:t>Write a four-line jingle on a Drug Prevention topic.</a:t>
            </a:r>
            <a:endParaRPr kumimoji="0" lang="en-US" altLang="en-US" sz="1800" b="0" i="0" u="sng" strike="noStrike" cap="none" normalizeH="0" baseline="0" dirty="0">
              <a:ln>
                <a:noFill/>
              </a:ln>
              <a:solidFill>
                <a:schemeClr val="tx1"/>
              </a:solidFill>
              <a:effectLst/>
              <a:latin typeface="Arial" panose="020B0604020202020204" pitchFamily="34" charset="0"/>
            </a:endParaRPr>
          </a:p>
          <a:p>
            <a:pPr marL="742950" marR="0" lvl="1"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q"/>
              <a:tabLst/>
            </a:pPr>
            <a:r>
              <a:rPr kumimoji="0" lang="en-US" altLang="en-US" sz="1800" b="1" i="0" u="none" strike="noStrike" cap="none" normalizeH="0" baseline="0" dirty="0">
                <a:ln>
                  <a:noFill/>
                </a:ln>
                <a:solidFill>
                  <a:schemeClr val="tx1"/>
                </a:solidFill>
                <a:effectLst/>
                <a:latin typeface="Arial" panose="020B0604020202020204" pitchFamily="34" charset="0"/>
              </a:rPr>
              <a:t>d. </a:t>
            </a:r>
            <a:r>
              <a:rPr kumimoji="0" lang="en-US" altLang="en-US" sz="1800" b="1" i="0" u="sng" strike="noStrike" cap="none" normalizeH="0" baseline="0" dirty="0">
                <a:ln>
                  <a:noFill/>
                </a:ln>
                <a:solidFill>
                  <a:schemeClr val="tx1"/>
                </a:solidFill>
                <a:effectLst/>
                <a:latin typeface="Arial" panose="020B0604020202020204" pitchFamily="34" charset="0"/>
              </a:rPr>
              <a:t>Draw/make a poster 22 x 28 inches (55.9 x 63.5 cm) that tells about the harmful effects of a drug, tobacco, or alcohol</a:t>
            </a:r>
            <a:endParaRPr kumimoji="0" lang="en-US" altLang="en-US" sz="1800" b="0" i="0" u="sng" strike="noStrike" cap="none" normalizeH="0" baseline="0" dirty="0">
              <a:ln>
                <a:noFill/>
              </a:ln>
              <a:solidFill>
                <a:schemeClr val="tx1"/>
              </a:solidFill>
              <a:effectLst/>
              <a:latin typeface="Arial" panose="020B0604020202020204" pitchFamily="34" charset="0"/>
            </a:endParaRPr>
          </a:p>
          <a:p>
            <a:pPr marL="742950" marR="0" lvl="1"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q"/>
              <a:tabLst/>
            </a:pPr>
            <a:r>
              <a:rPr kumimoji="0" lang="en-US" altLang="en-US" sz="1800" b="1" i="0" u="none" strike="noStrike" cap="none" normalizeH="0" baseline="0" dirty="0">
                <a:ln>
                  <a:noFill/>
                </a:ln>
                <a:solidFill>
                  <a:schemeClr val="tx1"/>
                </a:solidFill>
                <a:effectLst/>
                <a:latin typeface="Arial" panose="020B0604020202020204" pitchFamily="34" charset="0"/>
              </a:rPr>
              <a:t>e. Make a substance abuse exhibit for a local shopping mall, library, or school</a:t>
            </a:r>
            <a:endParaRPr kumimoji="0" lang="en-US" altLang="en-US" sz="1800" b="0" i="0" u="none" strike="noStrike" cap="none" normalizeH="0" baseline="0" dirty="0">
              <a:ln>
                <a:noFill/>
              </a:ln>
              <a:solidFill>
                <a:schemeClr val="tx1"/>
              </a:solidFill>
              <a:effectLst/>
              <a:latin typeface="Arial" panose="020B0604020202020204" pitchFamily="34" charset="0"/>
            </a:endParaRPr>
          </a:p>
          <a:p>
            <a:pPr marL="742950" marR="0" lvl="1"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q"/>
              <a:tabLst/>
            </a:pPr>
            <a:r>
              <a:rPr kumimoji="0" lang="en-US" altLang="en-US" sz="1800" b="1" i="0" u="none" strike="noStrike" cap="none" normalizeH="0" baseline="0" dirty="0">
                <a:ln>
                  <a:noFill/>
                </a:ln>
                <a:solidFill>
                  <a:schemeClr val="tx1"/>
                </a:solidFill>
                <a:effectLst/>
                <a:latin typeface="Arial" panose="020B0604020202020204" pitchFamily="34" charset="0"/>
              </a:rPr>
              <a:t>f. </a:t>
            </a:r>
            <a:r>
              <a:rPr kumimoji="0" lang="en-US" altLang="en-US" sz="1800" b="1" i="0" u="sng" strike="noStrike" cap="none" normalizeH="0" baseline="0" dirty="0">
                <a:ln>
                  <a:noFill/>
                </a:ln>
                <a:solidFill>
                  <a:schemeClr val="tx1"/>
                </a:solidFill>
                <a:effectLst/>
                <a:latin typeface="Arial" panose="020B0604020202020204" pitchFamily="34" charset="0"/>
              </a:rPr>
              <a:t>Make a scrapbook of at least 20 pages showing various Drug Prevention advertisements</a:t>
            </a:r>
            <a:endParaRPr kumimoji="0" lang="en-US" altLang="en-US" sz="1800" b="0" i="0" u="sng" strike="noStrike" cap="none" normalizeH="0" baseline="0" dirty="0">
              <a:ln>
                <a:noFill/>
              </a:ln>
              <a:solidFill>
                <a:schemeClr val="tx1"/>
              </a:solidFill>
              <a:effectLst/>
              <a:latin typeface="Arial" panose="020B0604020202020204" pitchFamily="34" charset="0"/>
            </a:endParaRPr>
          </a:p>
          <a:p>
            <a:pPr marL="742950" marR="0" lvl="1"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q"/>
              <a:tabLst/>
            </a:pPr>
            <a:r>
              <a:rPr kumimoji="0" lang="en-US" altLang="en-US" sz="1800" b="1" i="0" u="none" strike="noStrike" cap="none" normalizeH="0" baseline="0" dirty="0">
                <a:ln>
                  <a:noFill/>
                </a:ln>
                <a:solidFill>
                  <a:schemeClr val="tx1"/>
                </a:solidFill>
                <a:effectLst/>
                <a:latin typeface="Arial" panose="020B0604020202020204" pitchFamily="34" charset="0"/>
              </a:rPr>
              <a:t>g. Share with at least five other persons (excluding your immediate relatives) what you have accomplished from the above list and obtain their signed Temperance Pledges</a:t>
            </a:r>
            <a:endParaRPr kumimoji="0" lang="en-US" altLang="en-US"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pic>
        <p:nvPicPr>
          <p:cNvPr id="9" name="Picture 8" descr="A cartoon mummy with a tombstone&#10;&#10;Description automatically generated">
            <a:extLst>
              <a:ext uri="{FF2B5EF4-FFF2-40B4-BE49-F238E27FC236}">
                <a16:creationId xmlns:a16="http://schemas.microsoft.com/office/drawing/2014/main" id="{0728FC49-EA16-1BFD-EE21-DD7B57B981F4}"/>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8400623" y="1599248"/>
            <a:ext cx="2116782" cy="2032111"/>
          </a:xfrm>
          <a:prstGeom prst="rect">
            <a:avLst/>
          </a:prstGeom>
        </p:spPr>
      </p:pic>
      <p:pic>
        <p:nvPicPr>
          <p:cNvPr id="11" name="Picture 10" descr="A heart and brain logo&#10;&#10;Description automatically generated">
            <a:extLst>
              <a:ext uri="{FF2B5EF4-FFF2-40B4-BE49-F238E27FC236}">
                <a16:creationId xmlns:a16="http://schemas.microsoft.com/office/drawing/2014/main" id="{DB4E103A-80CC-E5CE-E9BE-3AF1CC1EDF2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73030" y="76097"/>
            <a:ext cx="1836194" cy="1836194"/>
          </a:xfrm>
          <a:prstGeom prst="ellipse">
            <a:avLst/>
          </a:prstGeom>
        </p:spPr>
      </p:pic>
      <p:pic>
        <p:nvPicPr>
          <p:cNvPr id="13" name="Picture 12" descr="A hand holding a light bulb&#10;&#10;Description automatically generated">
            <a:extLst>
              <a:ext uri="{FF2B5EF4-FFF2-40B4-BE49-F238E27FC236}">
                <a16:creationId xmlns:a16="http://schemas.microsoft.com/office/drawing/2014/main" id="{8B127118-C32B-26D5-8823-F2AC93D7A58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483783" y="4521136"/>
            <a:ext cx="2438400" cy="1475232"/>
          </a:xfrm>
          <a:prstGeom prst="rect">
            <a:avLst/>
          </a:prstGeom>
        </p:spPr>
      </p:pic>
      <p:pic>
        <p:nvPicPr>
          <p:cNvPr id="15" name="Picture 14" descr="A red and black logo&#10;&#10;Description automatically generated">
            <a:extLst>
              <a:ext uri="{FF2B5EF4-FFF2-40B4-BE49-F238E27FC236}">
                <a16:creationId xmlns:a16="http://schemas.microsoft.com/office/drawing/2014/main" id="{CA0CFC91-AF92-14C4-8483-E9468325B7BD}"/>
              </a:ext>
            </a:extLst>
          </p:cNvPr>
          <p:cNvPicPr>
            <a:picLocks noChangeAspect="1"/>
          </p:cNvPicPr>
          <p:nvPr/>
        </p:nvPicPr>
        <p:blipFill>
          <a:blip r:embed="rId6">
            <a:clrChange>
              <a:clrFrom>
                <a:srgbClr val="FDFDFD"/>
              </a:clrFrom>
              <a:clrTo>
                <a:srgbClr val="FDFDFD">
                  <a:alpha val="0"/>
                </a:srgbClr>
              </a:clrTo>
            </a:clrChange>
            <a:extLst>
              <a:ext uri="{28A0092B-C50C-407E-A947-70E740481C1C}">
                <a14:useLocalDpi xmlns:a14="http://schemas.microsoft.com/office/drawing/2010/main" val="0"/>
              </a:ext>
            </a:extLst>
          </a:blip>
          <a:stretch>
            <a:fillRect/>
          </a:stretch>
        </p:blipFill>
        <p:spPr>
          <a:xfrm>
            <a:off x="6184034" y="5258752"/>
            <a:ext cx="3274980" cy="2183320"/>
          </a:xfrm>
          <a:prstGeom prst="rect">
            <a:avLst/>
          </a:prstGeom>
        </p:spPr>
      </p:pic>
      <p:grpSp>
        <p:nvGrpSpPr>
          <p:cNvPr id="20" name="Group 19">
            <a:extLst>
              <a:ext uri="{FF2B5EF4-FFF2-40B4-BE49-F238E27FC236}">
                <a16:creationId xmlns:a16="http://schemas.microsoft.com/office/drawing/2014/main" id="{C9A0B224-4753-BE70-F706-A7EB31EB5FE1}"/>
              </a:ext>
            </a:extLst>
          </p:cNvPr>
          <p:cNvGrpSpPr/>
          <p:nvPr/>
        </p:nvGrpSpPr>
        <p:grpSpPr>
          <a:xfrm>
            <a:off x="6560042" y="2726672"/>
            <a:ext cx="1900897" cy="2532080"/>
            <a:chOff x="6342696" y="2113280"/>
            <a:chExt cx="1900897" cy="2532080"/>
          </a:xfrm>
        </p:grpSpPr>
        <p:pic>
          <p:nvPicPr>
            <p:cNvPr id="17" name="Picture 16">
              <a:extLst>
                <a:ext uri="{FF2B5EF4-FFF2-40B4-BE49-F238E27FC236}">
                  <a16:creationId xmlns:a16="http://schemas.microsoft.com/office/drawing/2014/main" id="{9CBB088D-55B8-C6BE-29BC-092F987C09BE}"/>
                </a:ext>
              </a:extLst>
            </p:cNvPr>
            <p:cNvPicPr>
              <a:picLocks noChangeAspect="1"/>
            </p:cNvPicPr>
            <p:nvPr/>
          </p:nvPicPr>
          <p:blipFill>
            <a:blip r:embed="rId7">
              <a:clrChange>
                <a:clrFrom>
                  <a:srgbClr val="F8F8F8"/>
                </a:clrFrom>
                <a:clrTo>
                  <a:srgbClr val="F8F8F8">
                    <a:alpha val="0"/>
                  </a:srgbClr>
                </a:clrTo>
              </a:clrChange>
              <a:extLst>
                <a:ext uri="{28A0092B-C50C-407E-A947-70E740481C1C}">
                  <a14:useLocalDpi xmlns:a14="http://schemas.microsoft.com/office/drawing/2010/main" val="0"/>
                </a:ext>
              </a:extLst>
            </a:blip>
            <a:stretch>
              <a:fillRect/>
            </a:stretch>
          </p:blipFill>
          <p:spPr>
            <a:xfrm>
              <a:off x="6354935" y="2113280"/>
              <a:ext cx="1836194" cy="2448258"/>
            </a:xfrm>
            <a:prstGeom prst="rect">
              <a:avLst/>
            </a:prstGeom>
          </p:spPr>
        </p:pic>
        <p:sp>
          <p:nvSpPr>
            <p:cNvPr id="18" name="Rectangle 17">
              <a:extLst>
                <a:ext uri="{FF2B5EF4-FFF2-40B4-BE49-F238E27FC236}">
                  <a16:creationId xmlns:a16="http://schemas.microsoft.com/office/drawing/2014/main" id="{41FDDEBA-A296-0EF1-2B4E-7A3EDD147F90}"/>
                </a:ext>
              </a:extLst>
            </p:cNvPr>
            <p:cNvSpPr/>
            <p:nvPr/>
          </p:nvSpPr>
          <p:spPr>
            <a:xfrm>
              <a:off x="6354935" y="2146340"/>
              <a:ext cx="1888658" cy="581085"/>
            </a:xfrm>
            <a:prstGeom prst="rect">
              <a:avLst/>
            </a:prstGeom>
            <a:noFill/>
          </p:spPr>
          <p:txBody>
            <a:bodyPr wrap="none" lIns="91440" tIns="45720" rIns="91440" bIns="45720">
              <a:normAutofit fontScale="70000" lnSpcReduction="20000"/>
            </a:bodyPr>
            <a:lstStyle/>
            <a:p>
              <a:pPr algn="ctr"/>
              <a:r>
                <a:rPr lang="en-US" sz="5400" dirty="0">
                  <a:ln w="0"/>
                  <a:solidFill>
                    <a:schemeClr val="accent1"/>
                  </a:solidFill>
                  <a:effectLst>
                    <a:outerShdw blurRad="38100" dist="25400" dir="5400000" algn="ctr" rotWithShape="0">
                      <a:srgbClr val="6E747A">
                        <a:alpha val="43000"/>
                      </a:srgbClr>
                    </a:outerShdw>
                  </a:effectLst>
                </a:rPr>
                <a:t>HUGS</a:t>
              </a:r>
            </a:p>
          </p:txBody>
        </p:sp>
        <p:sp>
          <p:nvSpPr>
            <p:cNvPr id="19" name="Rectangle 18">
              <a:extLst>
                <a:ext uri="{FF2B5EF4-FFF2-40B4-BE49-F238E27FC236}">
                  <a16:creationId xmlns:a16="http://schemas.microsoft.com/office/drawing/2014/main" id="{409F2536-479F-F26C-6A1E-DF3128AAD463}"/>
                </a:ext>
              </a:extLst>
            </p:cNvPr>
            <p:cNvSpPr/>
            <p:nvPr/>
          </p:nvSpPr>
          <p:spPr>
            <a:xfrm>
              <a:off x="6342696" y="4064275"/>
              <a:ext cx="1888658" cy="581085"/>
            </a:xfrm>
            <a:prstGeom prst="rect">
              <a:avLst/>
            </a:prstGeom>
            <a:noFill/>
          </p:spPr>
          <p:txBody>
            <a:bodyPr wrap="none" lIns="91440" tIns="45720" rIns="91440" bIns="45720">
              <a:normAutofit fontScale="70000" lnSpcReduction="20000"/>
            </a:bodyPr>
            <a:lstStyle/>
            <a:p>
              <a:pPr algn="ctr"/>
              <a:r>
                <a:rPr lang="en-US" sz="5400" dirty="0">
                  <a:ln w="0"/>
                  <a:solidFill>
                    <a:schemeClr val="accent1"/>
                  </a:solidFill>
                  <a:effectLst>
                    <a:outerShdw blurRad="38100" dist="25400" dir="5400000" algn="ctr" rotWithShape="0">
                      <a:srgbClr val="6E747A">
                        <a:alpha val="43000"/>
                      </a:srgbClr>
                    </a:outerShdw>
                  </a:effectLst>
                </a:rPr>
                <a:t>NOT DRUGS</a:t>
              </a:r>
            </a:p>
          </p:txBody>
        </p:sp>
      </p:grpSp>
      <p:pic>
        <p:nvPicPr>
          <p:cNvPr id="22" name="Picture 21" descr="A red label with a cartoon dog and text&#10;&#10;Description automatically generated">
            <a:extLst>
              <a:ext uri="{FF2B5EF4-FFF2-40B4-BE49-F238E27FC236}">
                <a16:creationId xmlns:a16="http://schemas.microsoft.com/office/drawing/2014/main" id="{644AE7AC-3D93-B2F0-34A2-BF7B8F70AEBF}"/>
              </a:ext>
            </a:extLst>
          </p:cNvPr>
          <p:cNvPicPr>
            <a:picLocks noChangeAspect="1"/>
          </p:cNvPicPr>
          <p:nvPr/>
        </p:nvPicPr>
        <p:blipFill>
          <a:blip r:embed="rId8">
            <a:extLst>
              <a:ext uri="{BEBA8EAE-BF5A-486C-A8C5-ECC9F3942E4B}">
                <a14:imgProps xmlns:a14="http://schemas.microsoft.com/office/drawing/2010/main">
                  <a14:imgLayer r:embed="rId9">
                    <a14:imgEffect>
                      <a14:backgroundRemoval t="9871" b="95279" l="9701" r="89552">
                        <a14:foregroundMark x1="18657" y1="10300" x2="67164" y2="6009"/>
                        <a14:foregroundMark x1="67164" y1="6009" x2="88806" y2="27039"/>
                        <a14:foregroundMark x1="88806" y1="27039" x2="81343" y2="49785"/>
                        <a14:foregroundMark x1="81343" y1="49785" x2="86567" y2="74678"/>
                        <a14:foregroundMark x1="86567" y1="74678" x2="65672" y2="94421"/>
                        <a14:foregroundMark x1="65672" y1="94421" x2="26119" y2="95279"/>
                        <a14:foregroundMark x1="26119" y1="95279" x2="11194" y2="20601"/>
                        <a14:foregroundMark x1="11194" y1="20601" x2="24627" y2="10300"/>
                      </a14:backgroundRemoval>
                    </a14:imgEffect>
                  </a14:imgLayer>
                </a14:imgProps>
              </a:ext>
              <a:ext uri="{28A0092B-C50C-407E-A947-70E740481C1C}">
                <a14:useLocalDpi xmlns:a14="http://schemas.microsoft.com/office/drawing/2010/main" val="0"/>
              </a:ext>
            </a:extLst>
          </a:blip>
          <a:stretch>
            <a:fillRect/>
          </a:stretch>
        </p:blipFill>
        <p:spPr>
          <a:xfrm>
            <a:off x="10675907" y="2107051"/>
            <a:ext cx="1276350" cy="2219325"/>
          </a:xfrm>
          <a:prstGeom prst="rect">
            <a:avLst/>
          </a:prstGeom>
        </p:spPr>
      </p:pic>
    </p:spTree>
    <p:extLst>
      <p:ext uri="{BB962C8B-B14F-4D97-AF65-F5344CB8AC3E}">
        <p14:creationId xmlns:p14="http://schemas.microsoft.com/office/powerpoint/2010/main" val="27885441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6" presetClass="entr" presetSubtype="0" fill="hold" nodeType="click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wipe(down)">
                                      <p:cBhvr>
                                        <p:cTn id="13" dur="580">
                                          <p:stCondLst>
                                            <p:cond delay="0"/>
                                          </p:stCondLst>
                                        </p:cTn>
                                        <p:tgtEl>
                                          <p:spTgt spid="11"/>
                                        </p:tgtEl>
                                      </p:cBhvr>
                                    </p:animEffect>
                                    <p:anim calcmode="lin" valueType="num">
                                      <p:cBhvr>
                                        <p:cTn id="14"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15"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16"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17"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18"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19" dur="26">
                                          <p:stCondLst>
                                            <p:cond delay="650"/>
                                          </p:stCondLst>
                                        </p:cTn>
                                        <p:tgtEl>
                                          <p:spTgt spid="11"/>
                                        </p:tgtEl>
                                      </p:cBhvr>
                                      <p:to x="100000" y="60000"/>
                                    </p:animScale>
                                    <p:animScale>
                                      <p:cBhvr>
                                        <p:cTn id="20" dur="166" decel="50000">
                                          <p:stCondLst>
                                            <p:cond delay="676"/>
                                          </p:stCondLst>
                                        </p:cTn>
                                        <p:tgtEl>
                                          <p:spTgt spid="11"/>
                                        </p:tgtEl>
                                      </p:cBhvr>
                                      <p:to x="100000" y="100000"/>
                                    </p:animScale>
                                    <p:animScale>
                                      <p:cBhvr>
                                        <p:cTn id="21" dur="26">
                                          <p:stCondLst>
                                            <p:cond delay="1312"/>
                                          </p:stCondLst>
                                        </p:cTn>
                                        <p:tgtEl>
                                          <p:spTgt spid="11"/>
                                        </p:tgtEl>
                                      </p:cBhvr>
                                      <p:to x="100000" y="80000"/>
                                    </p:animScale>
                                    <p:animScale>
                                      <p:cBhvr>
                                        <p:cTn id="22" dur="166" decel="50000">
                                          <p:stCondLst>
                                            <p:cond delay="1338"/>
                                          </p:stCondLst>
                                        </p:cTn>
                                        <p:tgtEl>
                                          <p:spTgt spid="11"/>
                                        </p:tgtEl>
                                      </p:cBhvr>
                                      <p:to x="100000" y="100000"/>
                                    </p:animScale>
                                    <p:animScale>
                                      <p:cBhvr>
                                        <p:cTn id="23" dur="26">
                                          <p:stCondLst>
                                            <p:cond delay="1642"/>
                                          </p:stCondLst>
                                        </p:cTn>
                                        <p:tgtEl>
                                          <p:spTgt spid="11"/>
                                        </p:tgtEl>
                                      </p:cBhvr>
                                      <p:to x="100000" y="90000"/>
                                    </p:animScale>
                                    <p:animScale>
                                      <p:cBhvr>
                                        <p:cTn id="24" dur="166" decel="50000">
                                          <p:stCondLst>
                                            <p:cond delay="1668"/>
                                          </p:stCondLst>
                                        </p:cTn>
                                        <p:tgtEl>
                                          <p:spTgt spid="11"/>
                                        </p:tgtEl>
                                      </p:cBhvr>
                                      <p:to x="100000" y="100000"/>
                                    </p:animScale>
                                    <p:animScale>
                                      <p:cBhvr>
                                        <p:cTn id="25" dur="26">
                                          <p:stCondLst>
                                            <p:cond delay="1808"/>
                                          </p:stCondLst>
                                        </p:cTn>
                                        <p:tgtEl>
                                          <p:spTgt spid="11"/>
                                        </p:tgtEl>
                                      </p:cBhvr>
                                      <p:to x="100000" y="95000"/>
                                    </p:animScale>
                                    <p:animScale>
                                      <p:cBhvr>
                                        <p:cTn id="26" dur="166" decel="50000">
                                          <p:stCondLst>
                                            <p:cond delay="1834"/>
                                          </p:stCondLst>
                                        </p:cTn>
                                        <p:tgtEl>
                                          <p:spTgt spid="11"/>
                                        </p:tgtEl>
                                      </p:cBhvr>
                                      <p:to x="100000" y="100000"/>
                                    </p:animScale>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nodeType="click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additive="base">
                                        <p:cTn id="31" dur="500" fill="hold"/>
                                        <p:tgtEl>
                                          <p:spTgt spid="9"/>
                                        </p:tgtEl>
                                        <p:attrNameLst>
                                          <p:attrName>ppt_x</p:attrName>
                                        </p:attrNameLst>
                                      </p:cBhvr>
                                      <p:tavLst>
                                        <p:tav tm="0">
                                          <p:val>
                                            <p:strVal val="0-#ppt_w/2"/>
                                          </p:val>
                                        </p:tav>
                                        <p:tav tm="100000">
                                          <p:val>
                                            <p:strVal val="#ppt_x"/>
                                          </p:val>
                                        </p:tav>
                                      </p:tavLst>
                                    </p:anim>
                                    <p:anim calcmode="lin" valueType="num">
                                      <p:cBhvr additive="base">
                                        <p:cTn id="32"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31" presetClass="entr" presetSubtype="0" fill="hold" nodeType="clickEffect">
                                  <p:stCondLst>
                                    <p:cond delay="0"/>
                                  </p:stCondLst>
                                  <p:childTnLst>
                                    <p:set>
                                      <p:cBhvr>
                                        <p:cTn id="36" dur="1" fill="hold">
                                          <p:stCondLst>
                                            <p:cond delay="0"/>
                                          </p:stCondLst>
                                        </p:cTn>
                                        <p:tgtEl>
                                          <p:spTgt spid="20"/>
                                        </p:tgtEl>
                                        <p:attrNameLst>
                                          <p:attrName>style.visibility</p:attrName>
                                        </p:attrNameLst>
                                      </p:cBhvr>
                                      <p:to>
                                        <p:strVal val="visible"/>
                                      </p:to>
                                    </p:set>
                                    <p:anim calcmode="lin" valueType="num">
                                      <p:cBhvr>
                                        <p:cTn id="37" dur="1000" fill="hold"/>
                                        <p:tgtEl>
                                          <p:spTgt spid="20"/>
                                        </p:tgtEl>
                                        <p:attrNameLst>
                                          <p:attrName>ppt_w</p:attrName>
                                        </p:attrNameLst>
                                      </p:cBhvr>
                                      <p:tavLst>
                                        <p:tav tm="0">
                                          <p:val>
                                            <p:fltVal val="0"/>
                                          </p:val>
                                        </p:tav>
                                        <p:tav tm="100000">
                                          <p:val>
                                            <p:strVal val="#ppt_w"/>
                                          </p:val>
                                        </p:tav>
                                      </p:tavLst>
                                    </p:anim>
                                    <p:anim calcmode="lin" valueType="num">
                                      <p:cBhvr>
                                        <p:cTn id="38" dur="1000" fill="hold"/>
                                        <p:tgtEl>
                                          <p:spTgt spid="20"/>
                                        </p:tgtEl>
                                        <p:attrNameLst>
                                          <p:attrName>ppt_h</p:attrName>
                                        </p:attrNameLst>
                                      </p:cBhvr>
                                      <p:tavLst>
                                        <p:tav tm="0">
                                          <p:val>
                                            <p:fltVal val="0"/>
                                          </p:val>
                                        </p:tav>
                                        <p:tav tm="100000">
                                          <p:val>
                                            <p:strVal val="#ppt_h"/>
                                          </p:val>
                                        </p:tav>
                                      </p:tavLst>
                                    </p:anim>
                                    <p:anim calcmode="lin" valueType="num">
                                      <p:cBhvr>
                                        <p:cTn id="39" dur="1000" fill="hold"/>
                                        <p:tgtEl>
                                          <p:spTgt spid="20"/>
                                        </p:tgtEl>
                                        <p:attrNameLst>
                                          <p:attrName>style.rotation</p:attrName>
                                        </p:attrNameLst>
                                      </p:cBhvr>
                                      <p:tavLst>
                                        <p:tav tm="0">
                                          <p:val>
                                            <p:fltVal val="90"/>
                                          </p:val>
                                        </p:tav>
                                        <p:tav tm="100000">
                                          <p:val>
                                            <p:fltVal val="0"/>
                                          </p:val>
                                        </p:tav>
                                      </p:tavLst>
                                    </p:anim>
                                    <p:animEffect transition="in" filter="fade">
                                      <p:cBhvr>
                                        <p:cTn id="40" dur="1000"/>
                                        <p:tgtEl>
                                          <p:spTgt spid="20"/>
                                        </p:tgtEl>
                                      </p:cBhvr>
                                    </p:animEffect>
                                  </p:childTnLst>
                                </p:cTn>
                              </p:par>
                            </p:childTnLst>
                          </p:cTn>
                        </p:par>
                      </p:childTnLst>
                    </p:cTn>
                  </p:par>
                  <p:par>
                    <p:cTn id="41" fill="hold">
                      <p:stCondLst>
                        <p:cond delay="indefinite"/>
                      </p:stCondLst>
                      <p:childTnLst>
                        <p:par>
                          <p:cTn id="42" fill="hold">
                            <p:stCondLst>
                              <p:cond delay="0"/>
                            </p:stCondLst>
                            <p:childTnLst>
                              <p:par>
                                <p:cTn id="43" presetID="53" presetClass="entr" presetSubtype="16" fill="hold" nodeType="clickEffect">
                                  <p:stCondLst>
                                    <p:cond delay="0"/>
                                  </p:stCondLst>
                                  <p:childTnLst>
                                    <p:set>
                                      <p:cBhvr>
                                        <p:cTn id="44" dur="1" fill="hold">
                                          <p:stCondLst>
                                            <p:cond delay="0"/>
                                          </p:stCondLst>
                                        </p:cTn>
                                        <p:tgtEl>
                                          <p:spTgt spid="22"/>
                                        </p:tgtEl>
                                        <p:attrNameLst>
                                          <p:attrName>style.visibility</p:attrName>
                                        </p:attrNameLst>
                                      </p:cBhvr>
                                      <p:to>
                                        <p:strVal val="visible"/>
                                      </p:to>
                                    </p:set>
                                    <p:anim calcmode="lin" valueType="num">
                                      <p:cBhvr>
                                        <p:cTn id="45" dur="500" fill="hold"/>
                                        <p:tgtEl>
                                          <p:spTgt spid="22"/>
                                        </p:tgtEl>
                                        <p:attrNameLst>
                                          <p:attrName>ppt_w</p:attrName>
                                        </p:attrNameLst>
                                      </p:cBhvr>
                                      <p:tavLst>
                                        <p:tav tm="0">
                                          <p:val>
                                            <p:fltVal val="0"/>
                                          </p:val>
                                        </p:tav>
                                        <p:tav tm="100000">
                                          <p:val>
                                            <p:strVal val="#ppt_w"/>
                                          </p:val>
                                        </p:tav>
                                      </p:tavLst>
                                    </p:anim>
                                    <p:anim calcmode="lin" valueType="num">
                                      <p:cBhvr>
                                        <p:cTn id="46" dur="500" fill="hold"/>
                                        <p:tgtEl>
                                          <p:spTgt spid="22"/>
                                        </p:tgtEl>
                                        <p:attrNameLst>
                                          <p:attrName>ppt_h</p:attrName>
                                        </p:attrNameLst>
                                      </p:cBhvr>
                                      <p:tavLst>
                                        <p:tav tm="0">
                                          <p:val>
                                            <p:fltVal val="0"/>
                                          </p:val>
                                        </p:tav>
                                        <p:tav tm="100000">
                                          <p:val>
                                            <p:strVal val="#ppt_h"/>
                                          </p:val>
                                        </p:tav>
                                      </p:tavLst>
                                    </p:anim>
                                    <p:animEffect transition="in" filter="fade">
                                      <p:cBhvr>
                                        <p:cTn id="47" dur="500"/>
                                        <p:tgtEl>
                                          <p:spTgt spid="22"/>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nodeType="clickEffect">
                                  <p:stCondLst>
                                    <p:cond delay="0"/>
                                  </p:stCondLst>
                                  <p:childTnLst>
                                    <p:set>
                                      <p:cBhvr>
                                        <p:cTn id="51" dur="1" fill="hold">
                                          <p:stCondLst>
                                            <p:cond delay="0"/>
                                          </p:stCondLst>
                                        </p:cTn>
                                        <p:tgtEl>
                                          <p:spTgt spid="13"/>
                                        </p:tgtEl>
                                        <p:attrNameLst>
                                          <p:attrName>style.visibility</p:attrName>
                                        </p:attrNameLst>
                                      </p:cBhvr>
                                      <p:to>
                                        <p:strVal val="visible"/>
                                      </p:to>
                                    </p:set>
                                    <p:animEffect transition="in" filter="wipe(down)">
                                      <p:cBhvr>
                                        <p:cTn id="52" dur="500"/>
                                        <p:tgtEl>
                                          <p:spTgt spid="13"/>
                                        </p:tgtEl>
                                      </p:cBhvr>
                                    </p:animEffect>
                                  </p:childTnLst>
                                </p:cTn>
                              </p:par>
                            </p:childTnLst>
                          </p:cTn>
                        </p:par>
                      </p:childTnLst>
                    </p:cTn>
                  </p:par>
                  <p:par>
                    <p:cTn id="53" fill="hold">
                      <p:stCondLst>
                        <p:cond delay="indefinite"/>
                      </p:stCondLst>
                      <p:childTnLst>
                        <p:par>
                          <p:cTn id="54" fill="hold">
                            <p:stCondLst>
                              <p:cond delay="0"/>
                            </p:stCondLst>
                            <p:childTnLst>
                              <p:par>
                                <p:cTn id="55" presetID="31" presetClass="entr" presetSubtype="0" fill="hold" nodeType="clickEffect">
                                  <p:stCondLst>
                                    <p:cond delay="0"/>
                                  </p:stCondLst>
                                  <p:childTnLst>
                                    <p:set>
                                      <p:cBhvr>
                                        <p:cTn id="56" dur="1" fill="hold">
                                          <p:stCondLst>
                                            <p:cond delay="0"/>
                                          </p:stCondLst>
                                        </p:cTn>
                                        <p:tgtEl>
                                          <p:spTgt spid="15"/>
                                        </p:tgtEl>
                                        <p:attrNameLst>
                                          <p:attrName>style.visibility</p:attrName>
                                        </p:attrNameLst>
                                      </p:cBhvr>
                                      <p:to>
                                        <p:strVal val="visible"/>
                                      </p:to>
                                    </p:set>
                                    <p:anim calcmode="lin" valueType="num">
                                      <p:cBhvr>
                                        <p:cTn id="57" dur="1000" fill="hold"/>
                                        <p:tgtEl>
                                          <p:spTgt spid="15"/>
                                        </p:tgtEl>
                                        <p:attrNameLst>
                                          <p:attrName>ppt_w</p:attrName>
                                        </p:attrNameLst>
                                      </p:cBhvr>
                                      <p:tavLst>
                                        <p:tav tm="0">
                                          <p:val>
                                            <p:fltVal val="0"/>
                                          </p:val>
                                        </p:tav>
                                        <p:tav tm="100000">
                                          <p:val>
                                            <p:strVal val="#ppt_w"/>
                                          </p:val>
                                        </p:tav>
                                      </p:tavLst>
                                    </p:anim>
                                    <p:anim calcmode="lin" valueType="num">
                                      <p:cBhvr>
                                        <p:cTn id="58" dur="1000" fill="hold"/>
                                        <p:tgtEl>
                                          <p:spTgt spid="15"/>
                                        </p:tgtEl>
                                        <p:attrNameLst>
                                          <p:attrName>ppt_h</p:attrName>
                                        </p:attrNameLst>
                                      </p:cBhvr>
                                      <p:tavLst>
                                        <p:tav tm="0">
                                          <p:val>
                                            <p:fltVal val="0"/>
                                          </p:val>
                                        </p:tav>
                                        <p:tav tm="100000">
                                          <p:val>
                                            <p:strVal val="#ppt_h"/>
                                          </p:val>
                                        </p:tav>
                                      </p:tavLst>
                                    </p:anim>
                                    <p:anim calcmode="lin" valueType="num">
                                      <p:cBhvr>
                                        <p:cTn id="59" dur="1000" fill="hold"/>
                                        <p:tgtEl>
                                          <p:spTgt spid="15"/>
                                        </p:tgtEl>
                                        <p:attrNameLst>
                                          <p:attrName>style.rotation</p:attrName>
                                        </p:attrNameLst>
                                      </p:cBhvr>
                                      <p:tavLst>
                                        <p:tav tm="0">
                                          <p:val>
                                            <p:fltVal val="90"/>
                                          </p:val>
                                        </p:tav>
                                        <p:tav tm="100000">
                                          <p:val>
                                            <p:fltVal val="0"/>
                                          </p:val>
                                        </p:tav>
                                      </p:tavLst>
                                    </p:anim>
                                    <p:animEffect transition="in" filter="fade">
                                      <p:cBhvr>
                                        <p:cTn id="60"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BD873F-D94A-007D-39D6-E2EFAB300E41}"/>
              </a:ext>
            </a:extLst>
          </p:cNvPr>
          <p:cNvSpPr>
            <a:spLocks noGrp="1"/>
          </p:cNvSpPr>
          <p:nvPr>
            <p:ph type="title"/>
          </p:nvPr>
        </p:nvSpPr>
        <p:spPr>
          <a:xfrm>
            <a:off x="677334" y="514924"/>
            <a:ext cx="3854528" cy="694444"/>
          </a:xfrm>
        </p:spPr>
        <p:txBody>
          <a:bodyPr/>
          <a:lstStyle/>
          <a:p>
            <a:r>
              <a:rPr lang="en-US" dirty="0"/>
              <a:t>Alcohol</a:t>
            </a:r>
          </a:p>
        </p:txBody>
      </p:sp>
      <p:pic>
        <p:nvPicPr>
          <p:cNvPr id="5" name="Online Media 4" title="What does alcohol abuse do to a teenager's brain?">
            <a:hlinkClick r:id="" action="ppaction://media"/>
            <a:extLst>
              <a:ext uri="{FF2B5EF4-FFF2-40B4-BE49-F238E27FC236}">
                <a16:creationId xmlns:a16="http://schemas.microsoft.com/office/drawing/2014/main" id="{4EE9EDBF-77DF-164D-E476-33DBCC998531}"/>
              </a:ext>
            </a:extLst>
          </p:cNvPr>
          <p:cNvPicPr>
            <a:picLocks noGrp="1" noRot="1" noChangeAspect="1"/>
          </p:cNvPicPr>
          <p:nvPr>
            <p:ph idx="1"/>
            <a:videoFile r:link="rId1"/>
          </p:nvPr>
        </p:nvPicPr>
        <p:blipFill>
          <a:blip r:embed="rId3"/>
          <a:stretch>
            <a:fillRect/>
          </a:stretch>
        </p:blipFill>
        <p:spPr>
          <a:xfrm>
            <a:off x="677334" y="1442986"/>
            <a:ext cx="8626337" cy="4872986"/>
          </a:xfrm>
          <a:prstGeom prst="rect">
            <a:avLst/>
          </a:prstGeom>
        </p:spPr>
      </p:pic>
    </p:spTree>
    <p:extLst>
      <p:ext uri="{BB962C8B-B14F-4D97-AF65-F5344CB8AC3E}">
        <p14:creationId xmlns:p14="http://schemas.microsoft.com/office/powerpoint/2010/main" val="17718178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D5B09278-3D61-7C7E-3146-D3791D4BDC5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69403" y="1662906"/>
            <a:ext cx="6994526" cy="3532188"/>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Tree>
    <p:extLst>
      <p:ext uri="{BB962C8B-B14F-4D97-AF65-F5344CB8AC3E}">
        <p14:creationId xmlns:p14="http://schemas.microsoft.com/office/powerpoint/2010/main" val="1455369547"/>
      </p:ext>
    </p:extLst>
  </p:cSld>
  <p:clrMapOvr>
    <a:masterClrMapping/>
  </p:clrMapOvr>
</p:sld>
</file>

<file path=ppt/theme/theme1.xml><?xml version="1.0" encoding="utf-8"?>
<a:theme xmlns:a="http://schemas.openxmlformats.org/drawingml/2006/main" name="Facet">
  <a:themeElements>
    <a:clrScheme name="Custom 3">
      <a:dk1>
        <a:sysClr val="windowText" lastClr="000000"/>
      </a:dk1>
      <a:lt1>
        <a:sysClr val="window" lastClr="FFFFFF"/>
      </a:lt1>
      <a:dk2>
        <a:srgbClr val="2C3C43"/>
      </a:dk2>
      <a:lt2>
        <a:srgbClr val="EBEBEB"/>
      </a:lt2>
      <a:accent1>
        <a:srgbClr val="C00000"/>
      </a:accent1>
      <a:accent2>
        <a:srgbClr val="DC1455"/>
      </a:accent2>
      <a:accent3>
        <a:srgbClr val="F8C0DF"/>
      </a:accent3>
      <a:accent4>
        <a:srgbClr val="F27E19"/>
      </a:accent4>
      <a:accent5>
        <a:srgbClr val="F2AC19"/>
      </a:accent5>
      <a:accent6>
        <a:srgbClr val="00B0F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docProps/app.xml><?xml version="1.0" encoding="utf-8"?>
<Properties xmlns="http://schemas.openxmlformats.org/officeDocument/2006/extended-properties" xmlns:vt="http://schemas.openxmlformats.org/officeDocument/2006/docPropsVTypes">
  <Template>Facet</Template>
  <TotalTime>372</TotalTime>
  <Words>2847</Words>
  <Application>Microsoft Office PowerPoint</Application>
  <PresentationFormat>Widescreen</PresentationFormat>
  <Paragraphs>230</Paragraphs>
  <Slides>24</Slides>
  <Notes>0</Notes>
  <HiddenSlides>0</HiddenSlides>
  <MMClips>4</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24</vt:i4>
      </vt:variant>
    </vt:vector>
  </HeadingPairs>
  <TitlesOfParts>
    <vt:vector size="29" baseType="lpstr">
      <vt:lpstr>Arial</vt:lpstr>
      <vt:lpstr>Trebuchet MS</vt:lpstr>
      <vt:lpstr>Wingdings</vt:lpstr>
      <vt:lpstr>Wingdings 3</vt:lpstr>
      <vt:lpstr>Facet</vt:lpstr>
      <vt:lpstr>Temperance</vt:lpstr>
      <vt:lpstr>What does TEMPERANCE mean?</vt:lpstr>
      <vt:lpstr>To have TEMPERANCE, would you abstain or use moderation for:</vt:lpstr>
      <vt:lpstr>You’ve had a really bad day.  Life has been rough.   You feel terrible.</vt:lpstr>
      <vt:lpstr>Life seems boring.  You want to do something exciting!!   You want to feel the exhilaration and challenge.</vt:lpstr>
      <vt:lpstr>Companion Requirements</vt:lpstr>
      <vt:lpstr>Why is it important to abstain from drugs?</vt:lpstr>
      <vt:lpstr>2. Memorize two of the following Bible texts and  two of the following quotations from the writings of Ellen G. White: </vt:lpstr>
      <vt:lpstr>2. Memorize two of the following Bible texts and  two of the following quotations from the writings of Ellen G. White: </vt:lpstr>
      <vt:lpstr>Activities:  What drugs can do to you.</vt:lpstr>
      <vt:lpstr>1. Memorize and sign the Temperance Pledge: </vt:lpstr>
      <vt:lpstr>PowerPoint Presentation</vt:lpstr>
      <vt:lpstr>7. Discuss the following situations and role-play what you would do if: </vt:lpstr>
      <vt:lpstr>Continue to finish the         Temperance Honor</vt:lpstr>
      <vt:lpstr>5. Read the chapter “Stimulants and Narcotics” in Ministry of Healing. Be able to discuss briefly or provide a written summary approximately two or three paragraphs in length. </vt:lpstr>
      <vt:lpstr>6. After studying the following materials, list three things that contribute to temperance and good health. (Other than abstaining from that which is harmful.) </vt:lpstr>
      <vt:lpstr>4. Know and explain:</vt:lpstr>
      <vt:lpstr>4. Know and explain:</vt:lpstr>
      <vt:lpstr>4. Know and explain:</vt:lpstr>
      <vt:lpstr>4. Know and explain:</vt:lpstr>
      <vt:lpstr>4. Know and explain:</vt:lpstr>
      <vt:lpstr>3. Do four of the following: </vt:lpstr>
      <vt:lpstr>Alcohol</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Temperance Honor</dc:title>
  <dc:creator>Janelle Clendenon</dc:creator>
  <cp:lastModifiedBy>Janelle Clendenon</cp:lastModifiedBy>
  <cp:revision>11</cp:revision>
  <dcterms:created xsi:type="dcterms:W3CDTF">2024-01-28T21:36:14Z</dcterms:created>
  <dcterms:modified xsi:type="dcterms:W3CDTF">2025-01-20T23:42:18Z</dcterms:modified>
</cp:coreProperties>
</file>