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67" r:id="rId3"/>
    <p:sldId id="270" r:id="rId4"/>
    <p:sldId id="263" r:id="rId5"/>
    <p:sldId id="278" r:id="rId6"/>
    <p:sldId id="261" r:id="rId7"/>
    <p:sldId id="271" r:id="rId8"/>
    <p:sldId id="272" r:id="rId9"/>
    <p:sldId id="273" r:id="rId10"/>
    <p:sldId id="275" r:id="rId11"/>
    <p:sldId id="276" r:id="rId12"/>
    <p:sldId id="262" r:id="rId13"/>
    <p:sldId id="274" r:id="rId14"/>
    <p:sldId id="279" r:id="rId15"/>
    <p:sldId id="265" r:id="rId16"/>
    <p:sldId id="264" r:id="rId17"/>
    <p:sldId id="277" r:id="rId18"/>
    <p:sldId id="282" r:id="rId19"/>
    <p:sldId id="290" r:id="rId20"/>
    <p:sldId id="291" r:id="rId21"/>
    <p:sldId id="292" r:id="rId22"/>
    <p:sldId id="293" r:id="rId23"/>
    <p:sldId id="294" r:id="rId24"/>
    <p:sldId id="266" r:id="rId25"/>
    <p:sldId id="286" r:id="rId26"/>
    <p:sldId id="287" r:id="rId27"/>
    <p:sldId id="288" r:id="rId28"/>
    <p:sldId id="281" r:id="rId29"/>
    <p:sldId id="280" r:id="rId30"/>
    <p:sldId id="289" r:id="rId31"/>
    <p:sldId id="285" r:id="rId32"/>
    <p:sldId id="295"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00" autoAdjust="0"/>
    <p:restoredTop sz="94660"/>
  </p:normalViewPr>
  <p:slideViewPr>
    <p:cSldViewPr snapToGrid="0">
      <p:cViewPr varScale="1">
        <p:scale>
          <a:sx n="65" d="100"/>
          <a:sy n="65" d="100"/>
        </p:scale>
        <p:origin x="90" y="354"/>
      </p:cViewPr>
      <p:guideLst/>
    </p:cSldViewPr>
  </p:slideViewPr>
  <p:notesTextViewPr>
    <p:cViewPr>
      <p:scale>
        <a:sx n="1" d="1"/>
        <a:sy n="1" d="1"/>
      </p:scale>
      <p:origin x="0" y="0"/>
    </p:cViewPr>
  </p:notesTextViewPr>
  <p:notesViewPr>
    <p:cSldViewPr snapToGrid="0">
      <p:cViewPr varScale="1">
        <p:scale>
          <a:sx n="62" d="100"/>
          <a:sy n="62" d="100"/>
        </p:scale>
        <p:origin x="1938"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1437F8-BDFF-47DC-9982-0263008D3127}" type="datetimeFigureOut">
              <a:rPr lang="en-US" smtClean="0"/>
              <a:t>1/20/2025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4B6F10-0B27-4E94-8F8F-A90C0CE20F47}" type="slidenum">
              <a:rPr lang="en-US" smtClean="0"/>
              <a:t>‹#›</a:t>
            </a:fld>
            <a:endParaRPr lang="en-US"/>
          </a:p>
        </p:txBody>
      </p:sp>
    </p:spTree>
    <p:extLst>
      <p:ext uri="{BB962C8B-B14F-4D97-AF65-F5344CB8AC3E}">
        <p14:creationId xmlns:p14="http://schemas.microsoft.com/office/powerpoint/2010/main" val="1366747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mayoclinic.org/about-this-site/meet-our-medical-editors"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mayoclinic.org/first-aid/first-aid-heat-exhaustion/basics/art-20056651"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mayoclinic.org/about-this-site/meet-our-medical-editors"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mayoclinic.org/first-aid/first-aid-heat-exhaustion/basics/art-20056651"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4B6F10-0B27-4E94-8F8F-A90C0CE20F47}" type="slidenum">
              <a:rPr lang="en-US" smtClean="0"/>
              <a:t>4</a:t>
            </a:fld>
            <a:endParaRPr lang="en-US"/>
          </a:p>
        </p:txBody>
      </p:sp>
    </p:spTree>
    <p:extLst>
      <p:ext uri="{BB962C8B-B14F-4D97-AF65-F5344CB8AC3E}">
        <p14:creationId xmlns:p14="http://schemas.microsoft.com/office/powerpoint/2010/main" val="3426713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4B6F10-0B27-4E94-8F8F-A90C0CE20F47}" type="slidenum">
              <a:rPr lang="en-US" smtClean="0"/>
              <a:t>7</a:t>
            </a:fld>
            <a:endParaRPr lang="en-US"/>
          </a:p>
        </p:txBody>
      </p:sp>
    </p:spTree>
    <p:extLst>
      <p:ext uri="{BB962C8B-B14F-4D97-AF65-F5344CB8AC3E}">
        <p14:creationId xmlns:p14="http://schemas.microsoft.com/office/powerpoint/2010/main" val="3972623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4B6F10-0B27-4E94-8F8F-A90C0CE20F47}" type="slidenum">
              <a:rPr lang="en-US" smtClean="0"/>
              <a:t>10</a:t>
            </a:fld>
            <a:endParaRPr lang="en-US"/>
          </a:p>
        </p:txBody>
      </p:sp>
    </p:spTree>
    <p:extLst>
      <p:ext uri="{BB962C8B-B14F-4D97-AF65-F5344CB8AC3E}">
        <p14:creationId xmlns:p14="http://schemas.microsoft.com/office/powerpoint/2010/main" val="429525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448982"/>
          </a:xfrm>
        </p:spPr>
        <p:txBody>
          <a:bodyPr numCol="2"/>
          <a:lstStyle/>
          <a:p>
            <a:r>
              <a:rPr lang="en-US" sz="900" dirty="0">
                <a:hlinkClick r:id="rId3"/>
              </a:rPr>
              <a:t>By Mayo Clinic Staff</a:t>
            </a:r>
            <a:r>
              <a:rPr lang="en-US" sz="900" dirty="0"/>
              <a:t>   </a:t>
            </a:r>
            <a:r>
              <a:rPr lang="en-US" sz="900" dirty="0">
                <a:hlinkClick r:id="rId4"/>
              </a:rPr>
              <a:t>https://www.mayoclinic.org/first-aid/first-aid-heat-exhaustion/basics/art-20056651</a:t>
            </a:r>
            <a:endParaRPr lang="en-US" sz="900" dirty="0"/>
          </a:p>
          <a:p>
            <a:endParaRPr lang="en-US" sz="900" dirty="0"/>
          </a:p>
          <a:p>
            <a:r>
              <a:rPr lang="en-US" sz="900" dirty="0"/>
              <a:t>Heat exhaustion is one of the heat-related syndromes. These syndromes vary in seriousness, ranging from mild to possibly life-threatening. Other types of heat-related illnesses include heat rash,  heat cramps, heat syncope and heatstroke.</a:t>
            </a:r>
          </a:p>
          <a:p>
            <a:r>
              <a:rPr lang="en-US" sz="900" dirty="0"/>
              <a:t>Heat exhaustion can happen when the body loses too much water or salt — usually because of heavy sweating or dehydration. It can begin suddenly or happen over time, usually after working, exercising or playing in the heat. </a:t>
            </a:r>
          </a:p>
          <a:p>
            <a:r>
              <a:rPr lang="en-US" sz="900" dirty="0"/>
              <a:t>Heat exhaustion symptoms include:</a:t>
            </a:r>
          </a:p>
          <a:p>
            <a:pPr>
              <a:buFont typeface="Arial" panose="020B0604020202020204" pitchFamily="34" charset="0"/>
              <a:buChar char="•"/>
            </a:pPr>
            <a:r>
              <a:rPr lang="en-US" sz="900" dirty="0"/>
              <a:t>Cool, moist skin with goose bumps when in the heat.</a:t>
            </a:r>
          </a:p>
          <a:p>
            <a:pPr>
              <a:buFont typeface="Arial" panose="020B0604020202020204" pitchFamily="34" charset="0"/>
              <a:buChar char="•"/>
            </a:pPr>
            <a:r>
              <a:rPr lang="en-US" sz="900" dirty="0"/>
              <a:t>Heavy sweating.</a:t>
            </a:r>
          </a:p>
          <a:p>
            <a:pPr>
              <a:buFont typeface="Arial" panose="020B0604020202020204" pitchFamily="34" charset="0"/>
              <a:buChar char="•"/>
            </a:pPr>
            <a:r>
              <a:rPr lang="en-US" sz="900" dirty="0"/>
              <a:t>Faintness.</a:t>
            </a:r>
          </a:p>
          <a:p>
            <a:pPr>
              <a:buFont typeface="Arial" panose="020B0604020202020204" pitchFamily="34" charset="0"/>
              <a:buChar char="•"/>
            </a:pPr>
            <a:r>
              <a:rPr lang="en-US" sz="900" dirty="0"/>
              <a:t>Dizziness.</a:t>
            </a:r>
          </a:p>
          <a:p>
            <a:pPr>
              <a:buFont typeface="Arial" panose="020B0604020202020204" pitchFamily="34" charset="0"/>
              <a:buChar char="•"/>
            </a:pPr>
            <a:r>
              <a:rPr lang="en-US" sz="900" dirty="0"/>
              <a:t>Fatigue.</a:t>
            </a:r>
          </a:p>
          <a:p>
            <a:pPr>
              <a:buFont typeface="Arial" panose="020B0604020202020204" pitchFamily="34" charset="0"/>
              <a:buChar char="•"/>
            </a:pPr>
            <a:r>
              <a:rPr lang="en-US" sz="900" dirty="0"/>
              <a:t>Weak, rapid pulse.</a:t>
            </a:r>
          </a:p>
          <a:p>
            <a:pPr>
              <a:buFont typeface="Arial" panose="020B0604020202020204" pitchFamily="34" charset="0"/>
              <a:buChar char="•"/>
            </a:pPr>
            <a:r>
              <a:rPr lang="en-US" sz="900" dirty="0"/>
              <a:t>Low blood pressure after standing up.</a:t>
            </a:r>
          </a:p>
          <a:p>
            <a:pPr>
              <a:buFont typeface="Arial" panose="020B0604020202020204" pitchFamily="34" charset="0"/>
              <a:buChar char="•"/>
            </a:pPr>
            <a:r>
              <a:rPr lang="en-US" sz="900" dirty="0"/>
              <a:t>Muscle cramps.</a:t>
            </a:r>
          </a:p>
          <a:p>
            <a:pPr>
              <a:buFont typeface="Arial" panose="020B0604020202020204" pitchFamily="34" charset="0"/>
              <a:buChar char="•"/>
            </a:pPr>
            <a:r>
              <a:rPr lang="en-US" sz="900" dirty="0"/>
              <a:t>Nausea or vomiting.</a:t>
            </a:r>
          </a:p>
          <a:p>
            <a:pPr>
              <a:buFont typeface="Arial" panose="020B0604020202020204" pitchFamily="34" charset="0"/>
              <a:buChar char="•"/>
            </a:pPr>
            <a:r>
              <a:rPr lang="en-US" sz="900" dirty="0"/>
              <a:t>Headache.</a:t>
            </a:r>
          </a:p>
          <a:p>
            <a:pPr>
              <a:buFont typeface="Arial" panose="020B0604020202020204" pitchFamily="34" charset="0"/>
              <a:buChar char="•"/>
            </a:pPr>
            <a:r>
              <a:rPr lang="en-US" sz="900" dirty="0"/>
              <a:t>Extreme thirst.</a:t>
            </a:r>
          </a:p>
          <a:p>
            <a:pPr>
              <a:buFont typeface="Arial" panose="020B0604020202020204" pitchFamily="34" charset="0"/>
              <a:buChar char="•"/>
            </a:pPr>
            <a:r>
              <a:rPr lang="en-US" sz="900" dirty="0"/>
              <a:t>Mild confusion.</a:t>
            </a:r>
          </a:p>
          <a:p>
            <a:pPr>
              <a:buFont typeface="Arial" panose="020B0604020202020204" pitchFamily="34" charset="0"/>
              <a:buChar char="•"/>
            </a:pPr>
            <a:r>
              <a:rPr lang="en-US" sz="900" dirty="0"/>
              <a:t>Decreased urine output.</a:t>
            </a:r>
          </a:p>
          <a:p>
            <a:pPr>
              <a:buFont typeface="Arial" panose="020B0604020202020204" pitchFamily="34" charset="0"/>
              <a:buChar char="•"/>
            </a:pPr>
            <a:endParaRPr lang="en-US" sz="900" dirty="0"/>
          </a:p>
          <a:p>
            <a:pPr>
              <a:buFont typeface="Arial" panose="020B0604020202020204" pitchFamily="34" charset="0"/>
              <a:buChar char="•"/>
            </a:pPr>
            <a:endParaRPr lang="en-US" sz="900" dirty="0"/>
          </a:p>
          <a:p>
            <a:pPr>
              <a:buFont typeface="Arial" panose="020B0604020202020204" pitchFamily="34" charset="0"/>
              <a:buChar char="•"/>
            </a:pPr>
            <a:endParaRPr lang="en-US" sz="900" dirty="0"/>
          </a:p>
          <a:p>
            <a:r>
              <a:rPr lang="en-US" sz="900" b="1" dirty="0"/>
              <a:t>If you suspect heat exhaustion</a:t>
            </a:r>
          </a:p>
          <a:p>
            <a:r>
              <a:rPr lang="en-US" sz="900" dirty="0"/>
              <a:t>Untreated, heat exhaustion can lead to heatstroke, which is a life-threatening condition. If you suspect heat exhaustion, take these steps immediately:</a:t>
            </a:r>
          </a:p>
          <a:p>
            <a:pPr>
              <a:buFont typeface="Arial" panose="020B0604020202020204" pitchFamily="34" charset="0"/>
              <a:buChar char="•"/>
            </a:pPr>
            <a:r>
              <a:rPr lang="en-US" sz="900" dirty="0"/>
              <a:t>Move the person out of the heat and into a shady or air-conditioned place.</a:t>
            </a:r>
          </a:p>
          <a:p>
            <a:pPr>
              <a:buFont typeface="Arial" panose="020B0604020202020204" pitchFamily="34" charset="0"/>
              <a:buChar char="•"/>
            </a:pPr>
            <a:r>
              <a:rPr lang="en-US" sz="900" dirty="0"/>
              <a:t>Lay the person down and raise the legs and feet slightly.</a:t>
            </a:r>
          </a:p>
          <a:p>
            <a:pPr>
              <a:buFont typeface="Arial" panose="020B0604020202020204" pitchFamily="34" charset="0"/>
              <a:buChar char="•"/>
            </a:pPr>
            <a:r>
              <a:rPr lang="en-US" sz="900" dirty="0"/>
              <a:t>Remove tight or heavy clothing.</a:t>
            </a:r>
          </a:p>
          <a:p>
            <a:pPr>
              <a:buFont typeface="Arial" panose="020B0604020202020204" pitchFamily="34" charset="0"/>
              <a:buChar char="•"/>
            </a:pPr>
            <a:r>
              <a:rPr lang="en-US" sz="900" dirty="0"/>
              <a:t>Have the person sip chilled water, a sports drink containing electrolytes or another nonalcoholic beverage without caffeine.</a:t>
            </a:r>
          </a:p>
          <a:p>
            <a:pPr>
              <a:buFont typeface="Arial" panose="020B0604020202020204" pitchFamily="34" charset="0"/>
              <a:buChar char="•"/>
            </a:pPr>
            <a:r>
              <a:rPr lang="en-US" sz="900" dirty="0"/>
              <a:t>Cool the person by spraying or sponging with cool water and fanning.</a:t>
            </a:r>
          </a:p>
          <a:p>
            <a:pPr>
              <a:buFont typeface="Arial" panose="020B0604020202020204" pitchFamily="34" charset="0"/>
              <a:buChar char="•"/>
            </a:pPr>
            <a:r>
              <a:rPr lang="en-US" sz="900" dirty="0"/>
              <a:t>Monitor the person carefully.</a:t>
            </a:r>
          </a:p>
          <a:p>
            <a:r>
              <a:rPr lang="en-US" sz="900" dirty="0"/>
              <a:t>Contact a healthcare professional if symptoms get worse or if the person doesn't improve after taking first-aid measures.</a:t>
            </a:r>
          </a:p>
          <a:p>
            <a:r>
              <a:rPr lang="en-US" sz="900" dirty="0"/>
              <a:t>Call 911 or your local emergency number if the person's condition gets worse, especially if the person:</a:t>
            </a:r>
          </a:p>
          <a:p>
            <a:pPr>
              <a:buFont typeface="Arial" panose="020B0604020202020204" pitchFamily="34" charset="0"/>
              <a:buChar char="•"/>
            </a:pPr>
            <a:r>
              <a:rPr lang="en-US" sz="900" dirty="0"/>
              <a:t>Faints.</a:t>
            </a:r>
          </a:p>
          <a:p>
            <a:pPr>
              <a:buFont typeface="Arial" panose="020B0604020202020204" pitchFamily="34" charset="0"/>
              <a:buChar char="•"/>
            </a:pPr>
            <a:r>
              <a:rPr lang="en-US" sz="900" dirty="0"/>
              <a:t>Becomes agitated.</a:t>
            </a:r>
          </a:p>
          <a:p>
            <a:pPr>
              <a:buFont typeface="Arial" panose="020B0604020202020204" pitchFamily="34" charset="0"/>
              <a:buChar char="•"/>
            </a:pPr>
            <a:r>
              <a:rPr lang="en-US" sz="900" dirty="0"/>
              <a:t>Is confused.</a:t>
            </a:r>
          </a:p>
          <a:p>
            <a:pPr>
              <a:buFont typeface="Arial" panose="020B0604020202020204" pitchFamily="34" charset="0"/>
              <a:buChar char="•"/>
            </a:pPr>
            <a:r>
              <a:rPr lang="en-US" sz="900" dirty="0"/>
              <a:t>Has a seizure.</a:t>
            </a:r>
          </a:p>
          <a:p>
            <a:pPr>
              <a:buFont typeface="Arial" panose="020B0604020202020204" pitchFamily="34" charset="0"/>
              <a:buChar char="•"/>
            </a:pPr>
            <a:r>
              <a:rPr lang="en-US" sz="900" dirty="0"/>
              <a:t>Is not able to drink.</a:t>
            </a:r>
          </a:p>
          <a:p>
            <a:pPr>
              <a:buFont typeface="Arial" panose="020B0604020202020204" pitchFamily="34" charset="0"/>
              <a:buChar char="•"/>
            </a:pPr>
            <a:r>
              <a:rPr lang="en-US" sz="900" dirty="0"/>
              <a:t>Has a core body temperature — measured with a rectal thermometer — of 104 degrees Fahrenheit (40 degrees Celsius), which indicates heatstroke.</a:t>
            </a:r>
          </a:p>
          <a:p>
            <a:endParaRPr lang="en-US" dirty="0"/>
          </a:p>
        </p:txBody>
      </p:sp>
      <p:sp>
        <p:nvSpPr>
          <p:cNvPr id="4" name="Slide Number Placeholder 3"/>
          <p:cNvSpPr>
            <a:spLocks noGrp="1"/>
          </p:cNvSpPr>
          <p:nvPr>
            <p:ph type="sldNum" sz="quarter" idx="5"/>
          </p:nvPr>
        </p:nvSpPr>
        <p:spPr/>
        <p:txBody>
          <a:bodyPr/>
          <a:lstStyle/>
          <a:p>
            <a:fld id="{6C4B6F10-0B27-4E94-8F8F-A90C0CE20F47}" type="slidenum">
              <a:rPr lang="en-US" smtClean="0"/>
              <a:t>11</a:t>
            </a:fld>
            <a:endParaRPr lang="en-US"/>
          </a:p>
        </p:txBody>
      </p:sp>
    </p:spTree>
    <p:extLst>
      <p:ext uri="{BB962C8B-B14F-4D97-AF65-F5344CB8AC3E}">
        <p14:creationId xmlns:p14="http://schemas.microsoft.com/office/powerpoint/2010/main" val="2016198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448982"/>
          </a:xfrm>
        </p:spPr>
        <p:txBody>
          <a:bodyPr numCol="2"/>
          <a:lstStyle/>
          <a:p>
            <a:r>
              <a:rPr lang="en-US" sz="900" dirty="0">
                <a:hlinkClick r:id="rId3"/>
              </a:rPr>
              <a:t>By Mayo Clinic Staff</a:t>
            </a:r>
            <a:r>
              <a:rPr lang="en-US" sz="900" dirty="0"/>
              <a:t>   </a:t>
            </a:r>
            <a:r>
              <a:rPr lang="en-US" sz="900" dirty="0">
                <a:hlinkClick r:id="rId4"/>
              </a:rPr>
              <a:t>https://www.mayoclinic.org/first-aid/first-aid-heat-exhaustion/basics/art-20056651</a:t>
            </a:r>
            <a:endParaRPr lang="en-US" sz="900" dirty="0"/>
          </a:p>
          <a:p>
            <a:endParaRPr lang="en-US" sz="900" dirty="0"/>
          </a:p>
          <a:p>
            <a:r>
              <a:rPr lang="en-US" sz="900" dirty="0"/>
              <a:t>Heat exhaustion is one of the heat-related syndromes. These syndromes vary in seriousness, ranging from mild to possibly life-threatening. Other types of heat-related illnesses include heat rash,  heat cramps, heat syncope and heatstroke.</a:t>
            </a:r>
          </a:p>
          <a:p>
            <a:r>
              <a:rPr lang="en-US" sz="900" dirty="0"/>
              <a:t>Heat exhaustion can happen when the body loses too much water or salt — usually because of heavy sweating or dehydration. It can begin suddenly or happen over time, usually after working, exercising or playing in the heat. </a:t>
            </a:r>
          </a:p>
          <a:p>
            <a:r>
              <a:rPr lang="en-US" sz="900" dirty="0"/>
              <a:t>Heat exhaustion symptoms include:</a:t>
            </a:r>
          </a:p>
          <a:p>
            <a:pPr>
              <a:buFont typeface="Arial" panose="020B0604020202020204" pitchFamily="34" charset="0"/>
              <a:buChar char="•"/>
            </a:pPr>
            <a:r>
              <a:rPr lang="en-US" sz="900" dirty="0"/>
              <a:t>Cool, moist skin with goose bumps when in the heat.</a:t>
            </a:r>
          </a:p>
          <a:p>
            <a:pPr>
              <a:buFont typeface="Arial" panose="020B0604020202020204" pitchFamily="34" charset="0"/>
              <a:buChar char="•"/>
            </a:pPr>
            <a:r>
              <a:rPr lang="en-US" sz="900" dirty="0"/>
              <a:t>Heavy sweating.</a:t>
            </a:r>
          </a:p>
          <a:p>
            <a:pPr>
              <a:buFont typeface="Arial" panose="020B0604020202020204" pitchFamily="34" charset="0"/>
              <a:buChar char="•"/>
            </a:pPr>
            <a:r>
              <a:rPr lang="en-US" sz="900" dirty="0"/>
              <a:t>Faintness.</a:t>
            </a:r>
          </a:p>
          <a:p>
            <a:pPr>
              <a:buFont typeface="Arial" panose="020B0604020202020204" pitchFamily="34" charset="0"/>
              <a:buChar char="•"/>
            </a:pPr>
            <a:r>
              <a:rPr lang="en-US" sz="900" dirty="0"/>
              <a:t>Dizziness.</a:t>
            </a:r>
          </a:p>
          <a:p>
            <a:pPr>
              <a:buFont typeface="Arial" panose="020B0604020202020204" pitchFamily="34" charset="0"/>
              <a:buChar char="•"/>
            </a:pPr>
            <a:r>
              <a:rPr lang="en-US" sz="900" dirty="0"/>
              <a:t>Fatigue.</a:t>
            </a:r>
          </a:p>
          <a:p>
            <a:pPr>
              <a:buFont typeface="Arial" panose="020B0604020202020204" pitchFamily="34" charset="0"/>
              <a:buChar char="•"/>
            </a:pPr>
            <a:r>
              <a:rPr lang="en-US" sz="900" dirty="0"/>
              <a:t>Weak, rapid pulse.</a:t>
            </a:r>
          </a:p>
          <a:p>
            <a:pPr>
              <a:buFont typeface="Arial" panose="020B0604020202020204" pitchFamily="34" charset="0"/>
              <a:buChar char="•"/>
            </a:pPr>
            <a:r>
              <a:rPr lang="en-US" sz="900" dirty="0"/>
              <a:t>Low blood pressure after standing up.</a:t>
            </a:r>
          </a:p>
          <a:p>
            <a:pPr>
              <a:buFont typeface="Arial" panose="020B0604020202020204" pitchFamily="34" charset="0"/>
              <a:buChar char="•"/>
            </a:pPr>
            <a:r>
              <a:rPr lang="en-US" sz="900" dirty="0"/>
              <a:t>Muscle cramps.</a:t>
            </a:r>
          </a:p>
          <a:p>
            <a:pPr>
              <a:buFont typeface="Arial" panose="020B0604020202020204" pitchFamily="34" charset="0"/>
              <a:buChar char="•"/>
            </a:pPr>
            <a:r>
              <a:rPr lang="en-US" sz="900" dirty="0"/>
              <a:t>Nausea or vomiting.</a:t>
            </a:r>
          </a:p>
          <a:p>
            <a:pPr>
              <a:buFont typeface="Arial" panose="020B0604020202020204" pitchFamily="34" charset="0"/>
              <a:buChar char="•"/>
            </a:pPr>
            <a:r>
              <a:rPr lang="en-US" sz="900" dirty="0"/>
              <a:t>Headache.</a:t>
            </a:r>
          </a:p>
          <a:p>
            <a:pPr>
              <a:buFont typeface="Arial" panose="020B0604020202020204" pitchFamily="34" charset="0"/>
              <a:buChar char="•"/>
            </a:pPr>
            <a:r>
              <a:rPr lang="en-US" sz="900" dirty="0"/>
              <a:t>Extreme thirst.</a:t>
            </a:r>
          </a:p>
          <a:p>
            <a:pPr>
              <a:buFont typeface="Arial" panose="020B0604020202020204" pitchFamily="34" charset="0"/>
              <a:buChar char="•"/>
            </a:pPr>
            <a:r>
              <a:rPr lang="en-US" sz="900" dirty="0"/>
              <a:t>Mild confusion.</a:t>
            </a:r>
          </a:p>
          <a:p>
            <a:pPr>
              <a:buFont typeface="Arial" panose="020B0604020202020204" pitchFamily="34" charset="0"/>
              <a:buChar char="•"/>
            </a:pPr>
            <a:r>
              <a:rPr lang="en-US" sz="900" dirty="0"/>
              <a:t>Decreased urine output.</a:t>
            </a:r>
          </a:p>
          <a:p>
            <a:pPr>
              <a:buFont typeface="Arial" panose="020B0604020202020204" pitchFamily="34" charset="0"/>
              <a:buChar char="•"/>
            </a:pPr>
            <a:endParaRPr lang="en-US" sz="900" dirty="0"/>
          </a:p>
          <a:p>
            <a:pPr>
              <a:buFont typeface="Arial" panose="020B0604020202020204" pitchFamily="34" charset="0"/>
              <a:buChar char="•"/>
            </a:pPr>
            <a:endParaRPr lang="en-US" sz="900" dirty="0"/>
          </a:p>
          <a:p>
            <a:pPr>
              <a:buFont typeface="Arial" panose="020B0604020202020204" pitchFamily="34" charset="0"/>
              <a:buChar char="•"/>
            </a:pPr>
            <a:endParaRPr lang="en-US" sz="900" dirty="0"/>
          </a:p>
          <a:p>
            <a:r>
              <a:rPr lang="en-US" sz="900" b="1" dirty="0"/>
              <a:t>If you suspect heat exhaustion</a:t>
            </a:r>
          </a:p>
          <a:p>
            <a:r>
              <a:rPr lang="en-US" sz="900" dirty="0"/>
              <a:t>Untreated, heat exhaustion can lead to heatstroke, which is a life-threatening condition. If you suspect heat exhaustion, take these steps immediately:</a:t>
            </a:r>
          </a:p>
          <a:p>
            <a:pPr>
              <a:buFont typeface="Arial" panose="020B0604020202020204" pitchFamily="34" charset="0"/>
              <a:buChar char="•"/>
            </a:pPr>
            <a:r>
              <a:rPr lang="en-US" sz="900" dirty="0"/>
              <a:t>Move the person out of the heat and into a shady or air-conditioned place.</a:t>
            </a:r>
          </a:p>
          <a:p>
            <a:pPr>
              <a:buFont typeface="Arial" panose="020B0604020202020204" pitchFamily="34" charset="0"/>
              <a:buChar char="•"/>
            </a:pPr>
            <a:r>
              <a:rPr lang="en-US" sz="900" dirty="0"/>
              <a:t>Lay the person down and raise the legs and feet slightly.</a:t>
            </a:r>
          </a:p>
          <a:p>
            <a:pPr>
              <a:buFont typeface="Arial" panose="020B0604020202020204" pitchFamily="34" charset="0"/>
              <a:buChar char="•"/>
            </a:pPr>
            <a:r>
              <a:rPr lang="en-US" sz="900" dirty="0"/>
              <a:t>Remove tight or heavy clothing.</a:t>
            </a:r>
          </a:p>
          <a:p>
            <a:pPr>
              <a:buFont typeface="Arial" panose="020B0604020202020204" pitchFamily="34" charset="0"/>
              <a:buChar char="•"/>
            </a:pPr>
            <a:r>
              <a:rPr lang="en-US" sz="900" dirty="0"/>
              <a:t>Have the person sip chilled water, a sports drink containing electrolytes or another nonalcoholic beverage without caffeine.</a:t>
            </a:r>
          </a:p>
          <a:p>
            <a:pPr>
              <a:buFont typeface="Arial" panose="020B0604020202020204" pitchFamily="34" charset="0"/>
              <a:buChar char="•"/>
            </a:pPr>
            <a:r>
              <a:rPr lang="en-US" sz="900" dirty="0"/>
              <a:t>Cool the person by spraying or sponging with cool water and fanning.</a:t>
            </a:r>
          </a:p>
          <a:p>
            <a:pPr>
              <a:buFont typeface="Arial" panose="020B0604020202020204" pitchFamily="34" charset="0"/>
              <a:buChar char="•"/>
            </a:pPr>
            <a:r>
              <a:rPr lang="en-US" sz="900" dirty="0"/>
              <a:t>Monitor the person carefully.</a:t>
            </a:r>
          </a:p>
          <a:p>
            <a:r>
              <a:rPr lang="en-US" sz="900" dirty="0"/>
              <a:t>Contact a healthcare professional if symptoms get worse or if the person doesn't improve after taking first-aid measures.</a:t>
            </a:r>
          </a:p>
          <a:p>
            <a:r>
              <a:rPr lang="en-US" sz="900" dirty="0"/>
              <a:t>Call 911 or your local emergency number if the person's condition gets worse, especially if the person:</a:t>
            </a:r>
          </a:p>
          <a:p>
            <a:pPr>
              <a:buFont typeface="Arial" panose="020B0604020202020204" pitchFamily="34" charset="0"/>
              <a:buChar char="•"/>
            </a:pPr>
            <a:r>
              <a:rPr lang="en-US" sz="900" dirty="0"/>
              <a:t>Faints.</a:t>
            </a:r>
          </a:p>
          <a:p>
            <a:pPr>
              <a:buFont typeface="Arial" panose="020B0604020202020204" pitchFamily="34" charset="0"/>
              <a:buChar char="•"/>
            </a:pPr>
            <a:r>
              <a:rPr lang="en-US" sz="900" dirty="0"/>
              <a:t>Becomes agitated.</a:t>
            </a:r>
          </a:p>
          <a:p>
            <a:pPr>
              <a:buFont typeface="Arial" panose="020B0604020202020204" pitchFamily="34" charset="0"/>
              <a:buChar char="•"/>
            </a:pPr>
            <a:r>
              <a:rPr lang="en-US" sz="900" dirty="0"/>
              <a:t>Is confused.</a:t>
            </a:r>
          </a:p>
          <a:p>
            <a:pPr>
              <a:buFont typeface="Arial" panose="020B0604020202020204" pitchFamily="34" charset="0"/>
              <a:buChar char="•"/>
            </a:pPr>
            <a:r>
              <a:rPr lang="en-US" sz="900" dirty="0"/>
              <a:t>Has a seizure.</a:t>
            </a:r>
          </a:p>
          <a:p>
            <a:pPr>
              <a:buFont typeface="Arial" panose="020B0604020202020204" pitchFamily="34" charset="0"/>
              <a:buChar char="•"/>
            </a:pPr>
            <a:r>
              <a:rPr lang="en-US" sz="900" dirty="0"/>
              <a:t>Is not able to drink.</a:t>
            </a:r>
          </a:p>
          <a:p>
            <a:pPr>
              <a:buFont typeface="Arial" panose="020B0604020202020204" pitchFamily="34" charset="0"/>
              <a:buChar char="•"/>
            </a:pPr>
            <a:r>
              <a:rPr lang="en-US" sz="900" dirty="0"/>
              <a:t>Has a core body temperature — measured with a rectal thermometer — of 104 degrees Fahrenheit (40 degrees Celsius), which indicates heatstroke.</a:t>
            </a:r>
          </a:p>
          <a:p>
            <a:endParaRPr lang="en-US" dirty="0"/>
          </a:p>
        </p:txBody>
      </p:sp>
      <p:sp>
        <p:nvSpPr>
          <p:cNvPr id="4" name="Slide Number Placeholder 3"/>
          <p:cNvSpPr>
            <a:spLocks noGrp="1"/>
          </p:cNvSpPr>
          <p:nvPr>
            <p:ph type="sldNum" sz="quarter" idx="5"/>
          </p:nvPr>
        </p:nvSpPr>
        <p:spPr/>
        <p:txBody>
          <a:bodyPr/>
          <a:lstStyle/>
          <a:p>
            <a:fld id="{6C4B6F10-0B27-4E94-8F8F-A90C0CE20F47}" type="slidenum">
              <a:rPr lang="en-US" smtClean="0"/>
              <a:t>12</a:t>
            </a:fld>
            <a:endParaRPr lang="en-US"/>
          </a:p>
        </p:txBody>
      </p:sp>
    </p:spTree>
    <p:extLst>
      <p:ext uri="{BB962C8B-B14F-4D97-AF65-F5344CB8AC3E}">
        <p14:creationId xmlns:p14="http://schemas.microsoft.com/office/powerpoint/2010/main" val="1628817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4B6F10-0B27-4E94-8F8F-A90C0CE20F47}" type="slidenum">
              <a:rPr lang="en-US" smtClean="0"/>
              <a:t>13</a:t>
            </a:fld>
            <a:endParaRPr lang="en-US"/>
          </a:p>
        </p:txBody>
      </p:sp>
    </p:spTree>
    <p:extLst>
      <p:ext uri="{BB962C8B-B14F-4D97-AF65-F5344CB8AC3E}">
        <p14:creationId xmlns:p14="http://schemas.microsoft.com/office/powerpoint/2010/main" val="2140067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4B6F10-0B27-4E94-8F8F-A90C0CE20F47}" type="slidenum">
              <a:rPr lang="en-US" smtClean="0"/>
              <a:t>16</a:t>
            </a:fld>
            <a:endParaRPr lang="en-US"/>
          </a:p>
        </p:txBody>
      </p:sp>
    </p:spTree>
    <p:extLst>
      <p:ext uri="{BB962C8B-B14F-4D97-AF65-F5344CB8AC3E}">
        <p14:creationId xmlns:p14="http://schemas.microsoft.com/office/powerpoint/2010/main" val="6007377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4B6F10-0B27-4E94-8F8F-A90C0CE20F47}" type="slidenum">
              <a:rPr lang="en-US" smtClean="0"/>
              <a:t>17</a:t>
            </a:fld>
            <a:endParaRPr lang="en-US"/>
          </a:p>
        </p:txBody>
      </p:sp>
    </p:spTree>
    <p:extLst>
      <p:ext uri="{BB962C8B-B14F-4D97-AF65-F5344CB8AC3E}">
        <p14:creationId xmlns:p14="http://schemas.microsoft.com/office/powerpoint/2010/main" val="1425210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BF7F3-D109-B195-5D3C-65861C05CA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29E160F-DD03-F5B1-3BA9-B74387B56F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960480-0058-3400-5CB2-611BC3AE76D1}"/>
              </a:ext>
            </a:extLst>
          </p:cNvPr>
          <p:cNvSpPr>
            <a:spLocks noGrp="1"/>
          </p:cNvSpPr>
          <p:nvPr>
            <p:ph type="dt" sz="half" idx="10"/>
          </p:nvPr>
        </p:nvSpPr>
        <p:spPr/>
        <p:txBody>
          <a:bodyPr/>
          <a:lstStyle/>
          <a:p>
            <a:fld id="{CE5BD583-C0C6-4666-A4EF-9B1E7839188C}" type="datetimeFigureOut">
              <a:rPr lang="en-US" smtClean="0"/>
              <a:t>1/20/2025</a:t>
            </a:fld>
            <a:endParaRPr lang="en-US"/>
          </a:p>
        </p:txBody>
      </p:sp>
      <p:sp>
        <p:nvSpPr>
          <p:cNvPr id="5" name="Footer Placeholder 4">
            <a:extLst>
              <a:ext uri="{FF2B5EF4-FFF2-40B4-BE49-F238E27FC236}">
                <a16:creationId xmlns:a16="http://schemas.microsoft.com/office/drawing/2014/main" id="{CF2270A1-599E-EC4F-30BF-086525D249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2E766-9E1E-E6B5-372A-E437879149B8}"/>
              </a:ext>
            </a:extLst>
          </p:cNvPr>
          <p:cNvSpPr>
            <a:spLocks noGrp="1"/>
          </p:cNvSpPr>
          <p:nvPr>
            <p:ph type="sldNum" sz="quarter" idx="12"/>
          </p:nvPr>
        </p:nvSpPr>
        <p:spPr/>
        <p:txBody>
          <a:bodyPr/>
          <a:lstStyle/>
          <a:p>
            <a:fld id="{E6B3DCD8-8540-4EE8-9378-B8A333E9A9B2}" type="slidenum">
              <a:rPr lang="en-US" smtClean="0"/>
              <a:t>‹#›</a:t>
            </a:fld>
            <a:endParaRPr lang="en-US"/>
          </a:p>
        </p:txBody>
      </p:sp>
    </p:spTree>
    <p:extLst>
      <p:ext uri="{BB962C8B-B14F-4D97-AF65-F5344CB8AC3E}">
        <p14:creationId xmlns:p14="http://schemas.microsoft.com/office/powerpoint/2010/main" val="1670394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040E4-3544-F552-A423-E67B9533C8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550649-0479-73E6-4198-1CDE5282C4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7994AC-8CCB-B87D-BFF0-9DBD923C44CA}"/>
              </a:ext>
            </a:extLst>
          </p:cNvPr>
          <p:cNvSpPr>
            <a:spLocks noGrp="1"/>
          </p:cNvSpPr>
          <p:nvPr>
            <p:ph type="dt" sz="half" idx="10"/>
          </p:nvPr>
        </p:nvSpPr>
        <p:spPr/>
        <p:txBody>
          <a:bodyPr/>
          <a:lstStyle/>
          <a:p>
            <a:fld id="{CE5BD583-C0C6-4666-A4EF-9B1E7839188C}" type="datetimeFigureOut">
              <a:rPr lang="en-US" smtClean="0"/>
              <a:t>1/20/2025</a:t>
            </a:fld>
            <a:endParaRPr lang="en-US"/>
          </a:p>
        </p:txBody>
      </p:sp>
      <p:sp>
        <p:nvSpPr>
          <p:cNvPr id="5" name="Footer Placeholder 4">
            <a:extLst>
              <a:ext uri="{FF2B5EF4-FFF2-40B4-BE49-F238E27FC236}">
                <a16:creationId xmlns:a16="http://schemas.microsoft.com/office/drawing/2014/main" id="{4A6DE757-540C-0C6D-D817-015054AC29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C4D0DA-4675-E926-626A-04C54B06ABDB}"/>
              </a:ext>
            </a:extLst>
          </p:cNvPr>
          <p:cNvSpPr>
            <a:spLocks noGrp="1"/>
          </p:cNvSpPr>
          <p:nvPr>
            <p:ph type="sldNum" sz="quarter" idx="12"/>
          </p:nvPr>
        </p:nvSpPr>
        <p:spPr/>
        <p:txBody>
          <a:bodyPr/>
          <a:lstStyle/>
          <a:p>
            <a:fld id="{E6B3DCD8-8540-4EE8-9378-B8A333E9A9B2}" type="slidenum">
              <a:rPr lang="en-US" smtClean="0"/>
              <a:t>‹#›</a:t>
            </a:fld>
            <a:endParaRPr lang="en-US"/>
          </a:p>
        </p:txBody>
      </p:sp>
    </p:spTree>
    <p:extLst>
      <p:ext uri="{BB962C8B-B14F-4D97-AF65-F5344CB8AC3E}">
        <p14:creationId xmlns:p14="http://schemas.microsoft.com/office/powerpoint/2010/main" val="2661483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31649-AFDD-DC68-D4B7-880A606268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3027D8-D104-3EE2-BEAE-1D8722DB5DF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C52175-BEC6-DB6D-B548-7E5F556965C6}"/>
              </a:ext>
            </a:extLst>
          </p:cNvPr>
          <p:cNvSpPr>
            <a:spLocks noGrp="1"/>
          </p:cNvSpPr>
          <p:nvPr>
            <p:ph type="dt" sz="half" idx="10"/>
          </p:nvPr>
        </p:nvSpPr>
        <p:spPr/>
        <p:txBody>
          <a:bodyPr/>
          <a:lstStyle/>
          <a:p>
            <a:fld id="{CE5BD583-C0C6-4666-A4EF-9B1E7839188C}" type="datetimeFigureOut">
              <a:rPr lang="en-US" smtClean="0"/>
              <a:t>1/20/2025</a:t>
            </a:fld>
            <a:endParaRPr lang="en-US"/>
          </a:p>
        </p:txBody>
      </p:sp>
      <p:sp>
        <p:nvSpPr>
          <p:cNvPr id="5" name="Footer Placeholder 4">
            <a:extLst>
              <a:ext uri="{FF2B5EF4-FFF2-40B4-BE49-F238E27FC236}">
                <a16:creationId xmlns:a16="http://schemas.microsoft.com/office/drawing/2014/main" id="{81E9B807-C390-8CA0-F9A0-C17F98EB00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F8A8EF-D13B-ABA1-69E1-7E26193D2DE0}"/>
              </a:ext>
            </a:extLst>
          </p:cNvPr>
          <p:cNvSpPr>
            <a:spLocks noGrp="1"/>
          </p:cNvSpPr>
          <p:nvPr>
            <p:ph type="sldNum" sz="quarter" idx="12"/>
          </p:nvPr>
        </p:nvSpPr>
        <p:spPr/>
        <p:txBody>
          <a:bodyPr/>
          <a:lstStyle/>
          <a:p>
            <a:fld id="{E6B3DCD8-8540-4EE8-9378-B8A333E9A9B2}" type="slidenum">
              <a:rPr lang="en-US" smtClean="0"/>
              <a:t>‹#›</a:t>
            </a:fld>
            <a:endParaRPr lang="en-US"/>
          </a:p>
        </p:txBody>
      </p:sp>
    </p:spTree>
    <p:extLst>
      <p:ext uri="{BB962C8B-B14F-4D97-AF65-F5344CB8AC3E}">
        <p14:creationId xmlns:p14="http://schemas.microsoft.com/office/powerpoint/2010/main" val="2345400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AA2B7-453C-FA86-ECA5-3F229DA504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52AA3E-91C5-6E1A-DD22-6CE2E2FA38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F674F7-6FBB-D3AE-CBE1-116C1DD7E8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6B318B1-EE2E-2653-7754-6B69810F4199}"/>
              </a:ext>
            </a:extLst>
          </p:cNvPr>
          <p:cNvSpPr>
            <a:spLocks noGrp="1"/>
          </p:cNvSpPr>
          <p:nvPr>
            <p:ph type="dt" sz="half" idx="10"/>
          </p:nvPr>
        </p:nvSpPr>
        <p:spPr/>
        <p:txBody>
          <a:bodyPr/>
          <a:lstStyle/>
          <a:p>
            <a:fld id="{CE5BD583-C0C6-4666-A4EF-9B1E7839188C}" type="datetimeFigureOut">
              <a:rPr lang="en-US" smtClean="0"/>
              <a:t>1/20/2025</a:t>
            </a:fld>
            <a:endParaRPr lang="en-US"/>
          </a:p>
        </p:txBody>
      </p:sp>
      <p:sp>
        <p:nvSpPr>
          <p:cNvPr id="6" name="Footer Placeholder 5">
            <a:extLst>
              <a:ext uri="{FF2B5EF4-FFF2-40B4-BE49-F238E27FC236}">
                <a16:creationId xmlns:a16="http://schemas.microsoft.com/office/drawing/2014/main" id="{C116A610-26EB-D608-A850-3761BE7C77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1C83B4-0312-9BAF-1658-7D4E6434EA95}"/>
              </a:ext>
            </a:extLst>
          </p:cNvPr>
          <p:cNvSpPr>
            <a:spLocks noGrp="1"/>
          </p:cNvSpPr>
          <p:nvPr>
            <p:ph type="sldNum" sz="quarter" idx="12"/>
          </p:nvPr>
        </p:nvSpPr>
        <p:spPr/>
        <p:txBody>
          <a:bodyPr/>
          <a:lstStyle/>
          <a:p>
            <a:fld id="{E6B3DCD8-8540-4EE8-9378-B8A333E9A9B2}" type="slidenum">
              <a:rPr lang="en-US" smtClean="0"/>
              <a:t>‹#›</a:t>
            </a:fld>
            <a:endParaRPr lang="en-US"/>
          </a:p>
        </p:txBody>
      </p:sp>
    </p:spTree>
    <p:extLst>
      <p:ext uri="{BB962C8B-B14F-4D97-AF65-F5344CB8AC3E}">
        <p14:creationId xmlns:p14="http://schemas.microsoft.com/office/powerpoint/2010/main" val="1280792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3C6AA-098F-7850-4C47-7FDD773682C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0D956A9-9416-57DE-FE2A-B93BDF45BE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CE65F1-2225-9C68-DCC5-9C1DD317FC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649CAF-098D-3119-DEBD-D84158DB88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D08C3FE-1CE4-F1EA-EF9E-C0D00EFB6C6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055D306-7D67-9FDC-0973-2A6157F8D5DA}"/>
              </a:ext>
            </a:extLst>
          </p:cNvPr>
          <p:cNvSpPr>
            <a:spLocks noGrp="1"/>
          </p:cNvSpPr>
          <p:nvPr>
            <p:ph type="dt" sz="half" idx="10"/>
          </p:nvPr>
        </p:nvSpPr>
        <p:spPr/>
        <p:txBody>
          <a:bodyPr/>
          <a:lstStyle/>
          <a:p>
            <a:fld id="{CE5BD583-C0C6-4666-A4EF-9B1E7839188C}" type="datetimeFigureOut">
              <a:rPr lang="en-US" smtClean="0"/>
              <a:t>1/20/2025</a:t>
            </a:fld>
            <a:endParaRPr lang="en-US"/>
          </a:p>
        </p:txBody>
      </p:sp>
      <p:sp>
        <p:nvSpPr>
          <p:cNvPr id="8" name="Footer Placeholder 7">
            <a:extLst>
              <a:ext uri="{FF2B5EF4-FFF2-40B4-BE49-F238E27FC236}">
                <a16:creationId xmlns:a16="http://schemas.microsoft.com/office/drawing/2014/main" id="{3AA1DD4C-D9B7-C4D9-34F1-8E92763A4C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99D5718-F017-0EF7-EFC0-A2AC77AA7AC8}"/>
              </a:ext>
            </a:extLst>
          </p:cNvPr>
          <p:cNvSpPr>
            <a:spLocks noGrp="1"/>
          </p:cNvSpPr>
          <p:nvPr>
            <p:ph type="sldNum" sz="quarter" idx="12"/>
          </p:nvPr>
        </p:nvSpPr>
        <p:spPr/>
        <p:txBody>
          <a:bodyPr/>
          <a:lstStyle/>
          <a:p>
            <a:fld id="{E6B3DCD8-8540-4EE8-9378-B8A333E9A9B2}" type="slidenum">
              <a:rPr lang="en-US" smtClean="0"/>
              <a:t>‹#›</a:t>
            </a:fld>
            <a:endParaRPr lang="en-US"/>
          </a:p>
        </p:txBody>
      </p:sp>
    </p:spTree>
    <p:extLst>
      <p:ext uri="{BB962C8B-B14F-4D97-AF65-F5344CB8AC3E}">
        <p14:creationId xmlns:p14="http://schemas.microsoft.com/office/powerpoint/2010/main" val="367114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182BB-7315-430D-2C49-458B95A67DD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8A2C9EC-5AF0-F5E0-DA29-748434163963}"/>
              </a:ext>
            </a:extLst>
          </p:cNvPr>
          <p:cNvSpPr>
            <a:spLocks noGrp="1"/>
          </p:cNvSpPr>
          <p:nvPr>
            <p:ph type="dt" sz="half" idx="10"/>
          </p:nvPr>
        </p:nvSpPr>
        <p:spPr/>
        <p:txBody>
          <a:bodyPr/>
          <a:lstStyle/>
          <a:p>
            <a:fld id="{CE5BD583-C0C6-4666-A4EF-9B1E7839188C}" type="datetimeFigureOut">
              <a:rPr lang="en-US" smtClean="0"/>
              <a:t>1/20/2025</a:t>
            </a:fld>
            <a:endParaRPr lang="en-US"/>
          </a:p>
        </p:txBody>
      </p:sp>
      <p:sp>
        <p:nvSpPr>
          <p:cNvPr id="4" name="Footer Placeholder 3">
            <a:extLst>
              <a:ext uri="{FF2B5EF4-FFF2-40B4-BE49-F238E27FC236}">
                <a16:creationId xmlns:a16="http://schemas.microsoft.com/office/drawing/2014/main" id="{049F6C56-CEE9-FB00-989B-B06827F9870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E88E8F-5EE2-40C1-2D01-379901FF3D0B}"/>
              </a:ext>
            </a:extLst>
          </p:cNvPr>
          <p:cNvSpPr>
            <a:spLocks noGrp="1"/>
          </p:cNvSpPr>
          <p:nvPr>
            <p:ph type="sldNum" sz="quarter" idx="12"/>
          </p:nvPr>
        </p:nvSpPr>
        <p:spPr/>
        <p:txBody>
          <a:bodyPr/>
          <a:lstStyle/>
          <a:p>
            <a:fld id="{E6B3DCD8-8540-4EE8-9378-B8A333E9A9B2}" type="slidenum">
              <a:rPr lang="en-US" smtClean="0"/>
              <a:t>‹#›</a:t>
            </a:fld>
            <a:endParaRPr lang="en-US"/>
          </a:p>
        </p:txBody>
      </p:sp>
    </p:spTree>
    <p:extLst>
      <p:ext uri="{BB962C8B-B14F-4D97-AF65-F5344CB8AC3E}">
        <p14:creationId xmlns:p14="http://schemas.microsoft.com/office/powerpoint/2010/main" val="491290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C06C0E0-FE3F-9054-BAD3-001263541E49}"/>
              </a:ext>
            </a:extLst>
          </p:cNvPr>
          <p:cNvSpPr>
            <a:spLocks noGrp="1"/>
          </p:cNvSpPr>
          <p:nvPr>
            <p:ph type="dt" sz="half" idx="10"/>
          </p:nvPr>
        </p:nvSpPr>
        <p:spPr/>
        <p:txBody>
          <a:bodyPr/>
          <a:lstStyle/>
          <a:p>
            <a:fld id="{CE5BD583-C0C6-4666-A4EF-9B1E7839188C}" type="datetimeFigureOut">
              <a:rPr lang="en-US" smtClean="0"/>
              <a:t>1/20/2025</a:t>
            </a:fld>
            <a:endParaRPr lang="en-US"/>
          </a:p>
        </p:txBody>
      </p:sp>
      <p:sp>
        <p:nvSpPr>
          <p:cNvPr id="3" name="Footer Placeholder 2">
            <a:extLst>
              <a:ext uri="{FF2B5EF4-FFF2-40B4-BE49-F238E27FC236}">
                <a16:creationId xmlns:a16="http://schemas.microsoft.com/office/drawing/2014/main" id="{1CB2EA58-7369-5EFF-A476-3A2017AE47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6CE9593-2F39-90DA-AC23-A49A8E81D82D}"/>
              </a:ext>
            </a:extLst>
          </p:cNvPr>
          <p:cNvSpPr>
            <a:spLocks noGrp="1"/>
          </p:cNvSpPr>
          <p:nvPr>
            <p:ph type="sldNum" sz="quarter" idx="12"/>
          </p:nvPr>
        </p:nvSpPr>
        <p:spPr/>
        <p:txBody>
          <a:bodyPr/>
          <a:lstStyle/>
          <a:p>
            <a:fld id="{E6B3DCD8-8540-4EE8-9378-B8A333E9A9B2}" type="slidenum">
              <a:rPr lang="en-US" smtClean="0"/>
              <a:t>‹#›</a:t>
            </a:fld>
            <a:endParaRPr lang="en-US"/>
          </a:p>
        </p:txBody>
      </p:sp>
    </p:spTree>
    <p:extLst>
      <p:ext uri="{BB962C8B-B14F-4D97-AF65-F5344CB8AC3E}">
        <p14:creationId xmlns:p14="http://schemas.microsoft.com/office/powerpoint/2010/main" val="1175135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566E1-4470-10E0-EA4E-80113BD91B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B88BAF1-8D7F-72F8-0D28-F0BCDCAA7F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A11DB66-1B44-33E9-C77E-2CA28154A0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C78145-153E-9530-2199-F897F63D3CD8}"/>
              </a:ext>
            </a:extLst>
          </p:cNvPr>
          <p:cNvSpPr>
            <a:spLocks noGrp="1"/>
          </p:cNvSpPr>
          <p:nvPr>
            <p:ph type="dt" sz="half" idx="10"/>
          </p:nvPr>
        </p:nvSpPr>
        <p:spPr/>
        <p:txBody>
          <a:bodyPr/>
          <a:lstStyle/>
          <a:p>
            <a:fld id="{CE5BD583-C0C6-4666-A4EF-9B1E7839188C}" type="datetimeFigureOut">
              <a:rPr lang="en-US" smtClean="0"/>
              <a:t>1/20/2025</a:t>
            </a:fld>
            <a:endParaRPr lang="en-US"/>
          </a:p>
        </p:txBody>
      </p:sp>
      <p:sp>
        <p:nvSpPr>
          <p:cNvPr id="6" name="Footer Placeholder 5">
            <a:extLst>
              <a:ext uri="{FF2B5EF4-FFF2-40B4-BE49-F238E27FC236}">
                <a16:creationId xmlns:a16="http://schemas.microsoft.com/office/drawing/2014/main" id="{10BAB23F-1779-FE39-6772-95CC2C136A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CD7BD2-405B-E8A3-5EDE-9B16AFD549D5}"/>
              </a:ext>
            </a:extLst>
          </p:cNvPr>
          <p:cNvSpPr>
            <a:spLocks noGrp="1"/>
          </p:cNvSpPr>
          <p:nvPr>
            <p:ph type="sldNum" sz="quarter" idx="12"/>
          </p:nvPr>
        </p:nvSpPr>
        <p:spPr/>
        <p:txBody>
          <a:bodyPr/>
          <a:lstStyle/>
          <a:p>
            <a:fld id="{E6B3DCD8-8540-4EE8-9378-B8A333E9A9B2}" type="slidenum">
              <a:rPr lang="en-US" smtClean="0"/>
              <a:t>‹#›</a:t>
            </a:fld>
            <a:endParaRPr lang="en-US"/>
          </a:p>
        </p:txBody>
      </p:sp>
    </p:spTree>
    <p:extLst>
      <p:ext uri="{BB962C8B-B14F-4D97-AF65-F5344CB8AC3E}">
        <p14:creationId xmlns:p14="http://schemas.microsoft.com/office/powerpoint/2010/main" val="3603598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0F0D8-4C27-F238-AF2B-C25DA358B1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667AF50-28C9-E024-F4F2-A1FABC7953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71562C9-591D-7855-8357-729B03F73D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986153-16BC-55EB-8F6D-86EEAF58DE6D}"/>
              </a:ext>
            </a:extLst>
          </p:cNvPr>
          <p:cNvSpPr>
            <a:spLocks noGrp="1"/>
          </p:cNvSpPr>
          <p:nvPr>
            <p:ph type="dt" sz="half" idx="10"/>
          </p:nvPr>
        </p:nvSpPr>
        <p:spPr/>
        <p:txBody>
          <a:bodyPr/>
          <a:lstStyle/>
          <a:p>
            <a:fld id="{CE5BD583-C0C6-4666-A4EF-9B1E7839188C}" type="datetimeFigureOut">
              <a:rPr lang="en-US" smtClean="0"/>
              <a:t>1/20/2025</a:t>
            </a:fld>
            <a:endParaRPr lang="en-US"/>
          </a:p>
        </p:txBody>
      </p:sp>
      <p:sp>
        <p:nvSpPr>
          <p:cNvPr id="6" name="Footer Placeholder 5">
            <a:extLst>
              <a:ext uri="{FF2B5EF4-FFF2-40B4-BE49-F238E27FC236}">
                <a16:creationId xmlns:a16="http://schemas.microsoft.com/office/drawing/2014/main" id="{CD08220D-828B-C6A7-FEA3-52B35DEB32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4C0F54-C266-CD37-7B19-DB0BF689DDB3}"/>
              </a:ext>
            </a:extLst>
          </p:cNvPr>
          <p:cNvSpPr>
            <a:spLocks noGrp="1"/>
          </p:cNvSpPr>
          <p:nvPr>
            <p:ph type="sldNum" sz="quarter" idx="12"/>
          </p:nvPr>
        </p:nvSpPr>
        <p:spPr/>
        <p:txBody>
          <a:bodyPr/>
          <a:lstStyle/>
          <a:p>
            <a:fld id="{E6B3DCD8-8540-4EE8-9378-B8A333E9A9B2}" type="slidenum">
              <a:rPr lang="en-US" smtClean="0"/>
              <a:t>‹#›</a:t>
            </a:fld>
            <a:endParaRPr lang="en-US"/>
          </a:p>
        </p:txBody>
      </p:sp>
    </p:spTree>
    <p:extLst>
      <p:ext uri="{BB962C8B-B14F-4D97-AF65-F5344CB8AC3E}">
        <p14:creationId xmlns:p14="http://schemas.microsoft.com/office/powerpoint/2010/main" val="3764293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9CFB8-82A0-CE33-C5A0-18335B0996D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4A628DD-F84C-654E-929E-79CF2BEE981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FC4A3C-C4E6-3460-4ADA-27FCA41909F6}"/>
              </a:ext>
            </a:extLst>
          </p:cNvPr>
          <p:cNvSpPr>
            <a:spLocks noGrp="1"/>
          </p:cNvSpPr>
          <p:nvPr>
            <p:ph type="dt" sz="half" idx="10"/>
          </p:nvPr>
        </p:nvSpPr>
        <p:spPr/>
        <p:txBody>
          <a:bodyPr/>
          <a:lstStyle/>
          <a:p>
            <a:fld id="{CE5BD583-C0C6-4666-A4EF-9B1E7839188C}" type="datetimeFigureOut">
              <a:rPr lang="en-US" smtClean="0"/>
              <a:t>1/20/2025</a:t>
            </a:fld>
            <a:endParaRPr lang="en-US"/>
          </a:p>
        </p:txBody>
      </p:sp>
      <p:sp>
        <p:nvSpPr>
          <p:cNvPr id="5" name="Footer Placeholder 4">
            <a:extLst>
              <a:ext uri="{FF2B5EF4-FFF2-40B4-BE49-F238E27FC236}">
                <a16:creationId xmlns:a16="http://schemas.microsoft.com/office/drawing/2014/main" id="{574F16C4-D41A-147D-A7DF-36C9C4351A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8BC880-4189-5F36-0BFD-DE6F959229DD}"/>
              </a:ext>
            </a:extLst>
          </p:cNvPr>
          <p:cNvSpPr>
            <a:spLocks noGrp="1"/>
          </p:cNvSpPr>
          <p:nvPr>
            <p:ph type="sldNum" sz="quarter" idx="12"/>
          </p:nvPr>
        </p:nvSpPr>
        <p:spPr/>
        <p:txBody>
          <a:bodyPr/>
          <a:lstStyle/>
          <a:p>
            <a:fld id="{E6B3DCD8-8540-4EE8-9378-B8A333E9A9B2}" type="slidenum">
              <a:rPr lang="en-US" smtClean="0"/>
              <a:t>‹#›</a:t>
            </a:fld>
            <a:endParaRPr lang="en-US"/>
          </a:p>
        </p:txBody>
      </p:sp>
    </p:spTree>
    <p:extLst>
      <p:ext uri="{BB962C8B-B14F-4D97-AF65-F5344CB8AC3E}">
        <p14:creationId xmlns:p14="http://schemas.microsoft.com/office/powerpoint/2010/main" val="2378005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6405A1-63F5-84CB-B37B-05F34B0F34E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3F855D3-1D73-70B1-E925-0EF6E9D058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C03676-D0F5-9B43-6257-1065A97DEE31}"/>
              </a:ext>
            </a:extLst>
          </p:cNvPr>
          <p:cNvSpPr>
            <a:spLocks noGrp="1"/>
          </p:cNvSpPr>
          <p:nvPr>
            <p:ph type="dt" sz="half" idx="10"/>
          </p:nvPr>
        </p:nvSpPr>
        <p:spPr/>
        <p:txBody>
          <a:bodyPr/>
          <a:lstStyle/>
          <a:p>
            <a:fld id="{CE5BD583-C0C6-4666-A4EF-9B1E7839188C}" type="datetimeFigureOut">
              <a:rPr lang="en-US" smtClean="0"/>
              <a:t>1/20/2025</a:t>
            </a:fld>
            <a:endParaRPr lang="en-US"/>
          </a:p>
        </p:txBody>
      </p:sp>
      <p:sp>
        <p:nvSpPr>
          <p:cNvPr id="5" name="Footer Placeholder 4">
            <a:extLst>
              <a:ext uri="{FF2B5EF4-FFF2-40B4-BE49-F238E27FC236}">
                <a16:creationId xmlns:a16="http://schemas.microsoft.com/office/drawing/2014/main" id="{83672678-F45D-C9C2-4CE7-DC3D474263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D70B13-33AE-547B-7044-CC43ACE91377}"/>
              </a:ext>
            </a:extLst>
          </p:cNvPr>
          <p:cNvSpPr>
            <a:spLocks noGrp="1"/>
          </p:cNvSpPr>
          <p:nvPr>
            <p:ph type="sldNum" sz="quarter" idx="12"/>
          </p:nvPr>
        </p:nvSpPr>
        <p:spPr/>
        <p:txBody>
          <a:bodyPr/>
          <a:lstStyle/>
          <a:p>
            <a:fld id="{E6B3DCD8-8540-4EE8-9378-B8A333E9A9B2}" type="slidenum">
              <a:rPr lang="en-US" smtClean="0"/>
              <a:t>‹#›</a:t>
            </a:fld>
            <a:endParaRPr lang="en-US"/>
          </a:p>
        </p:txBody>
      </p:sp>
    </p:spTree>
    <p:extLst>
      <p:ext uri="{BB962C8B-B14F-4D97-AF65-F5344CB8AC3E}">
        <p14:creationId xmlns:p14="http://schemas.microsoft.com/office/powerpoint/2010/main" val="4082286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CF4604-D65A-DF19-1956-A532CE8D37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3B426B-6DCD-1D28-9FA0-5001CDFFBF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788325-6FC9-A209-5F16-5408A3F201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E5BD583-C0C6-4666-A4EF-9B1E7839188C}" type="datetimeFigureOut">
              <a:rPr lang="en-US" smtClean="0"/>
              <a:t>1/20/2025</a:t>
            </a:fld>
            <a:endParaRPr lang="en-US"/>
          </a:p>
        </p:txBody>
      </p:sp>
      <p:sp>
        <p:nvSpPr>
          <p:cNvPr id="5" name="Footer Placeholder 4">
            <a:extLst>
              <a:ext uri="{FF2B5EF4-FFF2-40B4-BE49-F238E27FC236}">
                <a16:creationId xmlns:a16="http://schemas.microsoft.com/office/drawing/2014/main" id="{3192908E-B36A-527C-C16C-CFEA5B159F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5AC44F8-640E-116A-8A75-F6700C1CD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6B3DCD8-8540-4EE8-9378-B8A333E9A9B2}" type="slidenum">
              <a:rPr lang="en-US" smtClean="0"/>
              <a:t>‹#›</a:t>
            </a:fld>
            <a:endParaRPr lang="en-US"/>
          </a:p>
        </p:txBody>
      </p:sp>
    </p:spTree>
    <p:extLst>
      <p:ext uri="{BB962C8B-B14F-4D97-AF65-F5344CB8AC3E}">
        <p14:creationId xmlns:p14="http://schemas.microsoft.com/office/powerpoint/2010/main" val="918084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6.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8.xml"/><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8" Type="http://schemas.openxmlformats.org/officeDocument/2006/relationships/image" Target="../media/image20.jpg"/><Relationship Id="rId13" Type="http://schemas.openxmlformats.org/officeDocument/2006/relationships/image" Target="../media/image25.jp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8.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jpg"/><Relationship Id="rId10" Type="http://schemas.openxmlformats.org/officeDocument/2006/relationships/image" Target="../media/image22.jpg"/><Relationship Id="rId4" Type="http://schemas.openxmlformats.org/officeDocument/2006/relationships/image" Target="../media/image16.pn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29.jpeg"/><Relationship Id="rId4" Type="http://schemas.openxmlformats.org/officeDocument/2006/relationships/image" Target="../media/image28.jpg"/></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33.png"/><Relationship Id="rId4" Type="http://schemas.openxmlformats.org/officeDocument/2006/relationships/image" Target="../media/image32.jpg"/></Relationships>
</file>

<file path=ppt/slides/_rels/slide1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8.xml"/><Relationship Id="rId1" Type="http://schemas.openxmlformats.org/officeDocument/2006/relationships/video" Target="https://www.youtube.com/embed/Nd5dbMVvl_8?feature=oembed" TargetMode="External"/><Relationship Id="rId5" Type="http://schemas.openxmlformats.org/officeDocument/2006/relationships/image" Target="../media/image37.jpg"/><Relationship Id="rId4" Type="http://schemas.openxmlformats.org/officeDocument/2006/relationships/image" Target="../media/image36.jpeg"/></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33.png"/><Relationship Id="rId5" Type="http://schemas.openxmlformats.org/officeDocument/2006/relationships/image" Target="../media/image40.png"/><Relationship Id="rId4" Type="http://schemas.openxmlformats.org/officeDocument/2006/relationships/image" Target="../media/image39.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8.xml"/><Relationship Id="rId1" Type="http://schemas.openxmlformats.org/officeDocument/2006/relationships/video" Target="https://www.youtube.com/embed/G5mBkVdsoEE?feature=oembed" TargetMode="External"/><Relationship Id="rId4"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g"/><Relationship Id="rId1" Type="http://schemas.openxmlformats.org/officeDocument/2006/relationships/slideLayout" Target="../slideLayouts/slideLayout8.xml"/><Relationship Id="rId4" Type="http://schemas.openxmlformats.org/officeDocument/2006/relationships/hyperlink" Target="https://www.mayoclinic.org/diseases-conditions/food-poisoning/symptoms-causes/syc-20356230"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fwccourse.foodworkercard.wa.gov/?culture=en-US" TargetMode="External"/><Relationship Id="rId2" Type="http://schemas.openxmlformats.org/officeDocument/2006/relationships/image" Target="../media/image44.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jpeg"/><Relationship Id="rId7" Type="http://schemas.openxmlformats.org/officeDocument/2006/relationships/image" Target="../media/image49.png"/><Relationship Id="rId2" Type="http://schemas.openxmlformats.org/officeDocument/2006/relationships/slideLayout" Target="../slideLayouts/slideLayout6.xml"/><Relationship Id="rId1" Type="http://schemas.openxmlformats.org/officeDocument/2006/relationships/video" Target="https://www.youtube.com/embed/hfL4hVpHhmc?start=5&amp;feature=oembed" TargetMode="External"/><Relationship Id="rId6" Type="http://schemas.openxmlformats.org/officeDocument/2006/relationships/image" Target="../media/image48.png"/><Relationship Id="rId5" Type="http://schemas.openxmlformats.org/officeDocument/2006/relationships/image" Target="../media/image47.jpg"/><Relationship Id="rId10" Type="http://schemas.openxmlformats.org/officeDocument/2006/relationships/image" Target="../media/image52.jpg"/><Relationship Id="rId4" Type="http://schemas.openxmlformats.org/officeDocument/2006/relationships/image" Target="../media/image46.jpg"/><Relationship Id="rId9" Type="http://schemas.openxmlformats.org/officeDocument/2006/relationships/image" Target="../media/image51.JPG"/></Relationships>
</file>

<file path=ppt/slides/_rels/slide2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8.xml"/><Relationship Id="rId5" Type="http://schemas.openxmlformats.org/officeDocument/2006/relationships/image" Target="../media/image56.png"/><Relationship Id="rId4" Type="http://schemas.openxmlformats.org/officeDocument/2006/relationships/image" Target="../media/image55.png"/></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g"/><Relationship Id="rId1" Type="http://schemas.openxmlformats.org/officeDocument/2006/relationships/slideLayout" Target="../slideLayouts/slideLayout8.xml"/><Relationship Id="rId5" Type="http://schemas.openxmlformats.org/officeDocument/2006/relationships/image" Target="../media/image60.jpg"/><Relationship Id="rId4" Type="http://schemas.openxmlformats.org/officeDocument/2006/relationships/image" Target="../media/image59.jpg"/></Relationships>
</file>

<file path=ppt/slides/_rels/slide23.xml.rels><?xml version="1.0" encoding="UTF-8" standalone="yes"?>
<Relationships xmlns="http://schemas.openxmlformats.org/package/2006/relationships"><Relationship Id="rId8" Type="http://schemas.openxmlformats.org/officeDocument/2006/relationships/image" Target="../media/image65.jpg"/><Relationship Id="rId3" Type="http://schemas.openxmlformats.org/officeDocument/2006/relationships/image" Target="../media/image58.png"/><Relationship Id="rId7" Type="http://schemas.openxmlformats.org/officeDocument/2006/relationships/image" Target="../media/image64.png"/><Relationship Id="rId2" Type="http://schemas.openxmlformats.org/officeDocument/2006/relationships/slideLayout" Target="../slideLayouts/slideLayout8.xml"/><Relationship Id="rId1" Type="http://schemas.openxmlformats.org/officeDocument/2006/relationships/video" Target="https://www.youtube.com/embed/cfqrg_hSbjw?feature=oembed" TargetMode="Externa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jpeg"/></Relationships>
</file>

<file path=ppt/slides/_rels/slide2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slideLayout" Target="../slideLayouts/slideLayout8.xml"/><Relationship Id="rId1" Type="http://schemas.openxmlformats.org/officeDocument/2006/relationships/video" Target="https://www.youtube.com/embed/2dn13zneEjo?feature=oembed" TargetMode="External"/><Relationship Id="rId4" Type="http://schemas.openxmlformats.org/officeDocument/2006/relationships/image" Target="../media/image68.jpeg"/></Relationships>
</file>

<file path=ppt/slides/_rels/slide2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slideLayout" Target="../slideLayouts/slideLayout8.xml"/><Relationship Id="rId1" Type="http://schemas.openxmlformats.org/officeDocument/2006/relationships/video" Target="https://www.youtube.com/embed/7MPJauo4DdY?feature=oembed" TargetMode="External"/><Relationship Id="rId5" Type="http://schemas.openxmlformats.org/officeDocument/2006/relationships/image" Target="../media/image71.jpg"/><Relationship Id="rId4" Type="http://schemas.openxmlformats.org/officeDocument/2006/relationships/image" Target="../media/image70.png"/></Relationships>
</file>

<file path=ppt/slides/_rels/slide27.xml.rels><?xml version="1.0" encoding="UTF-8" standalone="yes"?>
<Relationships xmlns="http://schemas.openxmlformats.org/package/2006/relationships"><Relationship Id="rId3" Type="http://schemas.openxmlformats.org/officeDocument/2006/relationships/image" Target="../media/image72.jpg"/><Relationship Id="rId7" Type="http://schemas.openxmlformats.org/officeDocument/2006/relationships/image" Target="../media/image76.jpeg"/><Relationship Id="rId2" Type="http://schemas.openxmlformats.org/officeDocument/2006/relationships/slideLayout" Target="../slideLayouts/slideLayout8.xml"/><Relationship Id="rId1" Type="http://schemas.openxmlformats.org/officeDocument/2006/relationships/video" Target="https://www.youtube.com/embed/ddHKwkMwNyI?feature=oembed" TargetMode="External"/><Relationship Id="rId6" Type="http://schemas.openxmlformats.org/officeDocument/2006/relationships/image" Target="../media/image75.png"/><Relationship Id="rId5" Type="http://schemas.openxmlformats.org/officeDocument/2006/relationships/image" Target="../media/image74.JPG"/><Relationship Id="rId4" Type="http://schemas.openxmlformats.org/officeDocument/2006/relationships/image" Target="../media/image73.png"/></Relationships>
</file>

<file path=ppt/slides/_rels/slide2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slideLayout" Target="../slideLayouts/slideLayout8.xml"/><Relationship Id="rId1" Type="http://schemas.openxmlformats.org/officeDocument/2006/relationships/video" Target="https://www.youtube.com/embed/mkpbbWZvYmw?feature=oembed" TargetMode="External"/><Relationship Id="rId6" Type="http://schemas.openxmlformats.org/officeDocument/2006/relationships/image" Target="../media/image80.png"/><Relationship Id="rId5" Type="http://schemas.openxmlformats.org/officeDocument/2006/relationships/image" Target="../media/image79.jpg"/><Relationship Id="rId4" Type="http://schemas.openxmlformats.org/officeDocument/2006/relationships/image" Target="../media/image78.jpg"/></Relationships>
</file>

<file path=ppt/slides/_rels/slide2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81.png"/><Relationship Id="rId1" Type="http://schemas.openxmlformats.org/officeDocument/2006/relationships/slideLayout" Target="../slideLayouts/slideLayout8.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8.xml"/><Relationship Id="rId4" Type="http://schemas.openxmlformats.org/officeDocument/2006/relationships/image" Target="../media/image82.jpg"/></Relationships>
</file>

<file path=ppt/slides/_rels/slide3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D6E08-0D71-2B95-F67B-153C78AC5581}"/>
              </a:ext>
            </a:extLst>
          </p:cNvPr>
          <p:cNvSpPr>
            <a:spLocks noGrp="1"/>
          </p:cNvSpPr>
          <p:nvPr>
            <p:ph type="ctrTitle"/>
          </p:nvPr>
        </p:nvSpPr>
        <p:spPr>
          <a:xfrm>
            <a:off x="3366655" y="2509735"/>
            <a:ext cx="7301345" cy="1000227"/>
          </a:xfrm>
        </p:spPr>
        <p:style>
          <a:lnRef idx="2">
            <a:schemeClr val="accent2"/>
          </a:lnRef>
          <a:fillRef idx="1">
            <a:schemeClr val="lt1"/>
          </a:fillRef>
          <a:effectRef idx="0">
            <a:schemeClr val="accent2"/>
          </a:effectRef>
          <a:fontRef idx="minor">
            <a:schemeClr val="dk1"/>
          </a:fontRef>
        </p:style>
        <p:txBody>
          <a:bodyPr/>
          <a:lstStyle/>
          <a:p>
            <a:r>
              <a:rPr lang="en-US" dirty="0"/>
              <a:t>Basic First Aid</a:t>
            </a:r>
          </a:p>
        </p:txBody>
      </p:sp>
      <p:sp>
        <p:nvSpPr>
          <p:cNvPr id="3" name="Subtitle 2">
            <a:extLst>
              <a:ext uri="{FF2B5EF4-FFF2-40B4-BE49-F238E27FC236}">
                <a16:creationId xmlns:a16="http://schemas.microsoft.com/office/drawing/2014/main" id="{529F26FB-DA1C-2210-318C-4BBD7C8A5A2C}"/>
              </a:ext>
            </a:extLst>
          </p:cNvPr>
          <p:cNvSpPr>
            <a:spLocks noGrp="1"/>
          </p:cNvSpPr>
          <p:nvPr>
            <p:ph type="subTitle" idx="1"/>
          </p:nvPr>
        </p:nvSpPr>
        <p:spPr>
          <a:xfrm>
            <a:off x="3366655" y="3602038"/>
            <a:ext cx="7301345" cy="619766"/>
          </a:xfrm>
        </p:spPr>
        <p:style>
          <a:lnRef idx="2">
            <a:schemeClr val="accent2"/>
          </a:lnRef>
          <a:fillRef idx="1">
            <a:schemeClr val="lt1"/>
          </a:fillRef>
          <a:effectRef idx="0">
            <a:schemeClr val="accent2"/>
          </a:effectRef>
          <a:fontRef idx="minor">
            <a:schemeClr val="dk1"/>
          </a:fontRef>
        </p:style>
        <p:txBody>
          <a:bodyPr/>
          <a:lstStyle/>
          <a:p>
            <a:r>
              <a:rPr lang="en-US" dirty="0"/>
              <a:t>Pathfinder Honor</a:t>
            </a:r>
          </a:p>
        </p:txBody>
      </p:sp>
      <p:pic>
        <p:nvPicPr>
          <p:cNvPr id="5" name="Picture 4" descr="A red and white sign with a white cross&#10;&#10;Description automatically generated">
            <a:extLst>
              <a:ext uri="{FF2B5EF4-FFF2-40B4-BE49-F238E27FC236}">
                <a16:creationId xmlns:a16="http://schemas.microsoft.com/office/drawing/2014/main" id="{416F10B3-DE6A-2DE0-3A42-3D551D8EBE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4295" y="3255962"/>
            <a:ext cx="2888673" cy="3010995"/>
          </a:xfrm>
          <a:prstGeom prst="rect">
            <a:avLst/>
          </a:prstGeom>
        </p:spPr>
      </p:pic>
    </p:spTree>
    <p:extLst>
      <p:ext uri="{BB962C8B-B14F-4D97-AF65-F5344CB8AC3E}">
        <p14:creationId xmlns:p14="http://schemas.microsoft.com/office/powerpoint/2010/main" val="619086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C9BC1-5EAE-1A71-5CBA-7194415286D3}"/>
              </a:ext>
            </a:extLst>
          </p:cNvPr>
          <p:cNvSpPr>
            <a:spLocks noGrp="1"/>
          </p:cNvSpPr>
          <p:nvPr>
            <p:ph type="title"/>
          </p:nvPr>
        </p:nvSpPr>
        <p:spPr>
          <a:xfrm>
            <a:off x="838200" y="2643593"/>
            <a:ext cx="10515600" cy="2852737"/>
          </a:xfrm>
        </p:spPr>
        <p:style>
          <a:lnRef idx="2">
            <a:schemeClr val="accent1"/>
          </a:lnRef>
          <a:fillRef idx="1">
            <a:schemeClr val="lt1"/>
          </a:fillRef>
          <a:effectRef idx="0">
            <a:schemeClr val="accent1"/>
          </a:effectRef>
          <a:fontRef idx="minor">
            <a:schemeClr val="dk1"/>
          </a:fontRef>
        </p:style>
        <p:txBody>
          <a:bodyPr/>
          <a:lstStyle/>
          <a:p>
            <a:pPr algn="ctr"/>
            <a:r>
              <a:rPr lang="en-US" dirty="0"/>
              <a:t>Fire and burns</a:t>
            </a:r>
          </a:p>
        </p:txBody>
      </p:sp>
      <p:sp>
        <p:nvSpPr>
          <p:cNvPr id="3" name="Text Placeholder 2">
            <a:extLst>
              <a:ext uri="{FF2B5EF4-FFF2-40B4-BE49-F238E27FC236}">
                <a16:creationId xmlns:a16="http://schemas.microsoft.com/office/drawing/2014/main" id="{78F20C17-524E-0965-7D6A-843C96B96E35}"/>
              </a:ext>
            </a:extLst>
          </p:cNvPr>
          <p:cNvSpPr>
            <a:spLocks noGrp="1"/>
          </p:cNvSpPr>
          <p:nvPr>
            <p:ph type="body" idx="1"/>
          </p:nvPr>
        </p:nvSpPr>
        <p:spPr>
          <a:xfrm>
            <a:off x="838200" y="832121"/>
            <a:ext cx="10515600" cy="1500187"/>
          </a:xfrm>
        </p:spPr>
        <p:txBody>
          <a:bodyPr/>
          <a:lstStyle/>
          <a:p>
            <a:r>
              <a:rPr lang="en-US" dirty="0">
                <a:solidFill>
                  <a:schemeClr val="bg1"/>
                </a:solidFill>
              </a:rPr>
              <a:t>Part </a:t>
            </a:r>
            <a:r>
              <a:rPr lang="en-US" sz="7200" dirty="0">
                <a:solidFill>
                  <a:schemeClr val="bg1"/>
                </a:solidFill>
              </a:rPr>
              <a:t>1</a:t>
            </a:r>
          </a:p>
        </p:txBody>
      </p:sp>
      <p:pic>
        <p:nvPicPr>
          <p:cNvPr id="4" name="Picture 3" descr="A red and white sign with a white cross&#10;&#10;Description automatically generated">
            <a:extLst>
              <a:ext uri="{FF2B5EF4-FFF2-40B4-BE49-F238E27FC236}">
                <a16:creationId xmlns:a16="http://schemas.microsoft.com/office/drawing/2014/main" id="{2BE51480-E160-5312-A949-3B947C8239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3276" y="312345"/>
            <a:ext cx="2888673" cy="3010995"/>
          </a:xfrm>
          <a:prstGeom prst="rect">
            <a:avLst/>
          </a:prstGeom>
        </p:spPr>
      </p:pic>
    </p:spTree>
    <p:extLst>
      <p:ext uri="{BB962C8B-B14F-4D97-AF65-F5344CB8AC3E}">
        <p14:creationId xmlns:p14="http://schemas.microsoft.com/office/powerpoint/2010/main" val="3849553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CCDDF-4AEB-6B09-A1B4-EEA45A2D7838}"/>
              </a:ext>
            </a:extLst>
          </p:cNvPr>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a:t>Scenario:  FIRE</a:t>
            </a:r>
          </a:p>
        </p:txBody>
      </p:sp>
      <p:pic>
        <p:nvPicPr>
          <p:cNvPr id="4" name="Picture 3" descr="A cartoon of a window on fire&#10;&#10;Description automatically generated">
            <a:extLst>
              <a:ext uri="{FF2B5EF4-FFF2-40B4-BE49-F238E27FC236}">
                <a16:creationId xmlns:a16="http://schemas.microsoft.com/office/drawing/2014/main" id="{ED4F9C3C-960D-090A-1AD6-7C00BAE2E0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876425"/>
            <a:ext cx="4095750" cy="4095750"/>
          </a:xfrm>
          <a:prstGeom prst="rect">
            <a:avLst/>
          </a:prstGeom>
        </p:spPr>
      </p:pic>
      <p:pic>
        <p:nvPicPr>
          <p:cNvPr id="6" name="Picture 5" descr="A black rectangle with white dots&#10;&#10;Description automatically generated">
            <a:extLst>
              <a:ext uri="{FF2B5EF4-FFF2-40B4-BE49-F238E27FC236}">
                <a16:creationId xmlns:a16="http://schemas.microsoft.com/office/drawing/2014/main" id="{1357E952-330A-544E-FA72-3B0AACEFE2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835818"/>
            <a:ext cx="5186363" cy="5186363"/>
          </a:xfrm>
          <a:prstGeom prst="rect">
            <a:avLst/>
          </a:prstGeom>
        </p:spPr>
      </p:pic>
      <p:grpSp>
        <p:nvGrpSpPr>
          <p:cNvPr id="8" name="Group 7">
            <a:extLst>
              <a:ext uri="{FF2B5EF4-FFF2-40B4-BE49-F238E27FC236}">
                <a16:creationId xmlns:a16="http://schemas.microsoft.com/office/drawing/2014/main" id="{E6101682-3F96-6693-D2B6-DC3753F3D9CE}"/>
              </a:ext>
            </a:extLst>
          </p:cNvPr>
          <p:cNvGrpSpPr/>
          <p:nvPr/>
        </p:nvGrpSpPr>
        <p:grpSpPr>
          <a:xfrm rot="21142440">
            <a:off x="5078449" y="490895"/>
            <a:ext cx="2179603" cy="2662544"/>
            <a:chOff x="5078449" y="490895"/>
            <a:chExt cx="2179603" cy="2662544"/>
          </a:xfrm>
        </p:grpSpPr>
        <p:pic>
          <p:nvPicPr>
            <p:cNvPr id="7" name="Picture 6" descr="A cartoon question mark with eyes&#10;&#10;Description automatically generated">
              <a:extLst>
                <a:ext uri="{FF2B5EF4-FFF2-40B4-BE49-F238E27FC236}">
                  <a16:creationId xmlns:a16="http://schemas.microsoft.com/office/drawing/2014/main" id="{B43CF3C8-C816-BD71-1657-89A5485197EE}"/>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745159" y="490895"/>
              <a:ext cx="1512893" cy="2585324"/>
            </a:xfrm>
            <a:prstGeom prst="rect">
              <a:avLst/>
            </a:prstGeom>
          </p:spPr>
        </p:pic>
        <p:sp>
          <p:nvSpPr>
            <p:cNvPr id="3" name="Rectangle 2">
              <a:extLst>
                <a:ext uri="{FF2B5EF4-FFF2-40B4-BE49-F238E27FC236}">
                  <a16:creationId xmlns:a16="http://schemas.microsoft.com/office/drawing/2014/main" id="{6ABC1D3F-8488-4120-0E98-503F60658BE1}"/>
                </a:ext>
              </a:extLst>
            </p:cNvPr>
            <p:cNvSpPr/>
            <p:nvPr/>
          </p:nvSpPr>
          <p:spPr>
            <a:xfrm>
              <a:off x="5078449" y="1747449"/>
              <a:ext cx="2179603" cy="1405990"/>
            </a:xfrm>
            <a:prstGeom prst="rect">
              <a:avLst/>
            </a:prstGeom>
            <a:noFill/>
          </p:spPr>
          <p:txBody>
            <a:bodyPr wrap="square" lIns="91440" tIns="45720" rIns="91440" bIns="45720">
              <a:normAutofit fontScale="62500" lnSpcReduction="20000"/>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What</a:t>
              </a:r>
            </a:p>
            <a:p>
              <a:pPr algn="ctr"/>
              <a:r>
                <a:rPr lang="en-US" sz="5400" b="1" dirty="0">
                  <a:ln/>
                  <a:solidFill>
                    <a:schemeClr val="accent3"/>
                  </a:solidFill>
                </a:rPr>
                <a:t>Should</a:t>
              </a:r>
            </a:p>
            <a:p>
              <a:pPr algn="ctr"/>
              <a:r>
                <a:rPr lang="en-US" sz="5400" b="1" cap="none" spc="0" dirty="0">
                  <a:ln/>
                  <a:solidFill>
                    <a:schemeClr val="accent3"/>
                  </a:solidFill>
                  <a:effectLst/>
                </a:rPr>
                <a:t>You do?</a:t>
              </a:r>
            </a:p>
          </p:txBody>
        </p:sp>
      </p:grpSp>
    </p:spTree>
    <p:extLst>
      <p:ext uri="{BB962C8B-B14F-4D97-AF65-F5344CB8AC3E}">
        <p14:creationId xmlns:p14="http://schemas.microsoft.com/office/powerpoint/2010/main" val="1834275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oster of a person doing a drop of fire&#10;&#10;Description automatically generated with medium confidence">
            <a:extLst>
              <a:ext uri="{FF2B5EF4-FFF2-40B4-BE49-F238E27FC236}">
                <a16:creationId xmlns:a16="http://schemas.microsoft.com/office/drawing/2014/main" id="{76927B26-2765-BEB4-3374-77671F4C9FF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5606" y="328639"/>
            <a:ext cx="4647881" cy="6200721"/>
          </a:xfrm>
        </p:spPr>
      </p:pic>
      <p:pic>
        <p:nvPicPr>
          <p:cNvPr id="12" name="Picture 11" descr="A poster of a fire safety instruction&#10;&#10;Description automatically generated with medium confidence">
            <a:extLst>
              <a:ext uri="{FF2B5EF4-FFF2-40B4-BE49-F238E27FC236}">
                <a16:creationId xmlns:a16="http://schemas.microsoft.com/office/drawing/2014/main" id="{34A05751-562B-23E8-1ECE-6DD40AC608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03880" y="328639"/>
            <a:ext cx="4797570" cy="6208620"/>
          </a:xfrm>
          <a:prstGeom prst="rect">
            <a:avLst/>
          </a:prstGeom>
        </p:spPr>
      </p:pic>
    </p:spTree>
    <p:extLst>
      <p:ext uri="{BB962C8B-B14F-4D97-AF65-F5344CB8AC3E}">
        <p14:creationId xmlns:p14="http://schemas.microsoft.com/office/powerpoint/2010/main" val="172622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978ED-2490-E05D-4F01-9E1634D60162}"/>
              </a:ext>
            </a:extLst>
          </p:cNvPr>
          <p:cNvSpPr>
            <a:spLocks noGrp="1"/>
          </p:cNvSpPr>
          <p:nvPr>
            <p:ph type="title"/>
          </p:nvPr>
        </p:nvSpPr>
        <p:spPr>
          <a:xfrm>
            <a:off x="838200" y="365125"/>
            <a:ext cx="4122812" cy="892175"/>
          </a:xfrm>
        </p:spPr>
        <p:style>
          <a:lnRef idx="2">
            <a:schemeClr val="accent2"/>
          </a:lnRef>
          <a:fillRef idx="1">
            <a:schemeClr val="lt1"/>
          </a:fillRef>
          <a:effectRef idx="0">
            <a:schemeClr val="accent2"/>
          </a:effectRef>
          <a:fontRef idx="minor">
            <a:schemeClr val="dk1"/>
          </a:fontRef>
        </p:style>
        <p:txBody>
          <a:bodyPr/>
          <a:lstStyle/>
          <a:p>
            <a:r>
              <a:rPr lang="en-US" dirty="0"/>
              <a:t>Small fire</a:t>
            </a:r>
          </a:p>
        </p:txBody>
      </p:sp>
      <p:pic>
        <p:nvPicPr>
          <p:cNvPr id="4" name="Picture 3" descr="A hand holding a spoon over a pan of fire&#10;&#10;Description automatically generated">
            <a:extLst>
              <a:ext uri="{FF2B5EF4-FFF2-40B4-BE49-F238E27FC236}">
                <a16:creationId xmlns:a16="http://schemas.microsoft.com/office/drawing/2014/main" id="{EC76EE05-4D49-612C-14D1-2756538797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389061"/>
            <a:ext cx="3619500" cy="2714625"/>
          </a:xfrm>
          <a:prstGeom prst="rect">
            <a:avLst/>
          </a:prstGeom>
        </p:spPr>
      </p:pic>
      <p:pic>
        <p:nvPicPr>
          <p:cNvPr id="5" name="Picture 4" descr="A sign with text and images of a fire extinguisher&#10;&#10;Description automatically generated">
            <a:extLst>
              <a:ext uri="{FF2B5EF4-FFF2-40B4-BE49-F238E27FC236}">
                <a16:creationId xmlns:a16="http://schemas.microsoft.com/office/drawing/2014/main" id="{2C864389-9774-19FB-18C1-3F03CE3D94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1728" y="328639"/>
            <a:ext cx="6200721" cy="6200721"/>
          </a:xfrm>
          <a:prstGeom prst="rect">
            <a:avLst/>
          </a:prstGeom>
        </p:spPr>
      </p:pic>
      <p:sp>
        <p:nvSpPr>
          <p:cNvPr id="6" name="Title 1">
            <a:extLst>
              <a:ext uri="{FF2B5EF4-FFF2-40B4-BE49-F238E27FC236}">
                <a16:creationId xmlns:a16="http://schemas.microsoft.com/office/drawing/2014/main" id="{AE4BDA1A-F997-E6DC-3B45-86312C4796F5}"/>
              </a:ext>
            </a:extLst>
          </p:cNvPr>
          <p:cNvSpPr txBox="1">
            <a:spLocks/>
          </p:cNvSpPr>
          <p:nvPr/>
        </p:nvSpPr>
        <p:spPr>
          <a:xfrm>
            <a:off x="838200" y="4235448"/>
            <a:ext cx="3619500" cy="550866"/>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2000" dirty="0"/>
              <a:t>Smother it</a:t>
            </a:r>
          </a:p>
        </p:txBody>
      </p:sp>
      <p:pic>
        <p:nvPicPr>
          <p:cNvPr id="8" name="Picture 7" descr="A frying pan with fire and a box of baking soda&#10;&#10;Description automatically generated">
            <a:extLst>
              <a:ext uri="{FF2B5EF4-FFF2-40B4-BE49-F238E27FC236}">
                <a16:creationId xmlns:a16="http://schemas.microsoft.com/office/drawing/2014/main" id="{51FDA8B7-3294-07CA-4976-CC36C891E1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6554" y="4479132"/>
            <a:ext cx="2484458" cy="2149475"/>
          </a:xfrm>
          <a:prstGeom prst="rect">
            <a:avLst/>
          </a:prstGeom>
        </p:spPr>
      </p:pic>
    </p:spTree>
    <p:extLst>
      <p:ext uri="{BB962C8B-B14F-4D97-AF65-F5344CB8AC3E}">
        <p14:creationId xmlns:p14="http://schemas.microsoft.com/office/powerpoint/2010/main" val="892846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1CC2D-06BC-7C2C-B4ED-7377F882877F}"/>
              </a:ext>
            </a:extLst>
          </p:cNvPr>
          <p:cNvSpPr>
            <a:spLocks noGrp="1"/>
          </p:cNvSpPr>
          <p:nvPr>
            <p:ph type="title"/>
          </p:nvPr>
        </p:nvSpPr>
        <p:spPr>
          <a:xfrm>
            <a:off x="314494" y="187325"/>
            <a:ext cx="3771123" cy="999449"/>
          </a:xfrm>
        </p:spPr>
        <p:style>
          <a:lnRef idx="2">
            <a:schemeClr val="accent2"/>
          </a:lnRef>
          <a:fillRef idx="1">
            <a:schemeClr val="lt1"/>
          </a:fillRef>
          <a:effectRef idx="0">
            <a:schemeClr val="accent2"/>
          </a:effectRef>
          <a:fontRef idx="minor">
            <a:schemeClr val="dk1"/>
          </a:fontRef>
        </p:style>
        <p:txBody>
          <a:bodyPr/>
          <a:lstStyle/>
          <a:p>
            <a:pPr algn="ctr"/>
            <a:r>
              <a:rPr lang="en-US" b="1" dirty="0">
                <a:solidFill>
                  <a:srgbClr val="C00000"/>
                </a:solidFill>
              </a:rPr>
              <a:t>Building FIRE</a:t>
            </a:r>
          </a:p>
        </p:txBody>
      </p:sp>
      <p:pic>
        <p:nvPicPr>
          <p:cNvPr id="8" name="Content Placeholder 7" descr="A cartoon of a person in a window&#10;&#10;Description automatically generated">
            <a:extLst>
              <a:ext uri="{FF2B5EF4-FFF2-40B4-BE49-F238E27FC236}">
                <a16:creationId xmlns:a16="http://schemas.microsoft.com/office/drawing/2014/main" id="{424D0F06-A437-86F6-779A-B3B1644C93D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96443" y="2554227"/>
            <a:ext cx="5818399" cy="4018406"/>
          </a:xfrm>
        </p:spPr>
      </p:pic>
      <p:sp>
        <p:nvSpPr>
          <p:cNvPr id="4" name="Text Placeholder 3">
            <a:extLst>
              <a:ext uri="{FF2B5EF4-FFF2-40B4-BE49-F238E27FC236}">
                <a16:creationId xmlns:a16="http://schemas.microsoft.com/office/drawing/2014/main" id="{29AFF35D-C9D2-B1B8-DFD1-0FDF16579724}"/>
              </a:ext>
            </a:extLst>
          </p:cNvPr>
          <p:cNvSpPr>
            <a:spLocks noGrp="1"/>
          </p:cNvSpPr>
          <p:nvPr>
            <p:ph type="body" sz="half" idx="2"/>
          </p:nvPr>
        </p:nvSpPr>
        <p:spPr>
          <a:xfrm>
            <a:off x="314494" y="1414463"/>
            <a:ext cx="3771123" cy="2014537"/>
          </a:xfrm>
        </p:spPr>
        <p:style>
          <a:lnRef idx="2">
            <a:schemeClr val="accent5"/>
          </a:lnRef>
          <a:fillRef idx="1">
            <a:schemeClr val="lt1"/>
          </a:fillRef>
          <a:effectRef idx="0">
            <a:schemeClr val="accent5"/>
          </a:effectRef>
          <a:fontRef idx="minor">
            <a:schemeClr val="dk1"/>
          </a:fontRef>
        </p:style>
        <p:txBody>
          <a:bodyPr>
            <a:normAutofit fontScale="92500" lnSpcReduction="10000"/>
          </a:bodyPr>
          <a:lstStyle/>
          <a:p>
            <a:endParaRPr lang="en-US" sz="2000" dirty="0"/>
          </a:p>
          <a:p>
            <a:r>
              <a:rPr lang="en-US" sz="2000" dirty="0"/>
              <a:t>Check your route:</a:t>
            </a:r>
          </a:p>
          <a:p>
            <a:r>
              <a:rPr lang="en-US" sz="2000" dirty="0"/>
              <a:t>    Is the door hot?  Is there smoke?</a:t>
            </a:r>
          </a:p>
          <a:p>
            <a:r>
              <a:rPr lang="en-US" sz="2000" dirty="0"/>
              <a:t>Get low and get OUT!</a:t>
            </a:r>
          </a:p>
          <a:p>
            <a:pPr algn="ctr"/>
            <a:r>
              <a:rPr lang="en-US" sz="3500" b="1" dirty="0">
                <a:solidFill>
                  <a:srgbClr val="C00000"/>
                </a:solidFill>
                <a:effectLst>
                  <a:outerShdw blurRad="38100" dist="38100" dir="2700000" algn="tl">
                    <a:srgbClr val="000000">
                      <a:alpha val="43137"/>
                    </a:srgbClr>
                  </a:outerShdw>
                </a:effectLst>
              </a:rPr>
              <a:t>Call 9-1-1</a:t>
            </a:r>
          </a:p>
        </p:txBody>
      </p:sp>
      <p:sp>
        <p:nvSpPr>
          <p:cNvPr id="6" name="Rectangle 5">
            <a:extLst>
              <a:ext uri="{FF2B5EF4-FFF2-40B4-BE49-F238E27FC236}">
                <a16:creationId xmlns:a16="http://schemas.microsoft.com/office/drawing/2014/main" id="{57BC91E6-321C-FC71-6B59-DCA7FEE7FA79}"/>
              </a:ext>
            </a:extLst>
          </p:cNvPr>
          <p:cNvSpPr/>
          <p:nvPr/>
        </p:nvSpPr>
        <p:spPr>
          <a:xfrm>
            <a:off x="4368787" y="1751584"/>
            <a:ext cx="8073713" cy="646331"/>
          </a:xfrm>
          <a:prstGeom prst="rect">
            <a:avLst/>
          </a:prstGeom>
          <a:noFill/>
        </p:spPr>
        <p:txBody>
          <a:bodyPr wrap="squar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What is your f</a:t>
            </a:r>
            <a:r>
              <a:rPr lang="en-US"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ire escape plan?</a:t>
            </a:r>
            <a:endPar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pic>
        <p:nvPicPr>
          <p:cNvPr id="10" name="Picture 9" descr="A green sign with white text&#10;&#10;Description automatically generated">
            <a:extLst>
              <a:ext uri="{FF2B5EF4-FFF2-40B4-BE49-F238E27FC236}">
                <a16:creationId xmlns:a16="http://schemas.microsoft.com/office/drawing/2014/main" id="{BE59F02A-EA21-87BD-13A3-B8306A64A334}"/>
              </a:ext>
            </a:extLst>
          </p:cNvPr>
          <p:cNvPicPr>
            <a:picLocks noChangeAspect="1"/>
          </p:cNvPicPr>
          <p:nvPr/>
        </p:nvPicPr>
        <p:blipFill rotWithShape="1">
          <a:blip r:embed="rId3">
            <a:extLst>
              <a:ext uri="{28A0092B-C50C-407E-A947-70E740481C1C}">
                <a14:useLocalDpi xmlns:a14="http://schemas.microsoft.com/office/drawing/2010/main" val="0"/>
              </a:ext>
            </a:extLst>
          </a:blip>
          <a:srcRect t="32917" b="33124"/>
          <a:stretch/>
        </p:blipFill>
        <p:spPr>
          <a:xfrm>
            <a:off x="4486106" y="290557"/>
            <a:ext cx="3919538" cy="1331011"/>
          </a:xfrm>
          <a:prstGeom prst="rect">
            <a:avLst/>
          </a:prstGeom>
        </p:spPr>
      </p:pic>
      <p:pic>
        <p:nvPicPr>
          <p:cNvPr id="12" name="Picture 11" descr="A person blowing his nose into a tissue&#10;&#10;Description automatically generated">
            <a:extLst>
              <a:ext uri="{FF2B5EF4-FFF2-40B4-BE49-F238E27FC236}">
                <a16:creationId xmlns:a16="http://schemas.microsoft.com/office/drawing/2014/main" id="{43B04233-61A9-F02D-20BC-109E9D5060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493" y="3606237"/>
            <a:ext cx="3771123" cy="2828343"/>
          </a:xfrm>
          <a:prstGeom prst="rect">
            <a:avLst/>
          </a:prstGeom>
        </p:spPr>
      </p:pic>
    </p:spTree>
    <p:extLst>
      <p:ext uri="{BB962C8B-B14F-4D97-AF65-F5344CB8AC3E}">
        <p14:creationId xmlns:p14="http://schemas.microsoft.com/office/powerpoint/2010/main" val="1734116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CCDDF-4AEB-6B09-A1B4-EEA45A2D7838}"/>
              </a:ext>
            </a:extLst>
          </p:cNvPr>
          <p:cNvSpPr>
            <a:spLocks noGrp="1"/>
          </p:cNvSpPr>
          <p:nvPr>
            <p:ph type="title"/>
          </p:nvPr>
        </p:nvSpPr>
        <p:spPr>
          <a:xfrm>
            <a:off x="838200" y="365125"/>
            <a:ext cx="7877175" cy="1325563"/>
          </a:xfrm>
        </p:spPr>
        <p:style>
          <a:lnRef idx="2">
            <a:schemeClr val="accent2"/>
          </a:lnRef>
          <a:fillRef idx="1">
            <a:schemeClr val="lt1"/>
          </a:fillRef>
          <a:effectRef idx="0">
            <a:schemeClr val="accent2"/>
          </a:effectRef>
          <a:fontRef idx="minor">
            <a:schemeClr val="dk1"/>
          </a:fontRef>
        </p:style>
        <p:txBody>
          <a:bodyPr/>
          <a:lstStyle/>
          <a:p>
            <a:r>
              <a:rPr lang="en-US" dirty="0"/>
              <a:t>Scenario:  BURNT</a:t>
            </a:r>
          </a:p>
        </p:txBody>
      </p:sp>
      <p:pic>
        <p:nvPicPr>
          <p:cNvPr id="4" name="Picture 3" descr="A person with sunburn on his back&#10;&#10;Description automatically generated">
            <a:extLst>
              <a:ext uri="{FF2B5EF4-FFF2-40B4-BE49-F238E27FC236}">
                <a16:creationId xmlns:a16="http://schemas.microsoft.com/office/drawing/2014/main" id="{A4B22DCF-CC25-A1DE-F346-D7703264AB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941313"/>
            <a:ext cx="7877175" cy="4430911"/>
          </a:xfrm>
          <a:prstGeom prst="rect">
            <a:avLst/>
          </a:prstGeom>
        </p:spPr>
      </p:pic>
      <p:grpSp>
        <p:nvGrpSpPr>
          <p:cNvPr id="8" name="Group 7">
            <a:extLst>
              <a:ext uri="{FF2B5EF4-FFF2-40B4-BE49-F238E27FC236}">
                <a16:creationId xmlns:a16="http://schemas.microsoft.com/office/drawing/2014/main" id="{932F567A-05F7-5397-A1D2-19F5B72A4C01}"/>
              </a:ext>
            </a:extLst>
          </p:cNvPr>
          <p:cNvGrpSpPr/>
          <p:nvPr/>
        </p:nvGrpSpPr>
        <p:grpSpPr>
          <a:xfrm>
            <a:off x="8445730" y="108720"/>
            <a:ext cx="3289753" cy="3414561"/>
            <a:chOff x="8907488" y="359417"/>
            <a:chExt cx="2179603" cy="2662544"/>
          </a:xfrm>
        </p:grpSpPr>
        <p:sp>
          <p:nvSpPr>
            <p:cNvPr id="7" name="Oval 6">
              <a:extLst>
                <a:ext uri="{FF2B5EF4-FFF2-40B4-BE49-F238E27FC236}">
                  <a16:creationId xmlns:a16="http://schemas.microsoft.com/office/drawing/2014/main" id="{19AD8013-C9C2-E166-89C2-60F6C9A1B670}"/>
                </a:ext>
              </a:extLst>
            </p:cNvPr>
            <p:cNvSpPr/>
            <p:nvPr/>
          </p:nvSpPr>
          <p:spPr>
            <a:xfrm>
              <a:off x="10174778" y="648393"/>
              <a:ext cx="665018" cy="49876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3" name="Group 2">
              <a:extLst>
                <a:ext uri="{FF2B5EF4-FFF2-40B4-BE49-F238E27FC236}">
                  <a16:creationId xmlns:a16="http://schemas.microsoft.com/office/drawing/2014/main" id="{10402FBD-0F50-8A19-68D8-3705719E8029}"/>
                </a:ext>
              </a:extLst>
            </p:cNvPr>
            <p:cNvGrpSpPr/>
            <p:nvPr/>
          </p:nvGrpSpPr>
          <p:grpSpPr>
            <a:xfrm rot="764262">
              <a:off x="8907488" y="359417"/>
              <a:ext cx="2179603" cy="2662544"/>
              <a:chOff x="5078449" y="490895"/>
              <a:chExt cx="2179603" cy="2662544"/>
            </a:xfrm>
          </p:grpSpPr>
          <p:pic>
            <p:nvPicPr>
              <p:cNvPr id="5" name="Picture 4" descr="A cartoon question mark with eyes&#10;&#10;Description automatically generated">
                <a:extLst>
                  <a:ext uri="{FF2B5EF4-FFF2-40B4-BE49-F238E27FC236}">
                    <a16:creationId xmlns:a16="http://schemas.microsoft.com/office/drawing/2014/main" id="{DEFBCFDE-1DC2-3A1F-D9A0-BF30014F7AB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745159" y="490895"/>
                <a:ext cx="1512893" cy="2585324"/>
              </a:xfrm>
              <a:prstGeom prst="rect">
                <a:avLst/>
              </a:prstGeom>
            </p:spPr>
          </p:pic>
          <p:sp>
            <p:nvSpPr>
              <p:cNvPr id="6" name="Rectangle 5">
                <a:extLst>
                  <a:ext uri="{FF2B5EF4-FFF2-40B4-BE49-F238E27FC236}">
                    <a16:creationId xmlns:a16="http://schemas.microsoft.com/office/drawing/2014/main" id="{6E26F5EF-5553-3599-EA9F-11C37CAEBF66}"/>
                  </a:ext>
                </a:extLst>
              </p:cNvPr>
              <p:cNvSpPr/>
              <p:nvPr/>
            </p:nvSpPr>
            <p:spPr>
              <a:xfrm>
                <a:off x="5078449" y="1747449"/>
                <a:ext cx="2179603" cy="1405990"/>
              </a:xfrm>
              <a:prstGeom prst="rect">
                <a:avLst/>
              </a:prstGeom>
              <a:noFill/>
            </p:spPr>
            <p:txBody>
              <a:bodyPr wrap="square" lIns="91440" tIns="45720" rIns="91440" bIns="45720">
                <a:normAutofit fontScale="85000" lnSpcReduction="20000"/>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What</a:t>
                </a:r>
              </a:p>
              <a:p>
                <a:pPr algn="ctr"/>
                <a:r>
                  <a:rPr lang="en-US" sz="5400" b="1" dirty="0">
                    <a:ln/>
                    <a:solidFill>
                      <a:schemeClr val="accent3"/>
                    </a:solidFill>
                  </a:rPr>
                  <a:t>Should</a:t>
                </a:r>
              </a:p>
              <a:p>
                <a:pPr algn="ctr"/>
                <a:r>
                  <a:rPr lang="en-US" sz="5400" b="1" cap="none" spc="0" dirty="0">
                    <a:ln/>
                    <a:solidFill>
                      <a:schemeClr val="accent3"/>
                    </a:solidFill>
                    <a:effectLst/>
                  </a:rPr>
                  <a:t>You do?</a:t>
                </a:r>
              </a:p>
            </p:txBody>
          </p:sp>
        </p:grpSp>
      </p:grpSp>
    </p:spTree>
    <p:extLst>
      <p:ext uri="{BB962C8B-B14F-4D97-AF65-F5344CB8AC3E}">
        <p14:creationId xmlns:p14="http://schemas.microsoft.com/office/powerpoint/2010/main" val="3095039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1CC2D-06BC-7C2C-B4ED-7377F882877F}"/>
              </a:ext>
            </a:extLst>
          </p:cNvPr>
          <p:cNvSpPr>
            <a:spLocks noGrp="1"/>
          </p:cNvSpPr>
          <p:nvPr>
            <p:ph type="title"/>
          </p:nvPr>
        </p:nvSpPr>
        <p:spPr>
          <a:xfrm>
            <a:off x="314494" y="187325"/>
            <a:ext cx="3771123" cy="999449"/>
          </a:xfrm>
        </p:spPr>
        <p:style>
          <a:lnRef idx="2">
            <a:schemeClr val="accent2"/>
          </a:lnRef>
          <a:fillRef idx="1">
            <a:schemeClr val="lt1"/>
          </a:fillRef>
          <a:effectRef idx="0">
            <a:schemeClr val="accent2"/>
          </a:effectRef>
          <a:fontRef idx="minor">
            <a:schemeClr val="dk1"/>
          </a:fontRef>
        </p:style>
        <p:txBody>
          <a:bodyPr/>
          <a:lstStyle/>
          <a:p>
            <a:pPr algn="ctr"/>
            <a:r>
              <a:rPr lang="en-US" b="1" dirty="0">
                <a:solidFill>
                  <a:srgbClr val="C00000"/>
                </a:solidFill>
              </a:rPr>
              <a:t>1</a:t>
            </a:r>
            <a:r>
              <a:rPr lang="en-US" b="1" baseline="30000" dirty="0">
                <a:solidFill>
                  <a:srgbClr val="C00000"/>
                </a:solidFill>
              </a:rPr>
              <a:t>st</a:t>
            </a:r>
            <a:r>
              <a:rPr lang="en-US" b="1" dirty="0">
                <a:solidFill>
                  <a:srgbClr val="C00000"/>
                </a:solidFill>
              </a:rPr>
              <a:t> Degree Burn</a:t>
            </a:r>
          </a:p>
        </p:txBody>
      </p:sp>
      <p:sp>
        <p:nvSpPr>
          <p:cNvPr id="4" name="Text Placeholder 3">
            <a:extLst>
              <a:ext uri="{FF2B5EF4-FFF2-40B4-BE49-F238E27FC236}">
                <a16:creationId xmlns:a16="http://schemas.microsoft.com/office/drawing/2014/main" id="{29AFF35D-C9D2-B1B8-DFD1-0FDF16579724}"/>
              </a:ext>
            </a:extLst>
          </p:cNvPr>
          <p:cNvSpPr>
            <a:spLocks noGrp="1"/>
          </p:cNvSpPr>
          <p:nvPr>
            <p:ph type="body" sz="half" idx="2"/>
          </p:nvPr>
        </p:nvSpPr>
        <p:spPr>
          <a:xfrm>
            <a:off x="314493" y="4215490"/>
            <a:ext cx="3771123" cy="1212172"/>
          </a:xfrm>
        </p:spPr>
        <p:style>
          <a:lnRef idx="2">
            <a:schemeClr val="accent5"/>
          </a:lnRef>
          <a:fillRef idx="1">
            <a:schemeClr val="lt1"/>
          </a:fillRef>
          <a:effectRef idx="0">
            <a:schemeClr val="accent5"/>
          </a:effectRef>
          <a:fontRef idx="minor">
            <a:schemeClr val="dk1"/>
          </a:fontRef>
        </p:style>
        <p:txBody>
          <a:bodyPr>
            <a:normAutofit fontScale="62500" lnSpcReduction="20000"/>
          </a:bodyPr>
          <a:lstStyle/>
          <a:p>
            <a:endParaRPr lang="en-US" sz="2000" dirty="0"/>
          </a:p>
          <a:p>
            <a:r>
              <a:rPr lang="en-US" sz="2000" dirty="0"/>
              <a:t>Only the skin’s first layer, the epidermis is affected. </a:t>
            </a:r>
          </a:p>
          <a:p>
            <a:r>
              <a:rPr lang="en-US" sz="2000" dirty="0"/>
              <a:t> It is red and painful.</a:t>
            </a:r>
          </a:p>
          <a:p>
            <a:r>
              <a:rPr lang="en-US" sz="2000" dirty="0"/>
              <a:t>This will take some time to heal.</a:t>
            </a:r>
          </a:p>
          <a:p>
            <a:endParaRPr lang="en-US" sz="2000" dirty="0"/>
          </a:p>
        </p:txBody>
      </p:sp>
      <p:pic>
        <p:nvPicPr>
          <p:cNvPr id="6" name="Picture 5">
            <a:extLst>
              <a:ext uri="{FF2B5EF4-FFF2-40B4-BE49-F238E27FC236}">
                <a16:creationId xmlns:a16="http://schemas.microsoft.com/office/drawing/2014/main" id="{7A47DF27-123C-91FA-4525-E7B27144FA43}"/>
              </a:ext>
            </a:extLst>
          </p:cNvPr>
          <p:cNvPicPr>
            <a:picLocks noChangeAspect="1"/>
          </p:cNvPicPr>
          <p:nvPr/>
        </p:nvPicPr>
        <p:blipFill>
          <a:blip r:embed="rId2"/>
          <a:stretch>
            <a:fillRect/>
          </a:stretch>
        </p:blipFill>
        <p:spPr>
          <a:xfrm>
            <a:off x="314494" y="1430338"/>
            <a:ext cx="3796089" cy="2541588"/>
          </a:xfrm>
          <a:prstGeom prst="rect">
            <a:avLst/>
          </a:prstGeom>
        </p:spPr>
      </p:pic>
      <p:pic>
        <p:nvPicPr>
          <p:cNvPr id="8" name="Picture 7">
            <a:extLst>
              <a:ext uri="{FF2B5EF4-FFF2-40B4-BE49-F238E27FC236}">
                <a16:creationId xmlns:a16="http://schemas.microsoft.com/office/drawing/2014/main" id="{A5D15809-7017-A89C-BA3E-E257526C1B8E}"/>
              </a:ext>
            </a:extLst>
          </p:cNvPr>
          <p:cNvPicPr>
            <a:picLocks noChangeAspect="1"/>
          </p:cNvPicPr>
          <p:nvPr/>
        </p:nvPicPr>
        <p:blipFill>
          <a:blip r:embed="rId3"/>
          <a:stretch>
            <a:fillRect/>
          </a:stretch>
        </p:blipFill>
        <p:spPr>
          <a:xfrm>
            <a:off x="8332817" y="1430338"/>
            <a:ext cx="3726572" cy="2152650"/>
          </a:xfrm>
          <a:prstGeom prst="rect">
            <a:avLst/>
          </a:prstGeom>
        </p:spPr>
      </p:pic>
      <p:pic>
        <p:nvPicPr>
          <p:cNvPr id="10" name="Picture 9">
            <a:extLst>
              <a:ext uri="{FF2B5EF4-FFF2-40B4-BE49-F238E27FC236}">
                <a16:creationId xmlns:a16="http://schemas.microsoft.com/office/drawing/2014/main" id="{24F4D836-CA57-1474-774F-00095C0B0788}"/>
              </a:ext>
            </a:extLst>
          </p:cNvPr>
          <p:cNvPicPr>
            <a:picLocks noChangeAspect="1"/>
          </p:cNvPicPr>
          <p:nvPr/>
        </p:nvPicPr>
        <p:blipFill>
          <a:blip r:embed="rId4"/>
          <a:stretch>
            <a:fillRect/>
          </a:stretch>
        </p:blipFill>
        <p:spPr>
          <a:xfrm>
            <a:off x="4290860" y="1430338"/>
            <a:ext cx="3861680" cy="2541588"/>
          </a:xfrm>
          <a:prstGeom prst="rect">
            <a:avLst/>
          </a:prstGeom>
        </p:spPr>
      </p:pic>
      <p:sp>
        <p:nvSpPr>
          <p:cNvPr id="11" name="Title 1">
            <a:extLst>
              <a:ext uri="{FF2B5EF4-FFF2-40B4-BE49-F238E27FC236}">
                <a16:creationId xmlns:a16="http://schemas.microsoft.com/office/drawing/2014/main" id="{3B326B81-3A5A-818E-700E-42878DD19EA0}"/>
              </a:ext>
            </a:extLst>
          </p:cNvPr>
          <p:cNvSpPr txBox="1">
            <a:spLocks/>
          </p:cNvSpPr>
          <p:nvPr/>
        </p:nvSpPr>
        <p:spPr>
          <a:xfrm>
            <a:off x="4335262" y="187325"/>
            <a:ext cx="3771123" cy="999449"/>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b="1" dirty="0">
                <a:solidFill>
                  <a:srgbClr val="C00000"/>
                </a:solidFill>
              </a:rPr>
              <a:t>2</a:t>
            </a:r>
            <a:r>
              <a:rPr lang="en-US" b="1" baseline="30000" dirty="0">
                <a:solidFill>
                  <a:srgbClr val="C00000"/>
                </a:solidFill>
              </a:rPr>
              <a:t>nd</a:t>
            </a:r>
            <a:r>
              <a:rPr lang="en-US" b="1" dirty="0">
                <a:solidFill>
                  <a:srgbClr val="C00000"/>
                </a:solidFill>
              </a:rPr>
              <a:t>  Degree Burn</a:t>
            </a:r>
          </a:p>
        </p:txBody>
      </p:sp>
      <p:sp>
        <p:nvSpPr>
          <p:cNvPr id="12" name="Text Placeholder 3">
            <a:extLst>
              <a:ext uri="{FF2B5EF4-FFF2-40B4-BE49-F238E27FC236}">
                <a16:creationId xmlns:a16="http://schemas.microsoft.com/office/drawing/2014/main" id="{AE5FEC7D-7BB4-6602-0569-7FCBCFDC6609}"/>
              </a:ext>
            </a:extLst>
          </p:cNvPr>
          <p:cNvSpPr txBox="1">
            <a:spLocks/>
          </p:cNvSpPr>
          <p:nvPr/>
        </p:nvSpPr>
        <p:spPr>
          <a:xfrm>
            <a:off x="4335261" y="4215490"/>
            <a:ext cx="3771123" cy="1212172"/>
          </a:xfrm>
          <a:prstGeom prst="rect">
            <a:avLst/>
          </a:prstGeom>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fontScale="70000" lnSpcReduction="2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dk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dk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dk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9pPr>
          </a:lstStyle>
          <a:p>
            <a:endParaRPr lang="en-US" sz="2000" dirty="0"/>
          </a:p>
          <a:p>
            <a:r>
              <a:rPr lang="en-US" sz="2000" dirty="0"/>
              <a:t>Effect the epidermis and papillary dermis. </a:t>
            </a:r>
          </a:p>
          <a:p>
            <a:r>
              <a:rPr lang="en-US" sz="2000" dirty="0"/>
              <a:t>There are blisters and intense pain.</a:t>
            </a:r>
          </a:p>
          <a:p>
            <a:r>
              <a:rPr lang="en-US" sz="2000" dirty="0"/>
              <a:t>This will take a long time to heal.</a:t>
            </a:r>
          </a:p>
          <a:p>
            <a:endParaRPr lang="en-US" sz="2000" dirty="0"/>
          </a:p>
        </p:txBody>
      </p:sp>
      <p:sp>
        <p:nvSpPr>
          <p:cNvPr id="13" name="Title 1">
            <a:extLst>
              <a:ext uri="{FF2B5EF4-FFF2-40B4-BE49-F238E27FC236}">
                <a16:creationId xmlns:a16="http://schemas.microsoft.com/office/drawing/2014/main" id="{7492DB91-2CE2-2A2C-F54B-7F8A098A0FAC}"/>
              </a:ext>
            </a:extLst>
          </p:cNvPr>
          <p:cNvSpPr txBox="1">
            <a:spLocks/>
          </p:cNvSpPr>
          <p:nvPr/>
        </p:nvSpPr>
        <p:spPr>
          <a:xfrm>
            <a:off x="8332817" y="187325"/>
            <a:ext cx="3771123" cy="999449"/>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b="1" dirty="0">
                <a:solidFill>
                  <a:srgbClr val="C00000"/>
                </a:solidFill>
              </a:rPr>
              <a:t>3</a:t>
            </a:r>
            <a:r>
              <a:rPr lang="en-US" b="1" baseline="30000" dirty="0">
                <a:solidFill>
                  <a:srgbClr val="C00000"/>
                </a:solidFill>
              </a:rPr>
              <a:t>rd</a:t>
            </a:r>
            <a:r>
              <a:rPr lang="en-US" b="1" dirty="0">
                <a:solidFill>
                  <a:srgbClr val="C00000"/>
                </a:solidFill>
              </a:rPr>
              <a:t>  Degree Burn</a:t>
            </a:r>
          </a:p>
        </p:txBody>
      </p:sp>
      <p:sp>
        <p:nvSpPr>
          <p:cNvPr id="14" name="Text Placeholder 3">
            <a:extLst>
              <a:ext uri="{FF2B5EF4-FFF2-40B4-BE49-F238E27FC236}">
                <a16:creationId xmlns:a16="http://schemas.microsoft.com/office/drawing/2014/main" id="{674EFEED-D403-9744-21A3-83F34CBACBA7}"/>
              </a:ext>
            </a:extLst>
          </p:cNvPr>
          <p:cNvSpPr txBox="1">
            <a:spLocks/>
          </p:cNvSpPr>
          <p:nvPr/>
        </p:nvSpPr>
        <p:spPr>
          <a:xfrm>
            <a:off x="8332816" y="3773370"/>
            <a:ext cx="3771123" cy="1654292"/>
          </a:xfrm>
          <a:prstGeom prst="rect">
            <a:avLst/>
          </a:prstGeom>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dk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dk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dk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9pPr>
          </a:lstStyle>
          <a:p>
            <a:endParaRPr lang="en-US" sz="2000" dirty="0"/>
          </a:p>
          <a:p>
            <a:r>
              <a:rPr lang="en-US" sz="2000" dirty="0"/>
              <a:t>The epidermis and full dermis layers of the skin are damaged.</a:t>
            </a:r>
          </a:p>
          <a:p>
            <a:r>
              <a:rPr lang="en-US" sz="2000" dirty="0"/>
              <a:t>The burned area is white, brown, dry and charred.</a:t>
            </a:r>
          </a:p>
          <a:p>
            <a:r>
              <a:rPr lang="en-US" sz="2000" dirty="0"/>
              <a:t>This will take a very long time to heal.</a:t>
            </a:r>
          </a:p>
          <a:p>
            <a:endParaRPr lang="en-US" sz="2000" dirty="0"/>
          </a:p>
        </p:txBody>
      </p:sp>
      <p:pic>
        <p:nvPicPr>
          <p:cNvPr id="16" name="Picture 15" descr="A red telephone receiver with a black ring&#10;&#10;Description automatically generated">
            <a:extLst>
              <a:ext uri="{FF2B5EF4-FFF2-40B4-BE49-F238E27FC236}">
                <a16:creationId xmlns:a16="http://schemas.microsoft.com/office/drawing/2014/main" id="{5E97DD34-0713-0329-0F5A-4A04C9C88B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20286" y="910071"/>
            <a:ext cx="1633538" cy="1800225"/>
          </a:xfrm>
          <a:prstGeom prst="ellipse">
            <a:avLst/>
          </a:prstGeom>
        </p:spPr>
      </p:pic>
      <p:pic>
        <p:nvPicPr>
          <p:cNvPr id="18" name="Picture 17" descr="A red and yellow fire&#10;&#10;Description automatically generated">
            <a:extLst>
              <a:ext uri="{FF2B5EF4-FFF2-40B4-BE49-F238E27FC236}">
                <a16:creationId xmlns:a16="http://schemas.microsoft.com/office/drawing/2014/main" id="{EC262308-8AB6-0630-5B70-3883543744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4493" y="5386737"/>
            <a:ext cx="1053899" cy="1283938"/>
          </a:xfrm>
          <a:prstGeom prst="rect">
            <a:avLst/>
          </a:prstGeom>
        </p:spPr>
      </p:pic>
      <p:pic>
        <p:nvPicPr>
          <p:cNvPr id="24" name="Picture 23" descr="A hand with a red liquid in it&#10;&#10;Description automatically generated">
            <a:extLst>
              <a:ext uri="{FF2B5EF4-FFF2-40B4-BE49-F238E27FC236}">
                <a16:creationId xmlns:a16="http://schemas.microsoft.com/office/drawing/2014/main" id="{D55CEEBF-71BC-0B91-478C-6D95E23CF9BC}"/>
              </a:ext>
            </a:extLst>
          </p:cNvPr>
          <p:cNvPicPr>
            <a:picLocks noChangeAspect="1"/>
          </p:cNvPicPr>
          <p:nvPr/>
        </p:nvPicPr>
        <p:blipFill>
          <a:blip r:embed="rId7">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8482104" y="5260656"/>
            <a:ext cx="1664805" cy="1701801"/>
          </a:xfrm>
          <a:prstGeom prst="rect">
            <a:avLst/>
          </a:prstGeom>
        </p:spPr>
      </p:pic>
      <p:pic>
        <p:nvPicPr>
          <p:cNvPr id="28" name="Picture 27" descr="A sign with a hand and a red border&#10;&#10;Description automatically generated with medium confidence">
            <a:extLst>
              <a:ext uri="{FF2B5EF4-FFF2-40B4-BE49-F238E27FC236}">
                <a16:creationId xmlns:a16="http://schemas.microsoft.com/office/drawing/2014/main" id="{18E6E0C3-42C8-5487-45DC-9AA3DFBCDAE2}"/>
              </a:ext>
            </a:extLst>
          </p:cNvPr>
          <p:cNvPicPr>
            <a:picLocks noChangeAspect="1"/>
          </p:cNvPicPr>
          <p:nvPr/>
        </p:nvPicPr>
        <p:blipFill rotWithShape="1">
          <a:blip r:embed="rId8">
            <a:extLst>
              <a:ext uri="{28A0092B-C50C-407E-A947-70E740481C1C}">
                <a14:useLocalDpi xmlns:a14="http://schemas.microsoft.com/office/drawing/2010/main" val="0"/>
              </a:ext>
            </a:extLst>
          </a:blip>
          <a:srcRect b="6250"/>
          <a:stretch/>
        </p:blipFill>
        <p:spPr>
          <a:xfrm>
            <a:off x="1594824" y="5339612"/>
            <a:ext cx="1447533" cy="1433397"/>
          </a:xfrm>
          <a:prstGeom prst="diamond">
            <a:avLst/>
          </a:prstGeom>
        </p:spPr>
      </p:pic>
      <p:pic>
        <p:nvPicPr>
          <p:cNvPr id="32" name="Picture 31" descr="A yellow sun with yellow rays&#10;&#10;Description automatically generated">
            <a:extLst>
              <a:ext uri="{FF2B5EF4-FFF2-40B4-BE49-F238E27FC236}">
                <a16:creationId xmlns:a16="http://schemas.microsoft.com/office/drawing/2014/main" id="{EDD26459-4C3B-850A-B0E8-EB539C9C732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68789" y="5218744"/>
            <a:ext cx="1580455" cy="1576709"/>
          </a:xfrm>
          <a:prstGeom prst="rect">
            <a:avLst/>
          </a:prstGeom>
        </p:spPr>
      </p:pic>
      <p:grpSp>
        <p:nvGrpSpPr>
          <p:cNvPr id="43" name="Group 42">
            <a:extLst>
              <a:ext uri="{FF2B5EF4-FFF2-40B4-BE49-F238E27FC236}">
                <a16:creationId xmlns:a16="http://schemas.microsoft.com/office/drawing/2014/main" id="{A8C77634-B25B-912E-52A7-9EB757628015}"/>
              </a:ext>
            </a:extLst>
          </p:cNvPr>
          <p:cNvGrpSpPr/>
          <p:nvPr/>
        </p:nvGrpSpPr>
        <p:grpSpPr>
          <a:xfrm>
            <a:off x="6793747" y="5355418"/>
            <a:ext cx="1609981" cy="1440035"/>
            <a:chOff x="6793747" y="5355418"/>
            <a:chExt cx="1609981" cy="1440035"/>
          </a:xfrm>
        </p:grpSpPr>
        <p:sp>
          <p:nvSpPr>
            <p:cNvPr id="35" name="Cloud 34">
              <a:extLst>
                <a:ext uri="{FF2B5EF4-FFF2-40B4-BE49-F238E27FC236}">
                  <a16:creationId xmlns:a16="http://schemas.microsoft.com/office/drawing/2014/main" id="{79DF6EAB-F513-9EDE-AE93-EA25F06BB204}"/>
                </a:ext>
              </a:extLst>
            </p:cNvPr>
            <p:cNvSpPr/>
            <p:nvPr/>
          </p:nvSpPr>
          <p:spPr>
            <a:xfrm>
              <a:off x="6793747" y="5427662"/>
              <a:ext cx="1609981" cy="1367791"/>
            </a:xfrm>
            <a:prstGeom prst="cloud">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descr="A cartoon of a tea kettle&#10;&#10;Description automatically generated">
              <a:extLst>
                <a:ext uri="{FF2B5EF4-FFF2-40B4-BE49-F238E27FC236}">
                  <a16:creationId xmlns:a16="http://schemas.microsoft.com/office/drawing/2014/main" id="{EC94B8EB-67A1-D776-F566-083C5A5068C4}"/>
                </a:ext>
              </a:extLst>
            </p:cNvPr>
            <p:cNvPicPr>
              <a:picLocks noChangeAspect="1"/>
            </p:cNvPicPr>
            <p:nvPr/>
          </p:nvPicPr>
          <p:blipFill>
            <a:blip r:embed="rId10">
              <a:clrChange>
                <a:clrFrom>
                  <a:srgbClr val="F6F6F6"/>
                </a:clrFrom>
                <a:clrTo>
                  <a:srgbClr val="F6F6F6">
                    <a:alpha val="0"/>
                  </a:srgbClr>
                </a:clrTo>
              </a:clrChange>
              <a:extLst>
                <a:ext uri="{28A0092B-C50C-407E-A947-70E740481C1C}">
                  <a14:useLocalDpi xmlns:a14="http://schemas.microsoft.com/office/drawing/2010/main" val="0"/>
                </a:ext>
              </a:extLst>
            </a:blip>
            <a:stretch>
              <a:fillRect/>
            </a:stretch>
          </p:blipFill>
          <p:spPr>
            <a:xfrm>
              <a:off x="6803689" y="5355418"/>
              <a:ext cx="1600039" cy="1440035"/>
            </a:xfrm>
            <a:prstGeom prst="cloud">
              <a:avLst/>
            </a:prstGeom>
          </p:spPr>
        </p:pic>
      </p:grpSp>
      <p:grpSp>
        <p:nvGrpSpPr>
          <p:cNvPr id="42" name="Group 41">
            <a:extLst>
              <a:ext uri="{FF2B5EF4-FFF2-40B4-BE49-F238E27FC236}">
                <a16:creationId xmlns:a16="http://schemas.microsoft.com/office/drawing/2014/main" id="{AED90A81-FE51-7CCB-985C-14DB8A504627}"/>
              </a:ext>
            </a:extLst>
          </p:cNvPr>
          <p:cNvGrpSpPr/>
          <p:nvPr/>
        </p:nvGrpSpPr>
        <p:grpSpPr>
          <a:xfrm>
            <a:off x="4898075" y="5486119"/>
            <a:ext cx="1817296" cy="1250876"/>
            <a:chOff x="4898075" y="5486119"/>
            <a:chExt cx="1817296" cy="1250876"/>
          </a:xfrm>
        </p:grpSpPr>
        <p:pic>
          <p:nvPicPr>
            <p:cNvPr id="37" name="Picture 36" descr="A cartoon of a bathtub with foam&#10;&#10;Description automatically generated">
              <a:extLst>
                <a:ext uri="{FF2B5EF4-FFF2-40B4-BE49-F238E27FC236}">
                  <a16:creationId xmlns:a16="http://schemas.microsoft.com/office/drawing/2014/main" id="{ACEB61C3-63BD-7B79-107D-A328D052963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898075" y="5486119"/>
              <a:ext cx="1817296" cy="1250876"/>
            </a:xfrm>
            <a:prstGeom prst="rect">
              <a:avLst/>
            </a:prstGeom>
          </p:spPr>
        </p:pic>
        <p:pic>
          <p:nvPicPr>
            <p:cNvPr id="39" name="Picture 38" descr="A black and red stripes&#10;&#10;Description automatically generated">
              <a:extLst>
                <a:ext uri="{FF2B5EF4-FFF2-40B4-BE49-F238E27FC236}">
                  <a16:creationId xmlns:a16="http://schemas.microsoft.com/office/drawing/2014/main" id="{442EB7A4-E793-C3FD-04EF-67634234052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159669" y="5671226"/>
              <a:ext cx="229157" cy="335872"/>
            </a:xfrm>
            <a:prstGeom prst="rect">
              <a:avLst/>
            </a:prstGeom>
          </p:spPr>
        </p:pic>
        <p:pic>
          <p:nvPicPr>
            <p:cNvPr id="40" name="Picture 39" descr="A black and red stripes&#10;&#10;Description automatically generated">
              <a:extLst>
                <a:ext uri="{FF2B5EF4-FFF2-40B4-BE49-F238E27FC236}">
                  <a16:creationId xmlns:a16="http://schemas.microsoft.com/office/drawing/2014/main" id="{C454C83D-B61E-8F25-1B6F-D76B85DEA88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482731" y="5503290"/>
              <a:ext cx="229157" cy="335872"/>
            </a:xfrm>
            <a:prstGeom prst="rect">
              <a:avLst/>
            </a:prstGeom>
          </p:spPr>
        </p:pic>
        <p:pic>
          <p:nvPicPr>
            <p:cNvPr id="41" name="Picture 40" descr="A black and red stripes&#10;&#10;Description automatically generated">
              <a:extLst>
                <a:ext uri="{FF2B5EF4-FFF2-40B4-BE49-F238E27FC236}">
                  <a16:creationId xmlns:a16="http://schemas.microsoft.com/office/drawing/2014/main" id="{DA59403F-01C8-EC5B-B903-60037FA9395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856235" y="5671226"/>
              <a:ext cx="229157" cy="335872"/>
            </a:xfrm>
            <a:prstGeom prst="rect">
              <a:avLst/>
            </a:prstGeom>
          </p:spPr>
        </p:pic>
      </p:grpSp>
      <p:pic>
        <p:nvPicPr>
          <p:cNvPr id="45" name="Picture 44" descr="A yellow and black sign&#10;&#10;Description automatically generated">
            <a:extLst>
              <a:ext uri="{FF2B5EF4-FFF2-40B4-BE49-F238E27FC236}">
                <a16:creationId xmlns:a16="http://schemas.microsoft.com/office/drawing/2014/main" id="{172664B4-940D-F4FA-375F-1C5065F3B1A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467488" y="5362990"/>
            <a:ext cx="1410019" cy="1410019"/>
          </a:xfrm>
          <a:prstGeom prst="ellipse">
            <a:avLst/>
          </a:prstGeom>
        </p:spPr>
      </p:pic>
      <p:sp>
        <p:nvSpPr>
          <p:cNvPr id="46" name="Rectangle 45">
            <a:extLst>
              <a:ext uri="{FF2B5EF4-FFF2-40B4-BE49-F238E27FC236}">
                <a16:creationId xmlns:a16="http://schemas.microsoft.com/office/drawing/2014/main" id="{48664F79-7C2A-241C-155E-759BD3BEDD9A}"/>
              </a:ext>
            </a:extLst>
          </p:cNvPr>
          <p:cNvSpPr/>
          <p:nvPr/>
        </p:nvSpPr>
        <p:spPr>
          <a:xfrm>
            <a:off x="44550" y="6363879"/>
            <a:ext cx="12059389" cy="33587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What can cause a burn?                        How have you been burnt?</a:t>
            </a:r>
          </a:p>
        </p:txBody>
      </p:sp>
    </p:spTree>
    <p:extLst>
      <p:ext uri="{BB962C8B-B14F-4D97-AF65-F5344CB8AC3E}">
        <p14:creationId xmlns:p14="http://schemas.microsoft.com/office/powerpoint/2010/main" val="4179758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16"/>
                                        </p:tgtEl>
                                        <p:attrNameLst>
                                          <p:attrName>r</p:attrName>
                                        </p:attrNameLst>
                                      </p:cBhvr>
                                    </p:animRot>
                                    <p:animRot by="-240000">
                                      <p:cBhvr>
                                        <p:cTn id="7" dur="200" fill="hold">
                                          <p:stCondLst>
                                            <p:cond delay="200"/>
                                          </p:stCondLst>
                                        </p:cTn>
                                        <p:tgtEl>
                                          <p:spTgt spid="16"/>
                                        </p:tgtEl>
                                        <p:attrNameLst>
                                          <p:attrName>r</p:attrName>
                                        </p:attrNameLst>
                                      </p:cBhvr>
                                    </p:animRot>
                                    <p:animRot by="240000">
                                      <p:cBhvr>
                                        <p:cTn id="8" dur="200" fill="hold">
                                          <p:stCondLst>
                                            <p:cond delay="400"/>
                                          </p:stCondLst>
                                        </p:cTn>
                                        <p:tgtEl>
                                          <p:spTgt spid="16"/>
                                        </p:tgtEl>
                                        <p:attrNameLst>
                                          <p:attrName>r</p:attrName>
                                        </p:attrNameLst>
                                      </p:cBhvr>
                                    </p:animRot>
                                    <p:animRot by="-240000">
                                      <p:cBhvr>
                                        <p:cTn id="9" dur="200" fill="hold">
                                          <p:stCondLst>
                                            <p:cond delay="600"/>
                                          </p:stCondLst>
                                        </p:cTn>
                                        <p:tgtEl>
                                          <p:spTgt spid="16"/>
                                        </p:tgtEl>
                                        <p:attrNameLst>
                                          <p:attrName>r</p:attrName>
                                        </p:attrNameLst>
                                      </p:cBhvr>
                                    </p:animRot>
                                    <p:animRot by="120000">
                                      <p:cBhvr>
                                        <p:cTn id="10" dur="200" fill="hold">
                                          <p:stCondLst>
                                            <p:cond delay="800"/>
                                          </p:stCondLst>
                                        </p:cTn>
                                        <p:tgtEl>
                                          <p:spTgt spid="16"/>
                                        </p:tgtEl>
                                        <p:attrNameLst>
                                          <p:attrName>r</p:attrName>
                                        </p:attrNameLst>
                                      </p:cBhvr>
                                    </p:animRot>
                                  </p:childTnLst>
                                </p:cTn>
                              </p:par>
                            </p:childTnLst>
                          </p:cTn>
                        </p:par>
                        <p:par>
                          <p:cTn id="11" fill="hold">
                            <p:stCondLst>
                              <p:cond delay="1000"/>
                            </p:stCondLst>
                            <p:childTnLst>
                              <p:par>
                                <p:cTn id="12" presetID="6" presetClass="emph" presetSubtype="0" fill="hold" nodeType="afterEffect">
                                  <p:stCondLst>
                                    <p:cond delay="0"/>
                                  </p:stCondLst>
                                  <p:childTnLst>
                                    <p:animScale>
                                      <p:cBhvr>
                                        <p:cTn id="13" dur="2000" fill="hold"/>
                                        <p:tgtEl>
                                          <p:spTgt spid="16"/>
                                        </p:tgtEl>
                                      </p:cBhvr>
                                      <p:by x="150000" y="150000"/>
                                    </p:animScale>
                                  </p:childTnLst>
                                </p:cTn>
                              </p:par>
                            </p:childTnLst>
                          </p:cTn>
                        </p:par>
                        <p:par>
                          <p:cTn id="14" fill="hold">
                            <p:stCondLst>
                              <p:cond delay="3000"/>
                            </p:stCondLst>
                            <p:childTnLst>
                              <p:par>
                                <p:cTn id="15" presetID="22" presetClass="exit" presetSubtype="8" fill="hold" grpId="1" nodeType="afterEffect">
                                  <p:stCondLst>
                                    <p:cond delay="2500"/>
                                  </p:stCondLst>
                                  <p:childTnLst>
                                    <p:animEffect transition="out" filter="wipe(left)">
                                      <p:cBhvr>
                                        <p:cTn id="16" dur="500"/>
                                        <p:tgtEl>
                                          <p:spTgt spid="46"/>
                                        </p:tgtEl>
                                      </p:cBhvr>
                                    </p:animEffect>
                                    <p:set>
                                      <p:cBhvr>
                                        <p:cTn id="17" dur="1" fill="hold">
                                          <p:stCondLst>
                                            <p:cond delay="499"/>
                                          </p:stCondLst>
                                        </p:cTn>
                                        <p:tgtEl>
                                          <p:spTgt spid="4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1CC2D-06BC-7C2C-B4ED-7377F882877F}"/>
              </a:ext>
            </a:extLst>
          </p:cNvPr>
          <p:cNvSpPr>
            <a:spLocks noGrp="1"/>
          </p:cNvSpPr>
          <p:nvPr>
            <p:ph type="title"/>
          </p:nvPr>
        </p:nvSpPr>
        <p:spPr>
          <a:xfrm>
            <a:off x="314494" y="187325"/>
            <a:ext cx="3771123" cy="999449"/>
          </a:xfrm>
        </p:spPr>
        <p:style>
          <a:lnRef idx="2">
            <a:schemeClr val="accent2"/>
          </a:lnRef>
          <a:fillRef idx="1">
            <a:schemeClr val="lt1"/>
          </a:fillRef>
          <a:effectRef idx="0">
            <a:schemeClr val="accent2"/>
          </a:effectRef>
          <a:fontRef idx="minor">
            <a:schemeClr val="dk1"/>
          </a:fontRef>
        </p:style>
        <p:txBody>
          <a:bodyPr/>
          <a:lstStyle/>
          <a:p>
            <a:pPr algn="ctr"/>
            <a:r>
              <a:rPr lang="en-US" b="1" dirty="0">
                <a:solidFill>
                  <a:srgbClr val="C00000"/>
                </a:solidFill>
              </a:rPr>
              <a:t>First Aid for burns</a:t>
            </a:r>
          </a:p>
        </p:txBody>
      </p:sp>
      <p:sp>
        <p:nvSpPr>
          <p:cNvPr id="3" name="Content Placeholder 2">
            <a:extLst>
              <a:ext uri="{FF2B5EF4-FFF2-40B4-BE49-F238E27FC236}">
                <a16:creationId xmlns:a16="http://schemas.microsoft.com/office/drawing/2014/main" id="{1046419A-6E66-07D5-76C3-EDA366B4A86E}"/>
              </a:ext>
            </a:extLst>
          </p:cNvPr>
          <p:cNvSpPr>
            <a:spLocks noGrp="1"/>
          </p:cNvSpPr>
          <p:nvPr>
            <p:ph idx="1"/>
          </p:nvPr>
        </p:nvSpPr>
        <p:spPr>
          <a:xfrm>
            <a:off x="9295569" y="1523206"/>
            <a:ext cx="2059819" cy="4342606"/>
          </a:xfrm>
        </p:spPr>
        <p:txBody>
          <a:bodyPr>
            <a:normAutofit/>
          </a:bodyPr>
          <a:lstStyle/>
          <a:p>
            <a:r>
              <a:rPr lang="en-US" sz="2400" dirty="0">
                <a:solidFill>
                  <a:schemeClr val="accent1">
                    <a:lumMod val="20000"/>
                    <a:lumOff val="80000"/>
                  </a:schemeClr>
                </a:solidFill>
              </a:rPr>
              <a:t>Put arm under running cold water.</a:t>
            </a:r>
          </a:p>
          <a:p>
            <a:r>
              <a:rPr lang="en-US" sz="2400" dirty="0">
                <a:solidFill>
                  <a:schemeClr val="accent1">
                    <a:lumMod val="20000"/>
                    <a:lumOff val="80000"/>
                  </a:schemeClr>
                </a:solidFill>
              </a:rPr>
              <a:t>Cover with gauze.</a:t>
            </a:r>
          </a:p>
          <a:p>
            <a:r>
              <a:rPr lang="en-US" sz="2400" dirty="0">
                <a:solidFill>
                  <a:schemeClr val="accent1">
                    <a:lumMod val="20000"/>
                    <a:lumOff val="80000"/>
                  </a:schemeClr>
                </a:solidFill>
              </a:rPr>
              <a:t>Treat for pain or shock as necessary</a:t>
            </a:r>
          </a:p>
          <a:p>
            <a:r>
              <a:rPr lang="en-US" sz="2400" dirty="0">
                <a:solidFill>
                  <a:schemeClr val="accent1">
                    <a:lumMod val="20000"/>
                    <a:lumOff val="80000"/>
                  </a:schemeClr>
                </a:solidFill>
              </a:rPr>
              <a:t>Go to doctor</a:t>
            </a:r>
          </a:p>
          <a:p>
            <a:endParaRPr lang="en-US" sz="2400" dirty="0">
              <a:solidFill>
                <a:schemeClr val="accent1">
                  <a:lumMod val="20000"/>
                  <a:lumOff val="80000"/>
                </a:schemeClr>
              </a:solidFill>
            </a:endParaRPr>
          </a:p>
        </p:txBody>
      </p:sp>
      <p:sp>
        <p:nvSpPr>
          <p:cNvPr id="4" name="Text Placeholder 3">
            <a:extLst>
              <a:ext uri="{FF2B5EF4-FFF2-40B4-BE49-F238E27FC236}">
                <a16:creationId xmlns:a16="http://schemas.microsoft.com/office/drawing/2014/main" id="{29AFF35D-C9D2-B1B8-DFD1-0FDF16579724}"/>
              </a:ext>
            </a:extLst>
          </p:cNvPr>
          <p:cNvSpPr>
            <a:spLocks noGrp="1"/>
          </p:cNvSpPr>
          <p:nvPr>
            <p:ph type="body" sz="half" idx="2"/>
          </p:nvPr>
        </p:nvSpPr>
        <p:spPr>
          <a:xfrm>
            <a:off x="314494" y="1523206"/>
            <a:ext cx="3771123" cy="4873624"/>
          </a:xfrm>
        </p:spPr>
        <p:style>
          <a:lnRef idx="2">
            <a:schemeClr val="accent5"/>
          </a:lnRef>
          <a:fillRef idx="1">
            <a:schemeClr val="lt1"/>
          </a:fillRef>
          <a:effectRef idx="0">
            <a:schemeClr val="accent5"/>
          </a:effectRef>
          <a:fontRef idx="minor">
            <a:schemeClr val="dk1"/>
          </a:fontRef>
        </p:style>
        <p:txBody>
          <a:bodyPr>
            <a:normAutofit fontScale="92500" lnSpcReduction="10000"/>
          </a:bodyPr>
          <a:lstStyle/>
          <a:p>
            <a:endParaRPr lang="en-US" sz="2000" dirty="0"/>
          </a:p>
          <a:p>
            <a:pPr marL="457200" indent="-457200">
              <a:buFont typeface="+mj-lt"/>
              <a:buAutoNum type="arabicPeriod"/>
            </a:pPr>
            <a:r>
              <a:rPr lang="en-US" sz="2000" dirty="0"/>
              <a:t>Get away from what is causing the burn.  Remove clothing as necessary and possible.  If clothing is stuck, leave it there.</a:t>
            </a:r>
          </a:p>
          <a:p>
            <a:pPr marL="457200" indent="-457200">
              <a:buFont typeface="+mj-lt"/>
              <a:buAutoNum type="arabicPeriod"/>
            </a:pPr>
            <a:r>
              <a:rPr lang="en-US" sz="2000" dirty="0"/>
              <a:t>Run cold water on the burned area for 10 minutes or until the pain goes away.  </a:t>
            </a:r>
            <a:r>
              <a:rPr lang="en-US" sz="2000" i="1" dirty="0"/>
              <a:t>Do NOT use ice. (It will freeze the burn and make more damage.)</a:t>
            </a:r>
          </a:p>
          <a:p>
            <a:pPr marL="457200" indent="-457200">
              <a:buFont typeface="+mj-lt"/>
              <a:buAutoNum type="arabicPeriod"/>
            </a:pPr>
            <a:r>
              <a:rPr lang="en-US" sz="2000" dirty="0"/>
              <a:t>Cover the  burn with antibiotic ointment and dry, breathable, clean gauze.  Aloe vera helps too.   </a:t>
            </a:r>
            <a:r>
              <a:rPr lang="en-US" sz="2000" i="1" dirty="0"/>
              <a:t>Never use oil, butter, or other fat!</a:t>
            </a:r>
          </a:p>
          <a:p>
            <a:pPr marL="457200" indent="-457200">
              <a:buFont typeface="+mj-lt"/>
              <a:buAutoNum type="arabicPeriod"/>
            </a:pPr>
            <a:r>
              <a:rPr lang="en-US" sz="2000" dirty="0"/>
              <a:t>Seek medical attention.</a:t>
            </a:r>
          </a:p>
        </p:txBody>
      </p:sp>
      <p:pic>
        <p:nvPicPr>
          <p:cNvPr id="5" name="Picture 2" descr="Image result for burns and treatment">
            <a:extLst>
              <a:ext uri="{FF2B5EF4-FFF2-40B4-BE49-F238E27FC236}">
                <a16:creationId xmlns:a16="http://schemas.microsoft.com/office/drawing/2014/main" id="{1FC9BB07-90AD-203E-5A28-3540EE5156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0184" y="260350"/>
            <a:ext cx="4340818" cy="613648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A0BE7789-AF72-72CF-ADCE-FDEB84DED01A}"/>
              </a:ext>
            </a:extLst>
          </p:cNvPr>
          <p:cNvSpPr/>
          <p:nvPr/>
        </p:nvSpPr>
        <p:spPr>
          <a:xfrm rot="20805557">
            <a:off x="8938466" y="231372"/>
            <a:ext cx="2127506" cy="923330"/>
          </a:xfrm>
          <a:prstGeom prst="rect">
            <a:avLst/>
          </a:prstGeom>
          <a:noFill/>
        </p:spPr>
        <p:txBody>
          <a:bodyPr wrap="none" lIns="91440" tIns="45720" rIns="91440" bIns="45720">
            <a:spAutoFit/>
          </a:bodyPr>
          <a:lstStyle/>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DO IT</a:t>
            </a:r>
          </a:p>
        </p:txBody>
      </p:sp>
    </p:spTree>
    <p:extLst>
      <p:ext uri="{BB962C8B-B14F-4D97-AF65-F5344CB8AC3E}">
        <p14:creationId xmlns:p14="http://schemas.microsoft.com/office/powerpoint/2010/main" val="3858261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CCDDF-4AEB-6B09-A1B4-EEA45A2D7838}"/>
              </a:ext>
            </a:extLst>
          </p:cNvPr>
          <p:cNvSpPr>
            <a:spLocks noGrp="1"/>
          </p:cNvSpPr>
          <p:nvPr>
            <p:ph type="title"/>
          </p:nvPr>
        </p:nvSpPr>
        <p:spPr>
          <a:xfrm>
            <a:off x="395287" y="365125"/>
            <a:ext cx="6577013" cy="1325563"/>
          </a:xfrm>
        </p:spPr>
        <p:style>
          <a:lnRef idx="2">
            <a:schemeClr val="accent2"/>
          </a:lnRef>
          <a:fillRef idx="1">
            <a:schemeClr val="lt1"/>
          </a:fillRef>
          <a:effectRef idx="0">
            <a:schemeClr val="accent2"/>
          </a:effectRef>
          <a:fontRef idx="minor">
            <a:schemeClr val="dk1"/>
          </a:fontRef>
        </p:style>
        <p:txBody>
          <a:bodyPr/>
          <a:lstStyle/>
          <a:p>
            <a:pPr algn="ctr"/>
            <a:r>
              <a:rPr lang="en-US" dirty="0"/>
              <a:t>TOO HOT --- TOO COLD</a:t>
            </a:r>
          </a:p>
        </p:txBody>
      </p:sp>
      <p:pic>
        <p:nvPicPr>
          <p:cNvPr id="3" name="Picture 4" descr="Image result for body temperature celsius to fahrenheit">
            <a:extLst>
              <a:ext uri="{FF2B5EF4-FFF2-40B4-BE49-F238E27FC236}">
                <a16:creationId xmlns:a16="http://schemas.microsoft.com/office/drawing/2014/main" id="{E663E7D8-304D-3E26-B17E-76481AD972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9011" y="365125"/>
            <a:ext cx="4633913" cy="607969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cartoon of a child crying&#10;&#10;Description automatically generated">
            <a:extLst>
              <a:ext uri="{FF2B5EF4-FFF2-40B4-BE49-F238E27FC236}">
                <a16:creationId xmlns:a16="http://schemas.microsoft.com/office/drawing/2014/main" id="{8C64AF6D-C5BC-3E90-F93C-89F7DC4969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674" y="1969389"/>
            <a:ext cx="2534413" cy="2335636"/>
          </a:xfrm>
          <a:prstGeom prst="rect">
            <a:avLst/>
          </a:prstGeom>
        </p:spPr>
      </p:pic>
      <p:pic>
        <p:nvPicPr>
          <p:cNvPr id="6" name="Picture 2" descr="Image result for cold">
            <a:extLst>
              <a:ext uri="{FF2B5EF4-FFF2-40B4-BE49-F238E27FC236}">
                <a16:creationId xmlns:a16="http://schemas.microsoft.com/office/drawing/2014/main" id="{BE7CFD82-0D7D-0EBD-463F-F7296556F7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4003477" y="3657156"/>
            <a:ext cx="2092523" cy="278766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C38390DC-45E5-4D5D-A15F-2816F5C6F046}"/>
              </a:ext>
            </a:extLst>
          </p:cNvPr>
          <p:cNvGrpSpPr/>
          <p:nvPr/>
        </p:nvGrpSpPr>
        <p:grpSpPr>
          <a:xfrm rot="21142440">
            <a:off x="4931350" y="1039535"/>
            <a:ext cx="2179603" cy="2662544"/>
            <a:chOff x="5078449" y="490895"/>
            <a:chExt cx="2179603" cy="2662544"/>
          </a:xfrm>
        </p:grpSpPr>
        <p:pic>
          <p:nvPicPr>
            <p:cNvPr id="7" name="Picture 6" descr="A cartoon question mark with eyes&#10;&#10;Description automatically generated">
              <a:extLst>
                <a:ext uri="{FF2B5EF4-FFF2-40B4-BE49-F238E27FC236}">
                  <a16:creationId xmlns:a16="http://schemas.microsoft.com/office/drawing/2014/main" id="{FA8616ED-BAAB-DE03-59A4-5F22E2B85B98}"/>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745159" y="490895"/>
              <a:ext cx="1512893" cy="2585324"/>
            </a:xfrm>
            <a:prstGeom prst="rect">
              <a:avLst/>
            </a:prstGeom>
          </p:spPr>
        </p:pic>
        <p:sp>
          <p:nvSpPr>
            <p:cNvPr id="8" name="Rectangle 7">
              <a:extLst>
                <a:ext uri="{FF2B5EF4-FFF2-40B4-BE49-F238E27FC236}">
                  <a16:creationId xmlns:a16="http://schemas.microsoft.com/office/drawing/2014/main" id="{004B6C41-20D0-F289-43AC-7D316D1D5AD8}"/>
                </a:ext>
              </a:extLst>
            </p:cNvPr>
            <p:cNvSpPr/>
            <p:nvPr/>
          </p:nvSpPr>
          <p:spPr>
            <a:xfrm>
              <a:off x="5078449" y="1747449"/>
              <a:ext cx="2179603" cy="1405990"/>
            </a:xfrm>
            <a:prstGeom prst="rect">
              <a:avLst/>
            </a:prstGeom>
            <a:noFill/>
          </p:spPr>
          <p:txBody>
            <a:bodyPr wrap="square" lIns="91440" tIns="45720" rIns="91440" bIns="45720">
              <a:normAutofit fontScale="62500" lnSpcReduction="20000"/>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What</a:t>
              </a:r>
            </a:p>
            <a:p>
              <a:pPr algn="ctr"/>
              <a:r>
                <a:rPr lang="en-US" sz="5400" b="1" dirty="0">
                  <a:ln/>
                  <a:solidFill>
                    <a:schemeClr val="accent3"/>
                  </a:solidFill>
                </a:rPr>
                <a:t>Should</a:t>
              </a:r>
            </a:p>
            <a:p>
              <a:pPr algn="ctr"/>
              <a:r>
                <a:rPr lang="en-US" sz="5400" b="1" cap="none" spc="0" dirty="0">
                  <a:ln/>
                  <a:solidFill>
                    <a:schemeClr val="accent3"/>
                  </a:solidFill>
                  <a:effectLst/>
                </a:rPr>
                <a:t>You do?</a:t>
              </a:r>
            </a:p>
          </p:txBody>
        </p:sp>
      </p:grpSp>
    </p:spTree>
    <p:extLst>
      <p:ext uri="{BB962C8B-B14F-4D97-AF65-F5344CB8AC3E}">
        <p14:creationId xmlns:p14="http://schemas.microsoft.com/office/powerpoint/2010/main" val="2751493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1CC2D-06BC-7C2C-B4ED-7377F882877F}"/>
              </a:ext>
            </a:extLst>
          </p:cNvPr>
          <p:cNvSpPr>
            <a:spLocks noGrp="1"/>
          </p:cNvSpPr>
          <p:nvPr>
            <p:ph type="title"/>
          </p:nvPr>
        </p:nvSpPr>
        <p:spPr>
          <a:xfrm>
            <a:off x="314494" y="187325"/>
            <a:ext cx="3771123" cy="999449"/>
          </a:xfrm>
        </p:spPr>
        <p:style>
          <a:lnRef idx="2">
            <a:schemeClr val="accent2"/>
          </a:lnRef>
          <a:fillRef idx="1">
            <a:schemeClr val="lt1"/>
          </a:fillRef>
          <a:effectRef idx="0">
            <a:schemeClr val="accent2"/>
          </a:effectRef>
          <a:fontRef idx="minor">
            <a:schemeClr val="dk1"/>
          </a:fontRef>
        </p:style>
        <p:txBody>
          <a:bodyPr/>
          <a:lstStyle/>
          <a:p>
            <a:pPr algn="ctr"/>
            <a:r>
              <a:rPr lang="en-US" b="1" dirty="0">
                <a:solidFill>
                  <a:srgbClr val="C00000"/>
                </a:solidFill>
              </a:rPr>
              <a:t>Heat Exhaustion</a:t>
            </a:r>
          </a:p>
        </p:txBody>
      </p:sp>
      <p:sp>
        <p:nvSpPr>
          <p:cNvPr id="4" name="Text Placeholder 3">
            <a:extLst>
              <a:ext uri="{FF2B5EF4-FFF2-40B4-BE49-F238E27FC236}">
                <a16:creationId xmlns:a16="http://schemas.microsoft.com/office/drawing/2014/main" id="{29AFF35D-C9D2-B1B8-DFD1-0FDF16579724}"/>
              </a:ext>
            </a:extLst>
          </p:cNvPr>
          <p:cNvSpPr>
            <a:spLocks noGrp="1"/>
          </p:cNvSpPr>
          <p:nvPr>
            <p:ph type="body" sz="half" idx="2"/>
          </p:nvPr>
        </p:nvSpPr>
        <p:spPr>
          <a:xfrm>
            <a:off x="314494" y="1523206"/>
            <a:ext cx="3771123" cy="4132299"/>
          </a:xfrm>
        </p:spPr>
        <p:style>
          <a:lnRef idx="2">
            <a:schemeClr val="accent5"/>
          </a:lnRef>
          <a:fillRef idx="1">
            <a:schemeClr val="lt1"/>
          </a:fillRef>
          <a:effectRef idx="0">
            <a:schemeClr val="accent5"/>
          </a:effectRef>
          <a:fontRef idx="minor">
            <a:schemeClr val="dk1"/>
          </a:fontRef>
        </p:style>
        <p:txBody>
          <a:bodyPr>
            <a:normAutofit lnSpcReduction="10000"/>
          </a:bodyPr>
          <a:lstStyle/>
          <a:p>
            <a:pPr algn="ctr"/>
            <a:endParaRPr lang="en-US" sz="2000" dirty="0">
              <a:sym typeface="Symbol" panose="05050102010706020507" pitchFamily="18" charset="2"/>
            </a:endParaRPr>
          </a:p>
          <a:p>
            <a:pPr algn="ctr"/>
            <a:r>
              <a:rPr lang="en-US" sz="2000" b="1" u="sng" dirty="0">
                <a:effectLst>
                  <a:outerShdw blurRad="38100" dist="38100" dir="2700000" algn="tl">
                    <a:srgbClr val="000000">
                      <a:alpha val="43137"/>
                    </a:srgbClr>
                  </a:outerShdw>
                </a:effectLst>
                <a:sym typeface="Symbol" panose="05050102010706020507" pitchFamily="18" charset="2"/>
              </a:rPr>
              <a:t>First Aid Treatment</a:t>
            </a:r>
          </a:p>
          <a:p>
            <a:pPr algn="ctr"/>
            <a:r>
              <a:rPr lang="en-US" sz="2000" dirty="0"/>
              <a:t>100</a:t>
            </a:r>
            <a:r>
              <a:rPr lang="en-US" sz="2000" dirty="0">
                <a:sym typeface="Symbol" panose="05050102010706020507" pitchFamily="18" charset="2"/>
              </a:rPr>
              <a:t>+ Feverish</a:t>
            </a:r>
          </a:p>
          <a:p>
            <a:pPr marL="342900" indent="-342900">
              <a:buFont typeface="Arial" panose="020B0604020202020204" pitchFamily="34" charset="0"/>
              <a:buChar char="•"/>
            </a:pPr>
            <a:r>
              <a:rPr lang="en-US" sz="2000" dirty="0">
                <a:sym typeface="Symbol" panose="05050102010706020507" pitchFamily="18" charset="2"/>
              </a:rPr>
              <a:t>Drink lots of water and salt electrolytes like Gatorade</a:t>
            </a:r>
          </a:p>
          <a:p>
            <a:pPr marL="342900" indent="-342900">
              <a:buFont typeface="Arial" panose="020B0604020202020204" pitchFamily="34" charset="0"/>
              <a:buChar char="•"/>
            </a:pPr>
            <a:r>
              <a:rPr lang="en-US" sz="2000" dirty="0">
                <a:sym typeface="Symbol" panose="05050102010706020507" pitchFamily="18" charset="2"/>
              </a:rPr>
              <a:t>Rest in the shade</a:t>
            </a:r>
          </a:p>
          <a:p>
            <a:pPr marL="342900" indent="-342900">
              <a:buFont typeface="Arial" panose="020B0604020202020204" pitchFamily="34" charset="0"/>
              <a:buChar char="•"/>
            </a:pPr>
            <a:r>
              <a:rPr lang="en-US" sz="2000" dirty="0">
                <a:sym typeface="Symbol" panose="05050102010706020507" pitchFamily="18" charset="2"/>
              </a:rPr>
              <a:t>Cool down with cool cloths or spray, loosen clothing and remove extra covering  </a:t>
            </a:r>
          </a:p>
          <a:p>
            <a:r>
              <a:rPr lang="en-US" sz="2000" dirty="0"/>
              <a:t>103</a:t>
            </a:r>
            <a:r>
              <a:rPr lang="en-US" sz="2000" dirty="0">
                <a:sym typeface="Symbol" panose="05050102010706020507" pitchFamily="18" charset="2"/>
              </a:rPr>
              <a:t> Hyperpyrexia - Way too hot!</a:t>
            </a:r>
          </a:p>
          <a:p>
            <a:pPr marL="342900" indent="-342900">
              <a:buFont typeface="Arial" panose="020B0604020202020204" pitchFamily="34" charset="0"/>
              <a:buChar char="•"/>
            </a:pPr>
            <a:r>
              <a:rPr lang="en-US" sz="2000" dirty="0">
                <a:sym typeface="Symbol" panose="05050102010706020507" pitchFamily="18" charset="2"/>
              </a:rPr>
              <a:t>Call 9-1-1 </a:t>
            </a:r>
          </a:p>
          <a:p>
            <a:pPr marL="342900" indent="-342900">
              <a:buFont typeface="Arial" panose="020B0604020202020204" pitchFamily="34" charset="0"/>
              <a:buChar char="•"/>
            </a:pPr>
            <a:r>
              <a:rPr lang="en-US" sz="2000" dirty="0">
                <a:sym typeface="Symbol" panose="05050102010706020507" pitchFamily="18" charset="2"/>
              </a:rPr>
              <a:t>(more info on note page)</a:t>
            </a:r>
          </a:p>
          <a:p>
            <a:endParaRPr lang="en-US" sz="2000" dirty="0"/>
          </a:p>
        </p:txBody>
      </p:sp>
      <p:sp>
        <p:nvSpPr>
          <p:cNvPr id="5" name="Title 1">
            <a:extLst>
              <a:ext uri="{FF2B5EF4-FFF2-40B4-BE49-F238E27FC236}">
                <a16:creationId xmlns:a16="http://schemas.microsoft.com/office/drawing/2014/main" id="{A9003F0B-4BFF-380C-C964-648DC1303D31}"/>
              </a:ext>
            </a:extLst>
          </p:cNvPr>
          <p:cNvSpPr txBox="1">
            <a:spLocks/>
          </p:cNvSpPr>
          <p:nvPr/>
        </p:nvSpPr>
        <p:spPr>
          <a:xfrm>
            <a:off x="314494" y="5870574"/>
            <a:ext cx="11729855" cy="663171"/>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1800" dirty="0">
                <a:latin typeface="Berlin Sans FB" panose="020E0602020502020306" pitchFamily="34" charset="0"/>
              </a:rPr>
              <a:t>Know the proper treatment of  the effects of heat (heat exhaustion &amp; heat stroke and </a:t>
            </a:r>
            <a:r>
              <a:rPr lang="en-US" sz="1800">
                <a:latin typeface="Berlin Sans FB" panose="020E0602020502020306" pitchFamily="34" charset="0"/>
              </a:rPr>
              <a:t>the difference)  </a:t>
            </a:r>
            <a:r>
              <a:rPr lang="en-US" sz="1800" dirty="0">
                <a:latin typeface="Berlin Sans FB" panose="020E0602020502020306" pitchFamily="34" charset="0"/>
              </a:rPr>
              <a:t>[B18b, S11g] </a:t>
            </a:r>
          </a:p>
        </p:txBody>
      </p:sp>
      <p:pic>
        <p:nvPicPr>
          <p:cNvPr id="6" name="Picture 4" descr="Image result for heat exhaustion and heat stroke">
            <a:extLst>
              <a:ext uri="{FF2B5EF4-FFF2-40B4-BE49-F238E27FC236}">
                <a16:creationId xmlns:a16="http://schemas.microsoft.com/office/drawing/2014/main" id="{36497C79-C785-AD5E-F7DD-09C127447E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6748" y="187325"/>
            <a:ext cx="7300757" cy="5468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5690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1CC2D-06BC-7C2C-B4ED-7377F882877F}"/>
              </a:ext>
            </a:extLst>
          </p:cNvPr>
          <p:cNvSpPr>
            <a:spLocks noGrp="1"/>
          </p:cNvSpPr>
          <p:nvPr>
            <p:ph type="title"/>
          </p:nvPr>
        </p:nvSpPr>
        <p:spPr>
          <a:xfrm>
            <a:off x="314495" y="187325"/>
            <a:ext cx="3200230" cy="743017"/>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br>
              <a:rPr lang="en-US" b="1" dirty="0">
                <a:solidFill>
                  <a:srgbClr val="C00000"/>
                </a:solidFill>
              </a:rPr>
            </a:br>
            <a:r>
              <a:rPr lang="en-US" b="1" dirty="0">
                <a:solidFill>
                  <a:srgbClr val="C00000"/>
                </a:solidFill>
              </a:rPr>
              <a:t>Heat Stroke    .</a:t>
            </a:r>
          </a:p>
        </p:txBody>
      </p:sp>
      <p:sp>
        <p:nvSpPr>
          <p:cNvPr id="5" name="Title 1">
            <a:extLst>
              <a:ext uri="{FF2B5EF4-FFF2-40B4-BE49-F238E27FC236}">
                <a16:creationId xmlns:a16="http://schemas.microsoft.com/office/drawing/2014/main" id="{A9003F0B-4BFF-380C-C964-648DC1303D31}"/>
              </a:ext>
            </a:extLst>
          </p:cNvPr>
          <p:cNvSpPr txBox="1">
            <a:spLocks/>
          </p:cNvSpPr>
          <p:nvPr/>
        </p:nvSpPr>
        <p:spPr>
          <a:xfrm>
            <a:off x="314494" y="5600700"/>
            <a:ext cx="3200231" cy="933045"/>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1800" dirty="0">
                <a:latin typeface="Berlin Sans FB" panose="020E0602020502020306" pitchFamily="34" charset="0"/>
              </a:rPr>
              <a:t>Know the difference between</a:t>
            </a:r>
          </a:p>
          <a:p>
            <a:r>
              <a:rPr lang="en-US" sz="1800" dirty="0">
                <a:latin typeface="Berlin Sans FB" panose="020E0602020502020306" pitchFamily="34" charset="0"/>
              </a:rPr>
              <a:t>heat exhaustion &amp; heat stroke </a:t>
            </a:r>
          </a:p>
          <a:p>
            <a:r>
              <a:rPr lang="en-US" sz="1800" dirty="0">
                <a:latin typeface="Berlin Sans FB" panose="020E0602020502020306" pitchFamily="34" charset="0"/>
              </a:rPr>
              <a:t> [B18b, S11g] </a:t>
            </a:r>
          </a:p>
        </p:txBody>
      </p:sp>
      <p:pic>
        <p:nvPicPr>
          <p:cNvPr id="12" name="Picture 11" descr="A poster of a sick child&#10;&#10;Description automatically generated with medium confidence">
            <a:extLst>
              <a:ext uri="{FF2B5EF4-FFF2-40B4-BE49-F238E27FC236}">
                <a16:creationId xmlns:a16="http://schemas.microsoft.com/office/drawing/2014/main" id="{EDA0C12C-FB0F-7B26-C3F3-92576919C2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6039" y="187325"/>
            <a:ext cx="8211001" cy="6346420"/>
          </a:xfrm>
          <a:prstGeom prst="rect">
            <a:avLst/>
          </a:prstGeom>
        </p:spPr>
      </p:pic>
      <p:pic>
        <p:nvPicPr>
          <p:cNvPr id="14" name="Picture 13" descr="A red sign with white text and a phone&#10;&#10;Description automatically generated">
            <a:extLst>
              <a:ext uri="{FF2B5EF4-FFF2-40B4-BE49-F238E27FC236}">
                <a16:creationId xmlns:a16="http://schemas.microsoft.com/office/drawing/2014/main" id="{11283304-EC9F-7E7C-DCD9-F9E6FEDA29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371" y="3242674"/>
            <a:ext cx="3038475" cy="2160984"/>
          </a:xfrm>
          <a:prstGeom prst="rect">
            <a:avLst/>
          </a:prstGeom>
        </p:spPr>
      </p:pic>
      <p:sp>
        <p:nvSpPr>
          <p:cNvPr id="15" name="Rectangle 14">
            <a:extLst>
              <a:ext uri="{FF2B5EF4-FFF2-40B4-BE49-F238E27FC236}">
                <a16:creationId xmlns:a16="http://schemas.microsoft.com/office/drawing/2014/main" id="{BD1D2AD0-B4BF-294A-3081-7ED72C28FF1D}"/>
              </a:ext>
            </a:extLst>
          </p:cNvPr>
          <p:cNvSpPr/>
          <p:nvPr/>
        </p:nvSpPr>
        <p:spPr>
          <a:xfrm>
            <a:off x="898566" y="2319344"/>
            <a:ext cx="1805944" cy="923330"/>
          </a:xfrm>
          <a:prstGeom prst="rect">
            <a:avLst/>
          </a:prstGeom>
          <a:noFill/>
        </p:spPr>
        <p:txBody>
          <a:bodyPr wrap="none" lIns="91440" tIns="45720" rIns="91440" bIns="45720">
            <a:spAutoFit/>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CALL</a:t>
            </a:r>
          </a:p>
        </p:txBody>
      </p:sp>
      <p:pic>
        <p:nvPicPr>
          <p:cNvPr id="16" name="Picture 4" descr="Image result for poison">
            <a:extLst>
              <a:ext uri="{FF2B5EF4-FFF2-40B4-BE49-F238E27FC236}">
                <a16:creationId xmlns:a16="http://schemas.microsoft.com/office/drawing/2014/main" id="{5D5E9EB0-31F5-74F8-2B5A-EB0D3B123EF4}"/>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5883"/>
          <a:stretch/>
        </p:blipFill>
        <p:spPr bwMode="auto">
          <a:xfrm>
            <a:off x="2772348" y="324255"/>
            <a:ext cx="863522" cy="606087"/>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8A1D55C2-F1AE-039C-3CB4-917555322934}"/>
              </a:ext>
            </a:extLst>
          </p:cNvPr>
          <p:cNvSpPr/>
          <p:nvPr/>
        </p:nvSpPr>
        <p:spPr>
          <a:xfrm rot="5221591">
            <a:off x="7946593" y="198845"/>
            <a:ext cx="3772612" cy="3965352"/>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1C8CDFF-D1E8-3242-AB4E-D62EACC5661C}"/>
              </a:ext>
            </a:extLst>
          </p:cNvPr>
          <p:cNvSpPr txBox="1"/>
          <p:nvPr/>
        </p:nvSpPr>
        <p:spPr>
          <a:xfrm>
            <a:off x="222772" y="1024678"/>
            <a:ext cx="3440910" cy="1200329"/>
          </a:xfrm>
          <a:prstGeom prst="rect">
            <a:avLst/>
          </a:prstGeom>
          <a:noFill/>
        </p:spPr>
        <p:txBody>
          <a:bodyPr wrap="square" rtlCol="0">
            <a:spAutoFit/>
          </a:bodyPr>
          <a:lstStyle/>
          <a:p>
            <a:r>
              <a:rPr lang="en-US" sz="1200" dirty="0">
                <a:solidFill>
                  <a:schemeClr val="bg1"/>
                </a:solidFill>
              </a:rPr>
              <a:t>A severe condition caused by impairment of the body's temperature-regulating abilities, resulting from prolonged exposure to excessive heat and characterized by cessation of sweating, severe headache, high fever, hot dry skin, and in serious cases collapse and coma. </a:t>
            </a:r>
          </a:p>
        </p:txBody>
      </p:sp>
    </p:spTree>
    <p:extLst>
      <p:ext uri="{BB962C8B-B14F-4D97-AF65-F5344CB8AC3E}">
        <p14:creationId xmlns:p14="http://schemas.microsoft.com/office/powerpoint/2010/main" val="2666213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1CC2D-06BC-7C2C-B4ED-7377F882877F}"/>
              </a:ext>
            </a:extLst>
          </p:cNvPr>
          <p:cNvSpPr>
            <a:spLocks noGrp="1"/>
          </p:cNvSpPr>
          <p:nvPr>
            <p:ph type="title"/>
          </p:nvPr>
        </p:nvSpPr>
        <p:spPr>
          <a:xfrm>
            <a:off x="1271588" y="187325"/>
            <a:ext cx="10072687" cy="669925"/>
          </a:xfrm>
        </p:spPr>
        <p:style>
          <a:lnRef idx="2">
            <a:schemeClr val="accent2"/>
          </a:lnRef>
          <a:fillRef idx="1">
            <a:schemeClr val="lt1"/>
          </a:fillRef>
          <a:effectRef idx="0">
            <a:schemeClr val="accent2"/>
          </a:effectRef>
          <a:fontRef idx="minor">
            <a:schemeClr val="dk1"/>
          </a:fontRef>
        </p:style>
        <p:txBody>
          <a:bodyPr/>
          <a:lstStyle/>
          <a:p>
            <a:pPr algn="ctr"/>
            <a:r>
              <a:rPr lang="en-US" b="1" dirty="0">
                <a:solidFill>
                  <a:srgbClr val="C00000"/>
                </a:solidFill>
              </a:rPr>
              <a:t>Hypothermia</a:t>
            </a:r>
          </a:p>
        </p:txBody>
      </p:sp>
      <p:pic>
        <p:nvPicPr>
          <p:cNvPr id="3" name="Picture 2">
            <a:extLst>
              <a:ext uri="{FF2B5EF4-FFF2-40B4-BE49-F238E27FC236}">
                <a16:creationId xmlns:a16="http://schemas.microsoft.com/office/drawing/2014/main" id="{B6DDC5EE-BAE4-EFC2-2009-8AF595760E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1588" y="1000761"/>
            <a:ext cx="10072687" cy="5667860"/>
          </a:xfrm>
          <a:prstGeom prst="rect">
            <a:avLst/>
          </a:prstGeom>
        </p:spPr>
      </p:pic>
    </p:spTree>
    <p:extLst>
      <p:ext uri="{BB962C8B-B14F-4D97-AF65-F5344CB8AC3E}">
        <p14:creationId xmlns:p14="http://schemas.microsoft.com/office/powerpoint/2010/main" val="1721339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C9BC1-5EAE-1A71-5CBA-7194415286D3}"/>
              </a:ext>
            </a:extLst>
          </p:cNvPr>
          <p:cNvSpPr>
            <a:spLocks noGrp="1"/>
          </p:cNvSpPr>
          <p:nvPr>
            <p:ph type="title"/>
          </p:nvPr>
        </p:nvSpPr>
        <p:spPr>
          <a:xfrm>
            <a:off x="838200" y="2643593"/>
            <a:ext cx="10515600" cy="2852737"/>
          </a:xfrm>
        </p:spPr>
        <p:style>
          <a:lnRef idx="2">
            <a:schemeClr val="accent1"/>
          </a:lnRef>
          <a:fillRef idx="1">
            <a:schemeClr val="lt1"/>
          </a:fillRef>
          <a:effectRef idx="0">
            <a:schemeClr val="accent1"/>
          </a:effectRef>
          <a:fontRef idx="minor">
            <a:schemeClr val="dk1"/>
          </a:fontRef>
        </p:style>
        <p:txBody>
          <a:bodyPr/>
          <a:lstStyle/>
          <a:p>
            <a:pPr algn="ctr"/>
            <a:r>
              <a:rPr lang="en-US" dirty="0"/>
              <a:t>Poisoning</a:t>
            </a:r>
          </a:p>
        </p:txBody>
      </p:sp>
      <p:sp>
        <p:nvSpPr>
          <p:cNvPr id="3" name="Text Placeholder 2">
            <a:extLst>
              <a:ext uri="{FF2B5EF4-FFF2-40B4-BE49-F238E27FC236}">
                <a16:creationId xmlns:a16="http://schemas.microsoft.com/office/drawing/2014/main" id="{78F20C17-524E-0965-7D6A-843C96B96E35}"/>
              </a:ext>
            </a:extLst>
          </p:cNvPr>
          <p:cNvSpPr>
            <a:spLocks noGrp="1"/>
          </p:cNvSpPr>
          <p:nvPr>
            <p:ph type="body" idx="1"/>
          </p:nvPr>
        </p:nvSpPr>
        <p:spPr>
          <a:xfrm>
            <a:off x="838200" y="832121"/>
            <a:ext cx="10515600" cy="1500187"/>
          </a:xfrm>
        </p:spPr>
        <p:txBody>
          <a:bodyPr/>
          <a:lstStyle/>
          <a:p>
            <a:r>
              <a:rPr lang="en-US" dirty="0">
                <a:solidFill>
                  <a:schemeClr val="bg1"/>
                </a:solidFill>
              </a:rPr>
              <a:t>Part </a:t>
            </a:r>
            <a:r>
              <a:rPr lang="en-US" sz="7200" dirty="0">
                <a:solidFill>
                  <a:schemeClr val="bg1"/>
                </a:solidFill>
              </a:rPr>
              <a:t>2</a:t>
            </a:r>
          </a:p>
        </p:txBody>
      </p:sp>
      <p:pic>
        <p:nvPicPr>
          <p:cNvPr id="4" name="Picture 3" descr="A red and white sign with a white cross&#10;&#10;Description automatically generated">
            <a:extLst>
              <a:ext uri="{FF2B5EF4-FFF2-40B4-BE49-F238E27FC236}">
                <a16:creationId xmlns:a16="http://schemas.microsoft.com/office/drawing/2014/main" id="{E0B19944-003C-B015-DBB8-85D4B6529F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3276" y="312345"/>
            <a:ext cx="2888673" cy="3010995"/>
          </a:xfrm>
          <a:prstGeom prst="rect">
            <a:avLst/>
          </a:prstGeom>
        </p:spPr>
      </p:pic>
    </p:spTree>
    <p:extLst>
      <p:ext uri="{BB962C8B-B14F-4D97-AF65-F5344CB8AC3E}">
        <p14:creationId xmlns:p14="http://schemas.microsoft.com/office/powerpoint/2010/main" val="2922144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1CC2D-06BC-7C2C-B4ED-7377F882877F}"/>
              </a:ext>
            </a:extLst>
          </p:cNvPr>
          <p:cNvSpPr>
            <a:spLocks noGrp="1"/>
          </p:cNvSpPr>
          <p:nvPr>
            <p:ph type="title"/>
          </p:nvPr>
        </p:nvSpPr>
        <p:spPr>
          <a:xfrm>
            <a:off x="314495" y="187325"/>
            <a:ext cx="4411442" cy="822889"/>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en-US" b="1" dirty="0">
                <a:solidFill>
                  <a:srgbClr val="C00000"/>
                </a:solidFill>
              </a:rPr>
              <a:t>Carbon Monoxide Poisoning</a:t>
            </a:r>
          </a:p>
        </p:txBody>
      </p:sp>
      <p:sp>
        <p:nvSpPr>
          <p:cNvPr id="4" name="Text Placeholder 3">
            <a:extLst>
              <a:ext uri="{FF2B5EF4-FFF2-40B4-BE49-F238E27FC236}">
                <a16:creationId xmlns:a16="http://schemas.microsoft.com/office/drawing/2014/main" id="{29AFF35D-C9D2-B1B8-DFD1-0FDF16579724}"/>
              </a:ext>
            </a:extLst>
          </p:cNvPr>
          <p:cNvSpPr>
            <a:spLocks noGrp="1"/>
          </p:cNvSpPr>
          <p:nvPr>
            <p:ph type="body" sz="half" idx="2"/>
          </p:nvPr>
        </p:nvSpPr>
        <p:spPr>
          <a:xfrm>
            <a:off x="5018888" y="187325"/>
            <a:ext cx="5338770" cy="2206740"/>
          </a:xfrm>
        </p:spPr>
        <p:style>
          <a:lnRef idx="2">
            <a:schemeClr val="accent5"/>
          </a:lnRef>
          <a:fillRef idx="1">
            <a:schemeClr val="lt1"/>
          </a:fillRef>
          <a:effectRef idx="0">
            <a:schemeClr val="accent5"/>
          </a:effectRef>
          <a:fontRef idx="minor">
            <a:schemeClr val="dk1"/>
          </a:fontRef>
        </p:style>
        <p:txBody>
          <a:bodyPr>
            <a:normAutofit/>
          </a:bodyPr>
          <a:lstStyle/>
          <a:p>
            <a:pPr algn="ctr"/>
            <a:r>
              <a:rPr lang="en-US" sz="2000" b="1" dirty="0">
                <a:solidFill>
                  <a:srgbClr val="C00000"/>
                </a:solidFill>
              </a:rPr>
              <a:t>First Aid</a:t>
            </a:r>
          </a:p>
          <a:p>
            <a:r>
              <a:rPr lang="en-US" sz="2000" dirty="0"/>
              <a:t>Everyone Get OUT to fresh air</a:t>
            </a:r>
          </a:p>
          <a:p>
            <a:pPr algn="ctr"/>
            <a:r>
              <a:rPr lang="en-US" sz="2000" dirty="0"/>
              <a:t>Call 9-1-1</a:t>
            </a:r>
          </a:p>
          <a:p>
            <a:pPr algn="ctr"/>
            <a:r>
              <a:rPr lang="en-US" sz="2000" dirty="0"/>
              <a:t>Responders should check air </a:t>
            </a:r>
          </a:p>
          <a:p>
            <a:pPr algn="ctr"/>
            <a:r>
              <a:rPr lang="en-US" sz="2000" dirty="0"/>
              <a:t>and source of CO</a:t>
            </a:r>
            <a:r>
              <a:rPr lang="en-US" sz="2000" baseline="-25000" dirty="0"/>
              <a:t>2</a:t>
            </a:r>
            <a:endParaRPr lang="en-US" sz="2000" dirty="0"/>
          </a:p>
        </p:txBody>
      </p:sp>
      <p:pic>
        <p:nvPicPr>
          <p:cNvPr id="9" name="Picture 8" descr="A chart of different types of carbon monoxide&#10;&#10;Description automatically generated">
            <a:extLst>
              <a:ext uri="{FF2B5EF4-FFF2-40B4-BE49-F238E27FC236}">
                <a16:creationId xmlns:a16="http://schemas.microsoft.com/office/drawing/2014/main" id="{C0E03BB9-0749-9C5D-F687-15354CF3B5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494" y="3147610"/>
            <a:ext cx="4411444" cy="3325815"/>
          </a:xfrm>
          <a:prstGeom prst="rect">
            <a:avLst/>
          </a:prstGeom>
        </p:spPr>
      </p:pic>
      <p:pic>
        <p:nvPicPr>
          <p:cNvPr id="10" name="Online Media 9" title="Carbon Monoxide Alarms – what to do if the alarm sounds">
            <a:hlinkClick r:id="" action="ppaction://media"/>
            <a:extLst>
              <a:ext uri="{FF2B5EF4-FFF2-40B4-BE49-F238E27FC236}">
                <a16:creationId xmlns:a16="http://schemas.microsoft.com/office/drawing/2014/main" id="{9231E5BF-6005-FE20-A5AA-CA77DCEAD8A9}"/>
              </a:ext>
            </a:extLst>
          </p:cNvPr>
          <p:cNvPicPr>
            <a:picLocks noRot="1" noChangeAspect="1"/>
          </p:cNvPicPr>
          <p:nvPr>
            <a:videoFile r:link="rId1"/>
          </p:nvPr>
        </p:nvPicPr>
        <p:blipFill>
          <a:blip r:embed="rId4"/>
          <a:stretch>
            <a:fillRect/>
          </a:stretch>
        </p:blipFill>
        <p:spPr>
          <a:xfrm>
            <a:off x="4981295" y="2597749"/>
            <a:ext cx="6896211" cy="3896368"/>
          </a:xfrm>
          <a:prstGeom prst="rect">
            <a:avLst/>
          </a:prstGeom>
        </p:spPr>
      </p:pic>
      <p:sp>
        <p:nvSpPr>
          <p:cNvPr id="11" name="Text Placeholder 3">
            <a:extLst>
              <a:ext uri="{FF2B5EF4-FFF2-40B4-BE49-F238E27FC236}">
                <a16:creationId xmlns:a16="http://schemas.microsoft.com/office/drawing/2014/main" id="{01E410C8-1C43-A465-4C7E-F0B63E76A1FD}"/>
              </a:ext>
            </a:extLst>
          </p:cNvPr>
          <p:cNvSpPr txBox="1">
            <a:spLocks/>
          </p:cNvSpPr>
          <p:nvPr/>
        </p:nvSpPr>
        <p:spPr>
          <a:xfrm>
            <a:off x="314493" y="1237358"/>
            <a:ext cx="4411443" cy="1762300"/>
          </a:xfrm>
          <a:prstGeom prst="rect">
            <a:avLst/>
          </a:prstGeom>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dk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dk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dk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9pPr>
          </a:lstStyle>
          <a:p>
            <a:r>
              <a:rPr lang="en-US" sz="1400" dirty="0"/>
              <a:t>Carbon monoxide is a poisonous, flammable gas that is colorless, odorless, tasteless, and slightly less dense than air.  </a:t>
            </a:r>
          </a:p>
          <a:p>
            <a:r>
              <a:rPr lang="en-US" sz="1400" dirty="0"/>
              <a:t>When too much carbon monoxide is in the air, the body replaces the oxygen in the red blood cells with carbon monoxide. This can lead to serious tissue damage, or even death.</a:t>
            </a:r>
          </a:p>
        </p:txBody>
      </p:sp>
      <p:pic>
        <p:nvPicPr>
          <p:cNvPr id="6" name="Content Placeholder 5" descr="A smoke detector on a ceiling&#10;&#10;Description automatically generated">
            <a:extLst>
              <a:ext uri="{FF2B5EF4-FFF2-40B4-BE49-F238E27FC236}">
                <a16:creationId xmlns:a16="http://schemas.microsoft.com/office/drawing/2014/main" id="{6DE296A0-DF1D-7613-D5F0-96C2C888D744}"/>
              </a:ext>
            </a:extLst>
          </p:cNvPr>
          <p:cNvPicPr>
            <a:picLocks noGrp="1" noChangeAspect="1"/>
          </p:cNvPicPr>
          <p:nvPr>
            <p:ph idx="1"/>
          </p:nvPr>
        </p:nvPicPr>
        <p:blipFill rotWithShape="1">
          <a:blip r:embed="rId5">
            <a:extLst>
              <a:ext uri="{28A0092B-C50C-407E-A947-70E740481C1C}">
                <a14:useLocalDpi xmlns:a14="http://schemas.microsoft.com/office/drawing/2010/main" val="0"/>
              </a:ext>
            </a:extLst>
          </a:blip>
          <a:srcRect l="27539" t="21342" r="27748" b="35851"/>
          <a:stretch/>
        </p:blipFill>
        <p:spPr>
          <a:xfrm>
            <a:off x="9267309" y="69026"/>
            <a:ext cx="2759826" cy="1762300"/>
          </a:xfrm>
          <a:prstGeom prst="ellipse">
            <a:avLst/>
          </a:prstGeom>
        </p:spPr>
      </p:pic>
      <p:sp>
        <p:nvSpPr>
          <p:cNvPr id="7" name="TextBox 6">
            <a:extLst>
              <a:ext uri="{FF2B5EF4-FFF2-40B4-BE49-F238E27FC236}">
                <a16:creationId xmlns:a16="http://schemas.microsoft.com/office/drawing/2014/main" id="{77D336E6-0516-220D-9467-52AF8AE72475}"/>
              </a:ext>
            </a:extLst>
          </p:cNvPr>
          <p:cNvSpPr txBox="1"/>
          <p:nvPr/>
        </p:nvSpPr>
        <p:spPr>
          <a:xfrm>
            <a:off x="9676015" y="363883"/>
            <a:ext cx="1995054" cy="646331"/>
          </a:xfrm>
          <a:prstGeom prst="rect">
            <a:avLst/>
          </a:prstGeom>
          <a:noFill/>
        </p:spPr>
        <p:txBody>
          <a:bodyPr wrap="square" rtlCol="0">
            <a:spAutoFit/>
          </a:bodyPr>
          <a:lstStyle/>
          <a:p>
            <a:pPr algn="ctr"/>
            <a:r>
              <a:rPr lang="en-US" dirty="0"/>
              <a:t>Carbon Monoxide detector</a:t>
            </a:r>
          </a:p>
        </p:txBody>
      </p:sp>
    </p:spTree>
    <p:extLst>
      <p:ext uri="{BB962C8B-B14F-4D97-AF65-F5344CB8AC3E}">
        <p14:creationId xmlns:p14="http://schemas.microsoft.com/office/powerpoint/2010/main" val="655848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1CC2D-06BC-7C2C-B4ED-7377F882877F}"/>
              </a:ext>
            </a:extLst>
          </p:cNvPr>
          <p:cNvSpPr>
            <a:spLocks noGrp="1"/>
          </p:cNvSpPr>
          <p:nvPr>
            <p:ph type="title"/>
          </p:nvPr>
        </p:nvSpPr>
        <p:spPr>
          <a:xfrm>
            <a:off x="314494" y="187325"/>
            <a:ext cx="3771123" cy="999449"/>
          </a:xfrm>
        </p:spPr>
        <p:style>
          <a:lnRef idx="2">
            <a:schemeClr val="accent2"/>
          </a:lnRef>
          <a:fillRef idx="1">
            <a:schemeClr val="lt1"/>
          </a:fillRef>
          <a:effectRef idx="0">
            <a:schemeClr val="accent2"/>
          </a:effectRef>
          <a:fontRef idx="minor">
            <a:schemeClr val="dk1"/>
          </a:fontRef>
        </p:style>
        <p:txBody>
          <a:bodyPr/>
          <a:lstStyle/>
          <a:p>
            <a:pPr algn="ctr"/>
            <a:r>
              <a:rPr lang="en-US" b="1" dirty="0">
                <a:solidFill>
                  <a:srgbClr val="C00000"/>
                </a:solidFill>
              </a:rPr>
              <a:t>Poison</a:t>
            </a:r>
          </a:p>
        </p:txBody>
      </p:sp>
      <p:sp>
        <p:nvSpPr>
          <p:cNvPr id="4" name="Text Placeholder 3">
            <a:extLst>
              <a:ext uri="{FF2B5EF4-FFF2-40B4-BE49-F238E27FC236}">
                <a16:creationId xmlns:a16="http://schemas.microsoft.com/office/drawing/2014/main" id="{29AFF35D-C9D2-B1B8-DFD1-0FDF16579724}"/>
              </a:ext>
            </a:extLst>
          </p:cNvPr>
          <p:cNvSpPr>
            <a:spLocks noGrp="1"/>
          </p:cNvSpPr>
          <p:nvPr>
            <p:ph type="body" sz="half" idx="2"/>
          </p:nvPr>
        </p:nvSpPr>
        <p:spPr>
          <a:xfrm>
            <a:off x="314494" y="1523206"/>
            <a:ext cx="3771123" cy="3263107"/>
          </a:xfrm>
        </p:spPr>
        <p:style>
          <a:lnRef idx="2">
            <a:schemeClr val="accent5"/>
          </a:lnRef>
          <a:fillRef idx="1">
            <a:schemeClr val="lt1"/>
          </a:fillRef>
          <a:effectRef idx="0">
            <a:schemeClr val="accent5"/>
          </a:effectRef>
          <a:fontRef idx="minor">
            <a:schemeClr val="dk1"/>
          </a:fontRef>
        </p:style>
        <p:txBody>
          <a:bodyPr>
            <a:normAutofit/>
          </a:bodyPr>
          <a:lstStyle/>
          <a:p>
            <a:r>
              <a:rPr lang="en-US" sz="2000" dirty="0"/>
              <a:t>Call 9-1-1</a:t>
            </a:r>
          </a:p>
          <a:p>
            <a:endParaRPr lang="en-US" sz="2000" dirty="0"/>
          </a:p>
          <a:p>
            <a:endParaRPr lang="en-US" sz="2000" dirty="0"/>
          </a:p>
          <a:p>
            <a:endParaRPr lang="en-US" sz="2000" dirty="0"/>
          </a:p>
          <a:p>
            <a:r>
              <a:rPr lang="en-US" sz="2000" dirty="0"/>
              <a:t>Look for evidence of the poison so you can tell what it was.</a:t>
            </a:r>
          </a:p>
          <a:p>
            <a:r>
              <a:rPr lang="en-US" sz="2000" dirty="0"/>
              <a:t>Follow the directions of the emergency operator.</a:t>
            </a:r>
          </a:p>
        </p:txBody>
      </p:sp>
      <p:sp>
        <p:nvSpPr>
          <p:cNvPr id="5" name="Title 1">
            <a:extLst>
              <a:ext uri="{FF2B5EF4-FFF2-40B4-BE49-F238E27FC236}">
                <a16:creationId xmlns:a16="http://schemas.microsoft.com/office/drawing/2014/main" id="{D8A99456-DF23-787F-171E-F8227FA4C639}"/>
              </a:ext>
            </a:extLst>
          </p:cNvPr>
          <p:cNvSpPr txBox="1">
            <a:spLocks/>
          </p:cNvSpPr>
          <p:nvPr/>
        </p:nvSpPr>
        <p:spPr>
          <a:xfrm>
            <a:off x="4933950" y="5378450"/>
            <a:ext cx="6781800" cy="11430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2800" b="1" dirty="0">
                <a:solidFill>
                  <a:schemeClr val="bg1"/>
                </a:solidFill>
                <a:latin typeface="Arial Rounded MT Bold" panose="020F0704030504030204" pitchFamily="34" charset="0"/>
              </a:rPr>
              <a:t>What is the first aid for poisoning?</a:t>
            </a:r>
          </a:p>
        </p:txBody>
      </p:sp>
      <p:pic>
        <p:nvPicPr>
          <p:cNvPr id="7" name="Picture 2" descr="Image result for first aid for poisoning">
            <a:extLst>
              <a:ext uri="{FF2B5EF4-FFF2-40B4-BE49-F238E27FC236}">
                <a16:creationId xmlns:a16="http://schemas.microsoft.com/office/drawing/2014/main" id="{4F46510F-8524-EE3E-7EEB-120745422C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6624" y="187325"/>
            <a:ext cx="7099126" cy="5331531"/>
          </a:xfrm>
          <a:prstGeom prst="rect">
            <a:avLst/>
          </a:prstGeom>
          <a:noFill/>
          <a:extLst>
            <a:ext uri="{909E8E84-426E-40DD-AFC4-6F175D3DCCD1}">
              <a14:hiddenFill xmlns:a14="http://schemas.microsoft.com/office/drawing/2010/main">
                <a:solidFill>
                  <a:srgbClr val="FFFFFF"/>
                </a:solidFill>
              </a14:hiddenFill>
            </a:ext>
          </a:extLst>
        </p:spPr>
      </p:pic>
      <p:sp>
        <p:nvSpPr>
          <p:cNvPr id="8" name="&quot;No&quot; Symbol 4">
            <a:extLst>
              <a:ext uri="{FF2B5EF4-FFF2-40B4-BE49-F238E27FC236}">
                <a16:creationId xmlns:a16="http://schemas.microsoft.com/office/drawing/2014/main" id="{892854BB-4AC0-F0A7-54AB-6497D3109111}"/>
              </a:ext>
            </a:extLst>
          </p:cNvPr>
          <p:cNvSpPr/>
          <p:nvPr/>
        </p:nvSpPr>
        <p:spPr>
          <a:xfrm>
            <a:off x="9520238" y="1647825"/>
            <a:ext cx="1600200" cy="1447800"/>
          </a:xfrm>
          <a:prstGeom prst="noSmoking">
            <a:avLst>
              <a:gd name="adj" fmla="val 1032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9" name="Picture 2" descr="Image result for call 911">
            <a:extLst>
              <a:ext uri="{FF2B5EF4-FFF2-40B4-BE49-F238E27FC236}">
                <a16:creationId xmlns:a16="http://schemas.microsoft.com/office/drawing/2014/main" id="{D80F6985-B3CE-3FF0-D90A-9302DB23D03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33550" y="1647825"/>
            <a:ext cx="1391285" cy="139128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Image result for talk about it">
            <a:extLst>
              <a:ext uri="{FF2B5EF4-FFF2-40B4-BE49-F238E27FC236}">
                <a16:creationId xmlns:a16="http://schemas.microsoft.com/office/drawing/2014/main" id="{FCD08D0F-7869-5E08-36BE-10262C818D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5040901"/>
            <a:ext cx="1428750" cy="126682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Image result for poison">
            <a:extLst>
              <a:ext uri="{FF2B5EF4-FFF2-40B4-BE49-F238E27FC236}">
                <a16:creationId xmlns:a16="http://schemas.microsoft.com/office/drawing/2014/main" id="{AEC2CC5A-8906-03F1-2B39-B328F0AECAB5}"/>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25883"/>
          <a:stretch/>
        </p:blipFill>
        <p:spPr bwMode="auto">
          <a:xfrm>
            <a:off x="2912843" y="355250"/>
            <a:ext cx="1184713" cy="831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027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1CC2D-06BC-7C2C-B4ED-7377F882877F}"/>
              </a:ext>
            </a:extLst>
          </p:cNvPr>
          <p:cNvSpPr>
            <a:spLocks noGrp="1"/>
          </p:cNvSpPr>
          <p:nvPr>
            <p:ph type="title"/>
          </p:nvPr>
        </p:nvSpPr>
        <p:spPr>
          <a:xfrm>
            <a:off x="314494" y="187325"/>
            <a:ext cx="11401256" cy="999449"/>
          </a:xfrm>
        </p:spPr>
        <p:style>
          <a:lnRef idx="2">
            <a:schemeClr val="accent2"/>
          </a:lnRef>
          <a:fillRef idx="1">
            <a:schemeClr val="lt1"/>
          </a:fillRef>
          <a:effectRef idx="0">
            <a:schemeClr val="accent2"/>
          </a:effectRef>
          <a:fontRef idx="minor">
            <a:schemeClr val="dk1"/>
          </a:fontRef>
        </p:style>
        <p:txBody>
          <a:bodyPr/>
          <a:lstStyle/>
          <a:p>
            <a:pPr algn="ctr"/>
            <a:r>
              <a:rPr lang="en-US" b="1" dirty="0">
                <a:solidFill>
                  <a:srgbClr val="C00000"/>
                </a:solidFill>
              </a:rPr>
              <a:t>Poisonous Plants:   Ivy, Sumac, or Oak</a:t>
            </a:r>
          </a:p>
        </p:txBody>
      </p:sp>
      <p:sp>
        <p:nvSpPr>
          <p:cNvPr id="4" name="Text Placeholder 3">
            <a:extLst>
              <a:ext uri="{FF2B5EF4-FFF2-40B4-BE49-F238E27FC236}">
                <a16:creationId xmlns:a16="http://schemas.microsoft.com/office/drawing/2014/main" id="{29AFF35D-C9D2-B1B8-DFD1-0FDF16579724}"/>
              </a:ext>
            </a:extLst>
          </p:cNvPr>
          <p:cNvSpPr>
            <a:spLocks noGrp="1"/>
          </p:cNvSpPr>
          <p:nvPr>
            <p:ph type="body" sz="half" idx="2"/>
          </p:nvPr>
        </p:nvSpPr>
        <p:spPr>
          <a:xfrm>
            <a:off x="314495" y="1523206"/>
            <a:ext cx="2485856" cy="4806157"/>
          </a:xfrm>
        </p:spPr>
        <p:style>
          <a:lnRef idx="2">
            <a:schemeClr val="accent5"/>
          </a:lnRef>
          <a:fillRef idx="1">
            <a:schemeClr val="lt1"/>
          </a:fillRef>
          <a:effectRef idx="0">
            <a:schemeClr val="accent5"/>
          </a:effectRef>
          <a:fontRef idx="minor">
            <a:schemeClr val="dk1"/>
          </a:fontRef>
        </p:style>
        <p:txBody>
          <a:bodyPr>
            <a:normAutofit/>
          </a:bodyPr>
          <a:lstStyle/>
          <a:p>
            <a:endParaRPr lang="en-US" sz="2000" dirty="0"/>
          </a:p>
          <a:p>
            <a:r>
              <a:rPr lang="en-US" sz="2000" dirty="0"/>
              <a:t>Wash well!  </a:t>
            </a:r>
          </a:p>
          <a:p>
            <a:r>
              <a:rPr lang="en-US" sz="2000" dirty="0"/>
              <a:t>Wash skin &amp; clothes</a:t>
            </a:r>
          </a:p>
          <a:p>
            <a:endParaRPr lang="en-US" sz="2000" dirty="0"/>
          </a:p>
          <a:p>
            <a:pPr algn="ctr"/>
            <a:r>
              <a:rPr lang="en-US" sz="2000" b="1" dirty="0"/>
              <a:t>PREVENTION:</a:t>
            </a:r>
          </a:p>
          <a:p>
            <a:r>
              <a:rPr lang="en-US" sz="2000" dirty="0"/>
              <a:t>Stay away from it!</a:t>
            </a:r>
          </a:p>
          <a:p>
            <a:r>
              <a:rPr lang="en-US" sz="2000" dirty="0"/>
              <a:t>Stay on the trail</a:t>
            </a:r>
          </a:p>
          <a:p>
            <a:r>
              <a:rPr lang="en-US" sz="2000" dirty="0"/>
              <a:t>Wear pants or tall socks and boots in areas  with it.</a:t>
            </a:r>
          </a:p>
        </p:txBody>
      </p:sp>
      <p:pic>
        <p:nvPicPr>
          <p:cNvPr id="3" name="Online Media 2" title="Mayo Clinic Minute: How to treat poison ivy rash">
            <a:hlinkClick r:id="" action="ppaction://media"/>
            <a:extLst>
              <a:ext uri="{FF2B5EF4-FFF2-40B4-BE49-F238E27FC236}">
                <a16:creationId xmlns:a16="http://schemas.microsoft.com/office/drawing/2014/main" id="{795DAEEA-1974-1F36-2627-929ED01A2DEF}"/>
              </a:ext>
            </a:extLst>
          </p:cNvPr>
          <p:cNvPicPr>
            <a:picLocks noRot="1" noChangeAspect="1"/>
          </p:cNvPicPr>
          <p:nvPr>
            <a:videoFile r:link="rId1"/>
          </p:nvPr>
        </p:nvPicPr>
        <p:blipFill>
          <a:blip r:embed="rId4"/>
          <a:stretch>
            <a:fillRect/>
          </a:stretch>
        </p:blipFill>
        <p:spPr>
          <a:xfrm>
            <a:off x="3209297" y="1523206"/>
            <a:ext cx="8506453" cy="4806157"/>
          </a:xfrm>
          <a:prstGeom prst="rect">
            <a:avLst/>
          </a:prstGeom>
        </p:spPr>
      </p:pic>
    </p:spTree>
    <p:extLst>
      <p:ext uri="{BB962C8B-B14F-4D97-AF65-F5344CB8AC3E}">
        <p14:creationId xmlns:p14="http://schemas.microsoft.com/office/powerpoint/2010/main" val="217920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1CC2D-06BC-7C2C-B4ED-7377F882877F}"/>
              </a:ext>
            </a:extLst>
          </p:cNvPr>
          <p:cNvSpPr>
            <a:spLocks noGrp="1"/>
          </p:cNvSpPr>
          <p:nvPr>
            <p:ph type="title"/>
          </p:nvPr>
        </p:nvSpPr>
        <p:spPr>
          <a:xfrm>
            <a:off x="314494" y="187326"/>
            <a:ext cx="5781506" cy="800100"/>
          </a:xfrm>
        </p:spPr>
        <p:style>
          <a:lnRef idx="2">
            <a:schemeClr val="accent2"/>
          </a:lnRef>
          <a:fillRef idx="1">
            <a:schemeClr val="lt1"/>
          </a:fillRef>
          <a:effectRef idx="0">
            <a:schemeClr val="accent2"/>
          </a:effectRef>
          <a:fontRef idx="minor">
            <a:schemeClr val="dk1"/>
          </a:fontRef>
        </p:style>
        <p:txBody>
          <a:bodyPr/>
          <a:lstStyle/>
          <a:p>
            <a:pPr algn="ctr"/>
            <a:r>
              <a:rPr lang="en-US" b="1" dirty="0">
                <a:solidFill>
                  <a:srgbClr val="C00000"/>
                </a:solidFill>
              </a:rPr>
              <a:t>Food Poisoning</a:t>
            </a:r>
          </a:p>
        </p:txBody>
      </p:sp>
      <p:pic>
        <p:nvPicPr>
          <p:cNvPr id="6" name="Content Placeholder 5" descr="A person with a sick face&#10;&#10;Description automatically generated with medium confidence">
            <a:extLst>
              <a:ext uri="{FF2B5EF4-FFF2-40B4-BE49-F238E27FC236}">
                <a16:creationId xmlns:a16="http://schemas.microsoft.com/office/drawing/2014/main" id="{7CA32B50-742E-EC0F-D79F-61F1473F108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98668" y="187325"/>
            <a:ext cx="5611521" cy="3241969"/>
          </a:xfrm>
        </p:spPr>
      </p:pic>
      <p:sp>
        <p:nvSpPr>
          <p:cNvPr id="4" name="Text Placeholder 3">
            <a:extLst>
              <a:ext uri="{FF2B5EF4-FFF2-40B4-BE49-F238E27FC236}">
                <a16:creationId xmlns:a16="http://schemas.microsoft.com/office/drawing/2014/main" id="{29AFF35D-C9D2-B1B8-DFD1-0FDF16579724}"/>
              </a:ext>
            </a:extLst>
          </p:cNvPr>
          <p:cNvSpPr>
            <a:spLocks noGrp="1"/>
          </p:cNvSpPr>
          <p:nvPr>
            <p:ph type="body" sz="half" idx="2"/>
          </p:nvPr>
        </p:nvSpPr>
        <p:spPr>
          <a:xfrm>
            <a:off x="314494" y="1163783"/>
            <a:ext cx="5781506" cy="1192555"/>
          </a:xfrm>
        </p:spPr>
        <p:style>
          <a:lnRef idx="2">
            <a:schemeClr val="accent5"/>
          </a:lnRef>
          <a:fillRef idx="1">
            <a:schemeClr val="lt1"/>
          </a:fillRef>
          <a:effectRef idx="0">
            <a:schemeClr val="accent5"/>
          </a:effectRef>
          <a:fontRef idx="minor">
            <a:schemeClr val="dk1"/>
          </a:fontRef>
        </p:style>
        <p:txBody>
          <a:bodyPr>
            <a:normAutofit/>
          </a:bodyPr>
          <a:lstStyle/>
          <a:p>
            <a:endParaRPr lang="en-US" dirty="0"/>
          </a:p>
          <a:p>
            <a:r>
              <a:rPr lang="en-US" dirty="0"/>
              <a:t>Food poisoning, a type of foodborne illness, is a sickness people get from something they ate or drank. The causes are germs or other harmful things in the food or beverage.</a:t>
            </a:r>
          </a:p>
          <a:p>
            <a:pPr algn="ctr"/>
            <a:endParaRPr lang="en-US" dirty="0">
              <a:solidFill>
                <a:schemeClr val="tx1"/>
              </a:solidFill>
            </a:endParaRPr>
          </a:p>
        </p:txBody>
      </p:sp>
      <p:pic>
        <p:nvPicPr>
          <p:cNvPr id="8" name="Picture 7" descr="A poster with food all over it&#10;&#10;Description automatically generated">
            <a:extLst>
              <a:ext uri="{FF2B5EF4-FFF2-40B4-BE49-F238E27FC236}">
                <a16:creationId xmlns:a16="http://schemas.microsoft.com/office/drawing/2014/main" id="{8CA09561-C8FD-FC3E-FA3B-0864C0908E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495" y="2510854"/>
            <a:ext cx="5781506" cy="3856219"/>
          </a:xfrm>
          <a:prstGeom prst="rect">
            <a:avLst/>
          </a:prstGeom>
        </p:spPr>
      </p:pic>
      <p:sp>
        <p:nvSpPr>
          <p:cNvPr id="9" name="Text Placeholder 3">
            <a:extLst>
              <a:ext uri="{FF2B5EF4-FFF2-40B4-BE49-F238E27FC236}">
                <a16:creationId xmlns:a16="http://schemas.microsoft.com/office/drawing/2014/main" id="{00AF9650-AE0E-CBC5-500C-4E7D96961383}"/>
              </a:ext>
            </a:extLst>
          </p:cNvPr>
          <p:cNvSpPr txBox="1">
            <a:spLocks/>
          </p:cNvSpPr>
          <p:nvPr/>
        </p:nvSpPr>
        <p:spPr>
          <a:xfrm>
            <a:off x="6398669" y="3765427"/>
            <a:ext cx="5611521" cy="2601646"/>
          </a:xfrm>
          <a:prstGeom prst="rect">
            <a:avLst/>
          </a:prstGeom>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dk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dk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dk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9pPr>
          </a:lstStyle>
          <a:p>
            <a:r>
              <a:rPr lang="en-US" dirty="0"/>
              <a:t>Symptoms of food poisoning often include upset stomach, diarrhea and vomiting. Symptoms usually start within hours or several days of eating the food. Most people have mild illness and get better without treatment.</a:t>
            </a:r>
          </a:p>
          <a:p>
            <a:r>
              <a:rPr lang="en-US" dirty="0"/>
              <a:t>Sometimes food poisoning causes severe illness or complications.</a:t>
            </a:r>
          </a:p>
          <a:p>
            <a:r>
              <a:rPr lang="en-US" dirty="0"/>
              <a:t>Food can be contaminated at any point from the farm or fishery to the table. The problem can begin during growing, harvesting or catching, processing, storing, shipping, or preparing.</a:t>
            </a:r>
          </a:p>
          <a:p>
            <a:r>
              <a:rPr lang="en-US" dirty="0">
                <a:hlinkClick r:id="rId4"/>
              </a:rPr>
              <a:t>More info from </a:t>
            </a:r>
            <a:r>
              <a:rPr lang="en-US" dirty="0" err="1">
                <a:hlinkClick r:id="rId4"/>
              </a:rPr>
              <a:t>MayoClinic</a:t>
            </a:r>
            <a:endParaRPr lang="en-US" dirty="0"/>
          </a:p>
          <a:p>
            <a:pPr algn="ctr"/>
            <a:endParaRPr lang="en-US" dirty="0">
              <a:solidFill>
                <a:schemeClr val="tx1"/>
              </a:solidFill>
            </a:endParaRPr>
          </a:p>
        </p:txBody>
      </p:sp>
    </p:spTree>
    <p:extLst>
      <p:ext uri="{BB962C8B-B14F-4D97-AF65-F5344CB8AC3E}">
        <p14:creationId xmlns:p14="http://schemas.microsoft.com/office/powerpoint/2010/main" val="10988515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1CC2D-06BC-7C2C-B4ED-7377F882877F}"/>
              </a:ext>
            </a:extLst>
          </p:cNvPr>
          <p:cNvSpPr>
            <a:spLocks noGrp="1"/>
          </p:cNvSpPr>
          <p:nvPr>
            <p:ph type="title"/>
          </p:nvPr>
        </p:nvSpPr>
        <p:spPr>
          <a:xfrm>
            <a:off x="314495" y="720378"/>
            <a:ext cx="3216106" cy="800100"/>
          </a:xfrm>
        </p:spPr>
        <p:style>
          <a:lnRef idx="2">
            <a:schemeClr val="accent2"/>
          </a:lnRef>
          <a:fillRef idx="1">
            <a:schemeClr val="lt1"/>
          </a:fillRef>
          <a:effectRef idx="0">
            <a:schemeClr val="accent2"/>
          </a:effectRef>
          <a:fontRef idx="minor">
            <a:schemeClr val="dk1"/>
          </a:fontRef>
        </p:style>
        <p:txBody>
          <a:bodyPr/>
          <a:lstStyle/>
          <a:p>
            <a:pPr algn="ctr"/>
            <a:r>
              <a:rPr lang="en-US" b="1" dirty="0">
                <a:solidFill>
                  <a:srgbClr val="C00000"/>
                </a:solidFill>
              </a:rPr>
              <a:t>Food Poisoning</a:t>
            </a:r>
          </a:p>
        </p:txBody>
      </p:sp>
      <p:sp>
        <p:nvSpPr>
          <p:cNvPr id="4" name="Text Placeholder 3">
            <a:extLst>
              <a:ext uri="{FF2B5EF4-FFF2-40B4-BE49-F238E27FC236}">
                <a16:creationId xmlns:a16="http://schemas.microsoft.com/office/drawing/2014/main" id="{29AFF35D-C9D2-B1B8-DFD1-0FDF16579724}"/>
              </a:ext>
            </a:extLst>
          </p:cNvPr>
          <p:cNvSpPr>
            <a:spLocks noGrp="1"/>
          </p:cNvSpPr>
          <p:nvPr>
            <p:ph type="body" sz="half" idx="2"/>
          </p:nvPr>
        </p:nvSpPr>
        <p:spPr>
          <a:xfrm>
            <a:off x="314495" y="1709718"/>
            <a:ext cx="3216106" cy="2798782"/>
          </a:xfrm>
        </p:spPr>
        <p:style>
          <a:lnRef idx="2">
            <a:schemeClr val="accent5"/>
          </a:lnRef>
          <a:fillRef idx="1">
            <a:schemeClr val="lt1"/>
          </a:fillRef>
          <a:effectRef idx="0">
            <a:schemeClr val="accent5"/>
          </a:effectRef>
          <a:fontRef idx="minor">
            <a:schemeClr val="dk1"/>
          </a:fontRef>
        </p:style>
        <p:txBody>
          <a:bodyPr>
            <a:normAutofit/>
          </a:bodyPr>
          <a:lstStyle/>
          <a:p>
            <a:endParaRPr lang="en-US" dirty="0"/>
          </a:p>
          <a:p>
            <a:pPr algn="ctr"/>
            <a:r>
              <a:rPr lang="en-US" sz="1800" dirty="0">
                <a:solidFill>
                  <a:srgbClr val="C00000"/>
                </a:solidFill>
                <a:latin typeface="Aharoni" panose="02010803020104030203" pitchFamily="2" charset="-79"/>
                <a:cs typeface="Aharoni" panose="02010803020104030203" pitchFamily="2" charset="-79"/>
              </a:rPr>
              <a:t>PREVENTION</a:t>
            </a:r>
          </a:p>
          <a:p>
            <a:pPr algn="ctr"/>
            <a:r>
              <a:rPr lang="en-US" sz="1800" dirty="0">
                <a:solidFill>
                  <a:schemeClr val="tx1"/>
                </a:solidFill>
                <a:cs typeface="Aharoni" panose="02010803020104030203" pitchFamily="2" charset="-79"/>
              </a:rPr>
              <a:t>Wash your hands!</a:t>
            </a:r>
          </a:p>
          <a:p>
            <a:pPr algn="ctr"/>
            <a:r>
              <a:rPr lang="en-US" sz="1800" dirty="0">
                <a:solidFill>
                  <a:schemeClr val="tx1"/>
                </a:solidFill>
                <a:cs typeface="Aharoni" panose="02010803020104030203" pitchFamily="2" charset="-79"/>
              </a:rPr>
              <a:t>Wash fresh food</a:t>
            </a:r>
          </a:p>
          <a:p>
            <a:pPr algn="ctr"/>
            <a:r>
              <a:rPr lang="en-US" sz="1800" dirty="0">
                <a:solidFill>
                  <a:schemeClr val="tx1"/>
                </a:solidFill>
                <a:cs typeface="Aharoni" panose="02010803020104030203" pitchFamily="2" charset="-79"/>
              </a:rPr>
              <a:t>Store food properly</a:t>
            </a:r>
          </a:p>
          <a:p>
            <a:pPr algn="ctr"/>
            <a:r>
              <a:rPr lang="en-US" sz="1800" dirty="0">
                <a:solidFill>
                  <a:schemeClr val="tx1"/>
                </a:solidFill>
                <a:cs typeface="Aharoni" panose="02010803020104030203" pitchFamily="2" charset="-79"/>
              </a:rPr>
              <a:t>Cook food properly</a:t>
            </a:r>
          </a:p>
          <a:p>
            <a:pPr algn="ctr"/>
            <a:endParaRPr lang="en-US" sz="1800" dirty="0">
              <a:solidFill>
                <a:schemeClr val="tx1"/>
              </a:solidFill>
              <a:cs typeface="Aharoni" panose="02010803020104030203" pitchFamily="2" charset="-79"/>
            </a:endParaRPr>
          </a:p>
          <a:p>
            <a:pPr algn="ctr"/>
            <a:endParaRPr lang="en-US" dirty="0">
              <a:solidFill>
                <a:schemeClr val="tx1"/>
              </a:solidFill>
            </a:endParaRPr>
          </a:p>
        </p:txBody>
      </p:sp>
      <p:pic>
        <p:nvPicPr>
          <p:cNvPr id="8" name="Content Placeholder 7" descr="A child washing dishes in a kitchen&#10;&#10;Description automatically generated">
            <a:extLst>
              <a:ext uri="{FF2B5EF4-FFF2-40B4-BE49-F238E27FC236}">
                <a16:creationId xmlns:a16="http://schemas.microsoft.com/office/drawing/2014/main" id="{DEBCCE28-D39B-7165-8070-420E416F13A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73757" y="317500"/>
            <a:ext cx="8103749" cy="6079331"/>
          </a:xfrm>
        </p:spPr>
      </p:pic>
      <p:sp>
        <p:nvSpPr>
          <p:cNvPr id="9" name="Rectangle 8">
            <a:extLst>
              <a:ext uri="{FF2B5EF4-FFF2-40B4-BE49-F238E27FC236}">
                <a16:creationId xmlns:a16="http://schemas.microsoft.com/office/drawing/2014/main" id="{4529D80F-5BA0-3221-B461-7445636C2561}"/>
              </a:ext>
            </a:extLst>
          </p:cNvPr>
          <p:cNvSpPr/>
          <p:nvPr/>
        </p:nvSpPr>
        <p:spPr>
          <a:xfrm>
            <a:off x="314495" y="4697740"/>
            <a:ext cx="3216106" cy="85216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hlinkClick r:id="rId3"/>
              </a:rPr>
              <a:t>If you handle food for others, take a food handler’s course</a:t>
            </a:r>
            <a:endParaRPr lang="en-US" dirty="0"/>
          </a:p>
        </p:txBody>
      </p:sp>
    </p:spTree>
    <p:extLst>
      <p:ext uri="{BB962C8B-B14F-4D97-AF65-F5344CB8AC3E}">
        <p14:creationId xmlns:p14="http://schemas.microsoft.com/office/powerpoint/2010/main" val="15258091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DB5E0-9562-C43D-53C8-9C22DE473695}"/>
              </a:ext>
            </a:extLst>
          </p:cNvPr>
          <p:cNvSpPr>
            <a:spLocks noGrp="1"/>
          </p:cNvSpPr>
          <p:nvPr>
            <p:ph type="title"/>
          </p:nvPr>
        </p:nvSpPr>
        <p:spPr>
          <a:xfrm>
            <a:off x="258586" y="455612"/>
            <a:ext cx="8258687" cy="688975"/>
          </a:xfrm>
        </p:spPr>
        <p:style>
          <a:lnRef idx="2">
            <a:schemeClr val="accent1"/>
          </a:lnRef>
          <a:fillRef idx="1">
            <a:schemeClr val="lt1"/>
          </a:fillRef>
          <a:effectRef idx="0">
            <a:schemeClr val="accent1"/>
          </a:effectRef>
          <a:fontRef idx="minor">
            <a:schemeClr val="dk1"/>
          </a:fontRef>
        </p:style>
        <p:txBody>
          <a:bodyPr>
            <a:normAutofit fontScale="90000"/>
          </a:bodyPr>
          <a:lstStyle/>
          <a:p>
            <a:pPr algn="ctr"/>
            <a:r>
              <a:rPr lang="en-US" dirty="0"/>
              <a:t>Now what should I do?</a:t>
            </a:r>
          </a:p>
        </p:txBody>
      </p:sp>
      <p:pic>
        <p:nvPicPr>
          <p:cNvPr id="5" name="Online Media 4" title="Here's What To Do If You Get Food Poisoning">
            <a:hlinkClick r:id="" action="ppaction://media"/>
            <a:extLst>
              <a:ext uri="{FF2B5EF4-FFF2-40B4-BE49-F238E27FC236}">
                <a16:creationId xmlns:a16="http://schemas.microsoft.com/office/drawing/2014/main" id="{60D65E72-59AF-D0BC-58BC-D8ED62963E37}"/>
              </a:ext>
            </a:extLst>
          </p:cNvPr>
          <p:cNvPicPr>
            <a:picLocks noRot="1" noChangeAspect="1"/>
          </p:cNvPicPr>
          <p:nvPr>
            <a:videoFile r:link="rId1"/>
          </p:nvPr>
        </p:nvPicPr>
        <p:blipFill>
          <a:blip r:embed="rId3"/>
          <a:stretch>
            <a:fillRect/>
          </a:stretch>
        </p:blipFill>
        <p:spPr>
          <a:xfrm>
            <a:off x="258587" y="1391731"/>
            <a:ext cx="8258687" cy="4666169"/>
          </a:xfrm>
          <a:prstGeom prst="rect">
            <a:avLst/>
          </a:prstGeom>
        </p:spPr>
      </p:pic>
      <p:grpSp>
        <p:nvGrpSpPr>
          <p:cNvPr id="8" name="Group 7">
            <a:extLst>
              <a:ext uri="{FF2B5EF4-FFF2-40B4-BE49-F238E27FC236}">
                <a16:creationId xmlns:a16="http://schemas.microsoft.com/office/drawing/2014/main" id="{3B9DD07A-185A-3EF2-6449-79D179FC68A5}"/>
              </a:ext>
            </a:extLst>
          </p:cNvPr>
          <p:cNvGrpSpPr/>
          <p:nvPr/>
        </p:nvGrpSpPr>
        <p:grpSpPr>
          <a:xfrm>
            <a:off x="7671918" y="-61915"/>
            <a:ext cx="4486408" cy="6640515"/>
            <a:chOff x="7671918" y="-61915"/>
            <a:chExt cx="4486408" cy="6640515"/>
          </a:xfrm>
        </p:grpSpPr>
        <p:sp>
          <p:nvSpPr>
            <p:cNvPr id="4" name="Rectangle 3">
              <a:extLst>
                <a:ext uri="{FF2B5EF4-FFF2-40B4-BE49-F238E27FC236}">
                  <a16:creationId xmlns:a16="http://schemas.microsoft.com/office/drawing/2014/main" id="{18709AD3-F7DF-71B3-9E71-1C09872841D6}"/>
                </a:ext>
              </a:extLst>
            </p:cNvPr>
            <p:cNvSpPr/>
            <p:nvPr/>
          </p:nvSpPr>
          <p:spPr>
            <a:xfrm>
              <a:off x="8737600" y="200025"/>
              <a:ext cx="3149600" cy="291255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Drink lots</a:t>
              </a:r>
            </a:p>
            <a:p>
              <a:pPr algn="ctr"/>
              <a:r>
                <a:rPr lang="en-US" dirty="0"/>
                <a:t> of water </a:t>
              </a:r>
            </a:p>
            <a:p>
              <a:pPr algn="ctr"/>
              <a:r>
                <a:rPr lang="en-US" dirty="0"/>
                <a:t>or electrolytes</a:t>
              </a:r>
            </a:p>
            <a:p>
              <a:pPr algn="ctr"/>
              <a:r>
                <a:rPr lang="en-US" dirty="0"/>
                <a:t> like Gatorade</a:t>
              </a:r>
            </a:p>
            <a:p>
              <a:pPr algn="ctr"/>
              <a:endParaRPr lang="en-US" dirty="0"/>
            </a:p>
            <a:p>
              <a:pPr algn="ctr"/>
              <a:r>
                <a:rPr lang="en-US" dirty="0"/>
                <a:t>Rest</a:t>
              </a:r>
            </a:p>
            <a:p>
              <a:pPr algn="ctr"/>
              <a:endParaRPr lang="en-US" dirty="0"/>
            </a:p>
            <a:p>
              <a:pPr algn="ctr"/>
              <a:r>
                <a:rPr lang="en-US" dirty="0"/>
                <a:t>Nibble on soda crackers or toast</a:t>
              </a:r>
            </a:p>
          </p:txBody>
        </p:sp>
        <p:pic>
          <p:nvPicPr>
            <p:cNvPr id="9" name="Picture 8" descr="A poster of food poisoning&#10;&#10;Description automatically generated">
              <a:extLst>
                <a:ext uri="{FF2B5EF4-FFF2-40B4-BE49-F238E27FC236}">
                  <a16:creationId xmlns:a16="http://schemas.microsoft.com/office/drawing/2014/main" id="{1ECE38F7-7AF7-F9A3-BEC7-2AAFB6B165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37600" y="3429000"/>
              <a:ext cx="3149600" cy="3149600"/>
            </a:xfrm>
            <a:prstGeom prst="rect">
              <a:avLst/>
            </a:prstGeom>
          </p:spPr>
        </p:pic>
        <p:pic>
          <p:nvPicPr>
            <p:cNvPr id="13" name="Picture 12" descr="A glass of water with a straw&#10;&#10;Description automatically generated">
              <a:extLst>
                <a:ext uri="{FF2B5EF4-FFF2-40B4-BE49-F238E27FC236}">
                  <a16:creationId xmlns:a16="http://schemas.microsoft.com/office/drawing/2014/main" id="{0ADDED33-EEBB-3202-6935-DC1A27219A74}"/>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877299" y="464597"/>
              <a:ext cx="764568" cy="1191706"/>
            </a:xfrm>
            <a:prstGeom prst="rect">
              <a:avLst/>
            </a:prstGeom>
          </p:spPr>
        </p:pic>
        <p:pic>
          <p:nvPicPr>
            <p:cNvPr id="15" name="Picture 14" descr="A yellow bottle with a green label&#10;&#10;Description automatically generated">
              <a:extLst>
                <a:ext uri="{FF2B5EF4-FFF2-40B4-BE49-F238E27FC236}">
                  <a16:creationId xmlns:a16="http://schemas.microsoft.com/office/drawing/2014/main" id="{8D24D193-BA81-5376-8955-BB6C2348EBE1}"/>
                </a:ext>
              </a:extLst>
            </p:cNvPr>
            <p:cNvPicPr>
              <a:picLocks noChangeAspect="1"/>
            </p:cNvPicPr>
            <p:nvPr/>
          </p:nvPicPr>
          <p:blipFill>
            <a:blip r:embed="rId6">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11169831" y="200025"/>
              <a:ext cx="988495" cy="1656303"/>
            </a:xfrm>
            <a:prstGeom prst="rect">
              <a:avLst/>
            </a:prstGeom>
          </p:spPr>
        </p:pic>
        <p:pic>
          <p:nvPicPr>
            <p:cNvPr id="19" name="Picture 18" descr="A bag of ginger tea&#10;&#10;Description automatically generated">
              <a:extLst>
                <a:ext uri="{FF2B5EF4-FFF2-40B4-BE49-F238E27FC236}">
                  <a16:creationId xmlns:a16="http://schemas.microsoft.com/office/drawing/2014/main" id="{538522E4-0585-95C5-A891-1705B90BEB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71918" y="-61915"/>
              <a:ext cx="1453646" cy="1453646"/>
            </a:xfrm>
            <a:prstGeom prst="rect">
              <a:avLst/>
            </a:prstGeom>
          </p:spPr>
        </p:pic>
        <p:pic>
          <p:nvPicPr>
            <p:cNvPr id="21" name="Picture 20" descr="A cartoon of a child sleeping&#10;&#10;Description automatically generated">
              <a:extLst>
                <a:ext uri="{FF2B5EF4-FFF2-40B4-BE49-F238E27FC236}">
                  <a16:creationId xmlns:a16="http://schemas.microsoft.com/office/drawing/2014/main" id="{7F8ACF24-CD34-705E-F6CF-138A4DDB827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949505" y="1304448"/>
              <a:ext cx="992855" cy="1180006"/>
            </a:xfrm>
            <a:prstGeom prst="rect">
              <a:avLst/>
            </a:prstGeom>
          </p:spPr>
        </p:pic>
        <p:pic>
          <p:nvPicPr>
            <p:cNvPr id="23" name="Picture 22" descr="A group of crackers on a white background&#10;&#10;Description automatically generated">
              <a:extLst>
                <a:ext uri="{FF2B5EF4-FFF2-40B4-BE49-F238E27FC236}">
                  <a16:creationId xmlns:a16="http://schemas.microsoft.com/office/drawing/2014/main" id="{63CCD6C4-AFE6-86FB-19C5-0AEAC6A142C3}"/>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280049" y="2533418"/>
              <a:ext cx="2032351" cy="895582"/>
            </a:xfrm>
            <a:prstGeom prst="rect">
              <a:avLst/>
            </a:prstGeom>
          </p:spPr>
        </p:pic>
      </p:grpSp>
      <p:pic>
        <p:nvPicPr>
          <p:cNvPr id="6" name="Picture 5" descr="A close-up of a sign&#10;&#10;Description automatically generated">
            <a:extLst>
              <a:ext uri="{FF2B5EF4-FFF2-40B4-BE49-F238E27FC236}">
                <a16:creationId xmlns:a16="http://schemas.microsoft.com/office/drawing/2014/main" id="{BE2DA64F-D72D-298D-D296-06EA121198B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3427" y="200025"/>
            <a:ext cx="1154340" cy="1104423"/>
          </a:xfrm>
          <a:prstGeom prst="rect">
            <a:avLst/>
          </a:prstGeom>
        </p:spPr>
      </p:pic>
      <p:sp>
        <p:nvSpPr>
          <p:cNvPr id="7" name="TextBox 6">
            <a:extLst>
              <a:ext uri="{FF2B5EF4-FFF2-40B4-BE49-F238E27FC236}">
                <a16:creationId xmlns:a16="http://schemas.microsoft.com/office/drawing/2014/main" id="{9210F777-B4C9-6FEC-B09F-3A1132DAF426}"/>
              </a:ext>
            </a:extLst>
          </p:cNvPr>
          <p:cNvSpPr txBox="1"/>
          <p:nvPr/>
        </p:nvSpPr>
        <p:spPr>
          <a:xfrm>
            <a:off x="258586" y="6217722"/>
            <a:ext cx="8258687" cy="369332"/>
          </a:xfrm>
          <a:prstGeom prst="rect">
            <a:avLst/>
          </a:prstGeom>
          <a:noFill/>
        </p:spPr>
        <p:txBody>
          <a:bodyPr wrap="square" rtlCol="0">
            <a:spAutoFit/>
          </a:bodyPr>
          <a:lstStyle/>
          <a:p>
            <a:pPr algn="ctr"/>
            <a:r>
              <a:rPr lang="en-US" dirty="0">
                <a:solidFill>
                  <a:schemeClr val="bg1"/>
                </a:solidFill>
              </a:rPr>
              <a:t>First call 1800-222-1222 before doing anything else!</a:t>
            </a:r>
          </a:p>
        </p:txBody>
      </p:sp>
    </p:spTree>
    <p:extLst>
      <p:ext uri="{BB962C8B-B14F-4D97-AF65-F5344CB8AC3E}">
        <p14:creationId xmlns:p14="http://schemas.microsoft.com/office/powerpoint/2010/main" val="4136103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80">
                                          <p:stCondLst>
                                            <p:cond delay="0"/>
                                          </p:stCondLst>
                                        </p:cTn>
                                        <p:tgtEl>
                                          <p:spTgt spid="7"/>
                                        </p:tgtEl>
                                      </p:cBhvr>
                                    </p:animEffect>
                                    <p:anim calcmode="lin" valueType="num">
                                      <p:cBhvr>
                                        <p:cTn id="1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7" dur="26">
                                          <p:stCondLst>
                                            <p:cond delay="650"/>
                                          </p:stCondLst>
                                        </p:cTn>
                                        <p:tgtEl>
                                          <p:spTgt spid="7"/>
                                        </p:tgtEl>
                                      </p:cBhvr>
                                      <p:to x="100000" y="60000"/>
                                    </p:animScale>
                                    <p:animScale>
                                      <p:cBhvr>
                                        <p:cTn id="18" dur="166" decel="50000">
                                          <p:stCondLst>
                                            <p:cond delay="676"/>
                                          </p:stCondLst>
                                        </p:cTn>
                                        <p:tgtEl>
                                          <p:spTgt spid="7"/>
                                        </p:tgtEl>
                                      </p:cBhvr>
                                      <p:to x="100000" y="100000"/>
                                    </p:animScale>
                                    <p:animScale>
                                      <p:cBhvr>
                                        <p:cTn id="19" dur="26">
                                          <p:stCondLst>
                                            <p:cond delay="1312"/>
                                          </p:stCondLst>
                                        </p:cTn>
                                        <p:tgtEl>
                                          <p:spTgt spid="7"/>
                                        </p:tgtEl>
                                      </p:cBhvr>
                                      <p:to x="100000" y="80000"/>
                                    </p:animScale>
                                    <p:animScale>
                                      <p:cBhvr>
                                        <p:cTn id="20" dur="166" decel="50000">
                                          <p:stCondLst>
                                            <p:cond delay="1338"/>
                                          </p:stCondLst>
                                        </p:cTn>
                                        <p:tgtEl>
                                          <p:spTgt spid="7"/>
                                        </p:tgtEl>
                                      </p:cBhvr>
                                      <p:to x="100000" y="100000"/>
                                    </p:animScale>
                                    <p:animScale>
                                      <p:cBhvr>
                                        <p:cTn id="21" dur="26">
                                          <p:stCondLst>
                                            <p:cond delay="1642"/>
                                          </p:stCondLst>
                                        </p:cTn>
                                        <p:tgtEl>
                                          <p:spTgt spid="7"/>
                                        </p:tgtEl>
                                      </p:cBhvr>
                                      <p:to x="100000" y="90000"/>
                                    </p:animScale>
                                    <p:animScale>
                                      <p:cBhvr>
                                        <p:cTn id="22" dur="166" decel="50000">
                                          <p:stCondLst>
                                            <p:cond delay="1668"/>
                                          </p:stCondLst>
                                        </p:cTn>
                                        <p:tgtEl>
                                          <p:spTgt spid="7"/>
                                        </p:tgtEl>
                                      </p:cBhvr>
                                      <p:to x="100000" y="100000"/>
                                    </p:animScale>
                                    <p:animScale>
                                      <p:cBhvr>
                                        <p:cTn id="23" dur="26">
                                          <p:stCondLst>
                                            <p:cond delay="1808"/>
                                          </p:stCondLst>
                                        </p:cTn>
                                        <p:tgtEl>
                                          <p:spTgt spid="7"/>
                                        </p:tgtEl>
                                      </p:cBhvr>
                                      <p:to x="100000" y="95000"/>
                                    </p:animScale>
                                    <p:animScale>
                                      <p:cBhvr>
                                        <p:cTn id="24" dur="166" decel="50000">
                                          <p:stCondLst>
                                            <p:cond delay="1834"/>
                                          </p:stCondLst>
                                        </p:cTn>
                                        <p:tgtEl>
                                          <p:spTgt spid="7"/>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9" fill="hold" display="0">
                  <p:stCondLst>
                    <p:cond delay="indefinite"/>
                  </p:stCondLst>
                </p:cTn>
                <p:tgtEl>
                  <p:spTgt spid="5"/>
                </p:tgtEl>
              </p:cMediaNode>
            </p:video>
            <p:seq concurrent="1" nextAc="seek">
              <p:cTn id="30" restart="whenNotActive" fill="hold" evtFilter="cancelBubble" nodeType="interactiveSeq">
                <p:stCondLst>
                  <p:cond evt="onClick" delay="0">
                    <p:tgtEl>
                      <p:spTgt spid="5"/>
                    </p:tgtEl>
                  </p:cond>
                </p:stCondLst>
                <p:endSync evt="end" delay="0">
                  <p:rtn val="all"/>
                </p:endSync>
                <p:childTnLst>
                  <p:par>
                    <p:cTn id="31" fill="hold">
                      <p:stCondLst>
                        <p:cond delay="0"/>
                      </p:stCondLst>
                      <p:childTnLst>
                        <p:par>
                          <p:cTn id="32" fill="hold">
                            <p:stCondLst>
                              <p:cond delay="0"/>
                            </p:stCondLst>
                            <p:childTnLst>
                              <p:par>
                                <p:cTn id="33" presetID="2" presetClass="mediacall" presetSubtype="0" fill="hold" nodeType="clickEffect">
                                  <p:stCondLst>
                                    <p:cond delay="0"/>
                                  </p:stCondLst>
                                  <p:childTnLst>
                                    <p:cmd type="call" cmd="togglePause">
                                      <p:cBhvr>
                                        <p:cTn id="34" dur="1" fill="hold"/>
                                        <p:tgtEl>
                                          <p:spTgt spid="5"/>
                                        </p:tgtEl>
                                      </p:cBhvr>
                                    </p:cmd>
                                  </p:childTnLst>
                                </p:cTn>
                              </p:par>
                            </p:childTnLst>
                          </p:cTn>
                        </p:par>
                      </p:childTnLst>
                    </p:cTn>
                  </p:par>
                </p:childTnLst>
              </p:cTn>
              <p:nextCondLst>
                <p:cond evt="onClick" delay="0">
                  <p:tgtEl>
                    <p:spTgt spid="5"/>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D9CE6D0-4A8B-4E4D-0AC7-8FB370F2B488}"/>
              </a:ext>
            </a:extLst>
          </p:cNvPr>
          <p:cNvSpPr/>
          <p:nvPr/>
        </p:nvSpPr>
        <p:spPr>
          <a:xfrm>
            <a:off x="254000" y="152400"/>
            <a:ext cx="11722100" cy="6388100"/>
          </a:xfrm>
          <a:prstGeom prst="rect">
            <a:avLst/>
          </a:prstGeom>
          <a:solidFill>
            <a:schemeClr val="accent6">
              <a:lumMod val="50000"/>
            </a:schemeClr>
          </a:solidFill>
          <a:ln w="762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B8ECFC-5EB7-38C0-81EF-7B987747A785}"/>
              </a:ext>
            </a:extLst>
          </p:cNvPr>
          <p:cNvSpPr>
            <a:spLocks noGrp="1"/>
          </p:cNvSpPr>
          <p:nvPr>
            <p:ph type="title"/>
          </p:nvPr>
        </p:nvSpPr>
        <p:spPr>
          <a:xfrm>
            <a:off x="381000" y="307975"/>
            <a:ext cx="11430000" cy="539750"/>
          </a:xfrm>
          <a:solidFill>
            <a:schemeClr val="accent6">
              <a:lumMod val="40000"/>
              <a:lumOff val="60000"/>
            </a:schemeClr>
          </a:solidFill>
          <a:ln w="57150">
            <a:solidFill>
              <a:schemeClr val="tx2">
                <a:lumMod val="75000"/>
                <a:lumOff val="25000"/>
              </a:schemeClr>
            </a:solidFill>
          </a:ln>
        </p:spPr>
        <p:txBody>
          <a:bodyPr>
            <a:normAutofit/>
          </a:bodyPr>
          <a:lstStyle/>
          <a:p>
            <a:pPr algn="ctr"/>
            <a:r>
              <a:rPr lang="en-US" dirty="0"/>
              <a:t>Handle food safely outside at picnics and while camping too!</a:t>
            </a:r>
          </a:p>
        </p:txBody>
      </p:sp>
      <p:pic>
        <p:nvPicPr>
          <p:cNvPr id="8" name="Content Placeholder 7" descr="A person washing dishes in a bucket&#10;&#10;Description automatically generated">
            <a:extLst>
              <a:ext uri="{FF2B5EF4-FFF2-40B4-BE49-F238E27FC236}">
                <a16:creationId xmlns:a16="http://schemas.microsoft.com/office/drawing/2014/main" id="{A63FA06B-DA1A-1786-B520-6D58ABDDE35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99906" y="2197099"/>
            <a:ext cx="6172200" cy="4114800"/>
          </a:xfrm>
        </p:spPr>
      </p:pic>
      <p:sp>
        <p:nvSpPr>
          <p:cNvPr id="4" name="Text Placeholder 3">
            <a:extLst>
              <a:ext uri="{FF2B5EF4-FFF2-40B4-BE49-F238E27FC236}">
                <a16:creationId xmlns:a16="http://schemas.microsoft.com/office/drawing/2014/main" id="{D15901E6-E190-946B-93D8-6B5E9AA9F784}"/>
              </a:ext>
            </a:extLst>
          </p:cNvPr>
          <p:cNvSpPr>
            <a:spLocks noGrp="1"/>
          </p:cNvSpPr>
          <p:nvPr>
            <p:ph type="body" sz="half" idx="2"/>
          </p:nvPr>
        </p:nvSpPr>
        <p:spPr>
          <a:xfrm>
            <a:off x="381001" y="2109786"/>
            <a:ext cx="3251200" cy="4202113"/>
          </a:xfrm>
          <a:solidFill>
            <a:schemeClr val="accent3">
              <a:lumMod val="20000"/>
              <a:lumOff val="80000"/>
            </a:schemeClr>
          </a:solidFill>
        </p:spPr>
        <p:txBody>
          <a:bodyPr/>
          <a:lstStyle/>
          <a:p>
            <a:pPr algn="ctr"/>
            <a:r>
              <a:rPr lang="en-US" dirty="0">
                <a:latin typeface="Aharoni" panose="02010803020104030203" pitchFamily="2" charset="-79"/>
                <a:cs typeface="Aharoni" panose="02010803020104030203" pitchFamily="2" charset="-79"/>
              </a:rPr>
              <a:t>CLEAN HANDS</a:t>
            </a:r>
          </a:p>
          <a:p>
            <a:r>
              <a:rPr lang="en-US" dirty="0"/>
              <a:t>Wash hands to get the grime off.</a:t>
            </a:r>
          </a:p>
          <a:p>
            <a:r>
              <a:rPr lang="en-US" dirty="0"/>
              <a:t> If soap is not available, use hand sanitizer.</a:t>
            </a:r>
          </a:p>
          <a:p>
            <a:pPr algn="ctr"/>
            <a:r>
              <a:rPr lang="en-US" dirty="0">
                <a:latin typeface="Aharoni" panose="02010803020104030203" pitchFamily="2" charset="-79"/>
                <a:cs typeface="Aharoni" panose="02010803020104030203" pitchFamily="2" charset="-79"/>
              </a:rPr>
              <a:t>CLEAN FOOD AREA</a:t>
            </a:r>
          </a:p>
          <a:p>
            <a:r>
              <a:rPr lang="en-US" dirty="0"/>
              <a:t>After use, rinse all dishes. You can rinse in the stream wipe with paper towels.</a:t>
            </a:r>
          </a:p>
          <a:p>
            <a:r>
              <a:rPr lang="en-US" dirty="0"/>
              <a:t>Heat water (boil stream water)</a:t>
            </a:r>
          </a:p>
          <a:p>
            <a:r>
              <a:rPr lang="en-US" dirty="0"/>
              <a:t>Wash dishes in warm, soapy water.</a:t>
            </a:r>
          </a:p>
          <a:p>
            <a:r>
              <a:rPr lang="en-US" dirty="0"/>
              <a:t>Rinse in hot water.</a:t>
            </a:r>
          </a:p>
          <a:p>
            <a:r>
              <a:rPr lang="en-US" dirty="0"/>
              <a:t>Dip silverware and cups in water with bleach (1/4 tsp bleach for        2 gallons water)</a:t>
            </a:r>
          </a:p>
          <a:p>
            <a:endParaRPr lang="en-US" dirty="0"/>
          </a:p>
        </p:txBody>
      </p:sp>
      <p:sp>
        <p:nvSpPr>
          <p:cNvPr id="6" name="Title 1">
            <a:extLst>
              <a:ext uri="{FF2B5EF4-FFF2-40B4-BE49-F238E27FC236}">
                <a16:creationId xmlns:a16="http://schemas.microsoft.com/office/drawing/2014/main" id="{D0AC730A-8414-F4BD-9DD1-4F315EB9345D}"/>
              </a:ext>
            </a:extLst>
          </p:cNvPr>
          <p:cNvSpPr txBox="1">
            <a:spLocks/>
          </p:cNvSpPr>
          <p:nvPr/>
        </p:nvSpPr>
        <p:spPr>
          <a:xfrm>
            <a:off x="381000" y="1003300"/>
            <a:ext cx="3251200" cy="965200"/>
          </a:xfrm>
          <a:prstGeom prst="rect">
            <a:avLst/>
          </a:prstGeom>
          <a:solidFill>
            <a:schemeClr val="accent6">
              <a:lumMod val="40000"/>
              <a:lumOff val="60000"/>
            </a:schemeClr>
          </a:solidFill>
          <a:ln w="57150">
            <a:solidFill>
              <a:schemeClr val="tx2">
                <a:lumMod val="75000"/>
                <a:lumOff val="25000"/>
              </a:schemeClr>
            </a:solidFill>
          </a:ln>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dirty="0"/>
              <a:t>Camping Skills II</a:t>
            </a:r>
          </a:p>
          <a:p>
            <a:pPr algn="ctr"/>
            <a:r>
              <a:rPr lang="en-US" dirty="0"/>
              <a:t>Hygiene</a:t>
            </a:r>
          </a:p>
        </p:txBody>
      </p:sp>
      <p:pic>
        <p:nvPicPr>
          <p:cNvPr id="10" name="Picture 9" descr="A blue and white package of wipes&#10;&#10;Description automatically generated">
            <a:extLst>
              <a:ext uri="{FF2B5EF4-FFF2-40B4-BE49-F238E27FC236}">
                <a16:creationId xmlns:a16="http://schemas.microsoft.com/office/drawing/2014/main" id="{B9499F36-4F23-4A1C-73E3-56AC2E8592C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65104" y="4498973"/>
            <a:ext cx="2501900" cy="2501900"/>
          </a:xfrm>
          <a:prstGeom prst="rect">
            <a:avLst/>
          </a:prstGeom>
        </p:spPr>
      </p:pic>
      <p:pic>
        <p:nvPicPr>
          <p:cNvPr id="12" name="Picture 11" descr="A blue bottle with a blue pump dispenser&#10;&#10;Description automatically generated">
            <a:extLst>
              <a:ext uri="{FF2B5EF4-FFF2-40B4-BE49-F238E27FC236}">
                <a16:creationId xmlns:a16="http://schemas.microsoft.com/office/drawing/2014/main" id="{F4B1244C-B773-3BAE-5E97-1E53A60DFDE8}"/>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11117" y="2211389"/>
            <a:ext cx="2809874" cy="2809874"/>
          </a:xfrm>
          <a:prstGeom prst="rect">
            <a:avLst/>
          </a:prstGeom>
        </p:spPr>
      </p:pic>
      <p:pic>
        <p:nvPicPr>
          <p:cNvPr id="14" name="Picture 13" descr="A cartoon of hands washing with bubbles&#10;&#10;Description automatically generated">
            <a:extLst>
              <a:ext uri="{FF2B5EF4-FFF2-40B4-BE49-F238E27FC236}">
                <a16:creationId xmlns:a16="http://schemas.microsoft.com/office/drawing/2014/main" id="{D7C14378-A803-E45D-9E2A-B6C6689CD6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016699">
            <a:off x="4475702" y="812301"/>
            <a:ext cx="1538400" cy="1361484"/>
          </a:xfrm>
          <a:prstGeom prst="rect">
            <a:avLst/>
          </a:prstGeom>
        </p:spPr>
      </p:pic>
    </p:spTree>
    <p:extLst>
      <p:ext uri="{BB962C8B-B14F-4D97-AF65-F5344CB8AC3E}">
        <p14:creationId xmlns:p14="http://schemas.microsoft.com/office/powerpoint/2010/main" val="33974984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D9CE6D0-4A8B-4E4D-0AC7-8FB370F2B488}"/>
              </a:ext>
            </a:extLst>
          </p:cNvPr>
          <p:cNvSpPr/>
          <p:nvPr/>
        </p:nvSpPr>
        <p:spPr>
          <a:xfrm>
            <a:off x="254000" y="152400"/>
            <a:ext cx="11722100" cy="6388100"/>
          </a:xfrm>
          <a:prstGeom prst="rect">
            <a:avLst/>
          </a:prstGeom>
          <a:solidFill>
            <a:schemeClr val="accent6">
              <a:lumMod val="50000"/>
            </a:schemeClr>
          </a:solidFill>
          <a:ln w="762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D15901E6-E190-946B-93D8-6B5E9AA9F784}"/>
              </a:ext>
            </a:extLst>
          </p:cNvPr>
          <p:cNvSpPr>
            <a:spLocks noGrp="1"/>
          </p:cNvSpPr>
          <p:nvPr>
            <p:ph type="body" sz="half" idx="2"/>
          </p:nvPr>
        </p:nvSpPr>
        <p:spPr>
          <a:xfrm>
            <a:off x="381001" y="1447801"/>
            <a:ext cx="3251200" cy="1866900"/>
          </a:xfrm>
          <a:solidFill>
            <a:schemeClr val="accent3">
              <a:lumMod val="20000"/>
              <a:lumOff val="80000"/>
            </a:schemeClr>
          </a:solidFill>
        </p:spPr>
        <p:txBody>
          <a:bodyPr>
            <a:normAutofit/>
          </a:bodyPr>
          <a:lstStyle/>
          <a:p>
            <a:pPr algn="ctr"/>
            <a:r>
              <a:rPr lang="en-US" dirty="0">
                <a:latin typeface="Aharoni" panose="02010803020104030203" pitchFamily="2" charset="-79"/>
                <a:cs typeface="Aharoni" panose="02010803020104030203" pitchFamily="2" charset="-79"/>
              </a:rPr>
              <a:t>FOOD STORAGE</a:t>
            </a:r>
          </a:p>
          <a:p>
            <a:r>
              <a:rPr lang="en-US" dirty="0"/>
              <a:t>Keep meats in a separate cooler with plenty of ice.  </a:t>
            </a:r>
          </a:p>
          <a:p>
            <a:r>
              <a:rPr lang="en-US" dirty="0"/>
              <a:t>Keep dairy products and fresh produce in a cooler with plenty of ice.</a:t>
            </a:r>
          </a:p>
          <a:p>
            <a:endParaRPr lang="en-US" dirty="0"/>
          </a:p>
        </p:txBody>
      </p:sp>
      <p:sp>
        <p:nvSpPr>
          <p:cNvPr id="6" name="Title 1">
            <a:extLst>
              <a:ext uri="{FF2B5EF4-FFF2-40B4-BE49-F238E27FC236}">
                <a16:creationId xmlns:a16="http://schemas.microsoft.com/office/drawing/2014/main" id="{D0AC730A-8414-F4BD-9DD1-4F315EB9345D}"/>
              </a:ext>
            </a:extLst>
          </p:cNvPr>
          <p:cNvSpPr txBox="1">
            <a:spLocks/>
          </p:cNvSpPr>
          <p:nvPr/>
        </p:nvSpPr>
        <p:spPr>
          <a:xfrm>
            <a:off x="381001" y="317500"/>
            <a:ext cx="3251200" cy="965200"/>
          </a:xfrm>
          <a:prstGeom prst="rect">
            <a:avLst/>
          </a:prstGeom>
          <a:solidFill>
            <a:schemeClr val="accent6">
              <a:lumMod val="40000"/>
              <a:lumOff val="60000"/>
            </a:schemeClr>
          </a:solidFill>
          <a:ln w="57150">
            <a:solidFill>
              <a:schemeClr val="tx2">
                <a:lumMod val="75000"/>
                <a:lumOff val="25000"/>
              </a:schemeClr>
            </a:solidFill>
          </a:ln>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dirty="0"/>
              <a:t>Camping Skills II</a:t>
            </a:r>
          </a:p>
          <a:p>
            <a:pPr algn="ctr"/>
            <a:r>
              <a:rPr lang="en-US" dirty="0"/>
              <a:t>Hygiene</a:t>
            </a:r>
          </a:p>
        </p:txBody>
      </p:sp>
      <p:pic>
        <p:nvPicPr>
          <p:cNvPr id="11" name="Content Placeholder 10" descr="A poster with a shed and text&#10;&#10;Description automatically generated">
            <a:extLst>
              <a:ext uri="{FF2B5EF4-FFF2-40B4-BE49-F238E27FC236}">
                <a16:creationId xmlns:a16="http://schemas.microsoft.com/office/drawing/2014/main" id="{6C172D4C-C5DB-0A3F-86B9-42EAED78162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65575" y="317500"/>
            <a:ext cx="3924299" cy="6064826"/>
          </a:xfrm>
        </p:spPr>
      </p:pic>
      <p:sp>
        <p:nvSpPr>
          <p:cNvPr id="16" name="Text Placeholder 3">
            <a:extLst>
              <a:ext uri="{FF2B5EF4-FFF2-40B4-BE49-F238E27FC236}">
                <a16:creationId xmlns:a16="http://schemas.microsoft.com/office/drawing/2014/main" id="{1378D738-7B39-B7CE-3AB2-18BE999A36F2}"/>
              </a:ext>
            </a:extLst>
          </p:cNvPr>
          <p:cNvSpPr txBox="1">
            <a:spLocks/>
          </p:cNvSpPr>
          <p:nvPr/>
        </p:nvSpPr>
        <p:spPr>
          <a:xfrm>
            <a:off x="8223248" y="317500"/>
            <a:ext cx="3479801" cy="5969000"/>
          </a:xfrm>
          <a:prstGeom prst="rect">
            <a:avLst/>
          </a:prstGeom>
          <a:solidFill>
            <a:schemeClr val="accent3">
              <a:lumMod val="20000"/>
              <a:lumOff val="80000"/>
            </a:schemeClr>
          </a:solidFill>
        </p:spPr>
        <p:txBody>
          <a:bodyPr vert="horz" lIns="91440" tIns="45720" rIns="91440" bIns="45720" rtlCol="0">
            <a:normAutofit fontScale="77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dirty="0">
                <a:latin typeface="Aharoni" panose="02010803020104030203" pitchFamily="2" charset="-79"/>
                <a:cs typeface="Aharoni" panose="02010803020104030203" pitchFamily="2" charset="-79"/>
              </a:rPr>
              <a:t>DISPOSE WASTE PROPERLY</a:t>
            </a:r>
          </a:p>
          <a:p>
            <a:r>
              <a:rPr lang="en-US" dirty="0"/>
              <a:t>In most locations, burying human feces in a cat hole in the correct manner is the most effective method and most widely accepted method of waste disposal.</a:t>
            </a:r>
          </a:p>
          <a:p>
            <a:r>
              <a:rPr lang="en-US" dirty="0"/>
              <a:t>Move at least 200 feet (about 70 steps) away from any water sources, trails, parking areas and campsites. Select an inconspicuous site where other people will be unlikely to walk or camp. </a:t>
            </a:r>
          </a:p>
          <a:p>
            <a:r>
              <a:rPr lang="en-US" dirty="0"/>
              <a:t>Choose a sunny site with rich soil that’s free from roots and large rocks. Sunlight and soil help your waste decompose faster. If camping in the area for more than one night, or if camping with a large group, cat hole sites should be widely dispersed. Don’t go to the same place twice.</a:t>
            </a:r>
          </a:p>
          <a:p>
            <a:r>
              <a:rPr lang="en-US" dirty="0"/>
              <a:t>Use a trowel, stick or rock to dig a hole that is 4–6 inches wide and 6–8 inches deep.</a:t>
            </a:r>
          </a:p>
          <a:p>
            <a:endParaRPr lang="en-US" dirty="0"/>
          </a:p>
          <a:p>
            <a:pPr>
              <a:lnSpc>
                <a:spcPct val="120000"/>
              </a:lnSpc>
              <a:spcBef>
                <a:spcPts val="0"/>
              </a:spcBef>
            </a:pPr>
            <a:r>
              <a:rPr lang="en-US" dirty="0"/>
              <a:t>After you’ve done your business,</a:t>
            </a:r>
          </a:p>
          <a:p>
            <a:pPr>
              <a:lnSpc>
                <a:spcPct val="120000"/>
              </a:lnSpc>
              <a:spcBef>
                <a:spcPts val="0"/>
              </a:spcBef>
            </a:pPr>
            <a:r>
              <a:rPr lang="en-US" dirty="0"/>
              <a:t> fill in hole with the original dirt</a:t>
            </a:r>
          </a:p>
          <a:p>
            <a:pPr>
              <a:lnSpc>
                <a:spcPct val="120000"/>
              </a:lnSpc>
              <a:spcBef>
                <a:spcPts val="0"/>
              </a:spcBef>
            </a:pPr>
            <a:r>
              <a:rPr lang="en-US" dirty="0"/>
              <a:t> and completely cover it using </a:t>
            </a:r>
          </a:p>
          <a:p>
            <a:pPr>
              <a:lnSpc>
                <a:spcPct val="120000"/>
              </a:lnSpc>
              <a:spcBef>
                <a:spcPts val="0"/>
              </a:spcBef>
            </a:pPr>
            <a:r>
              <a:rPr lang="en-US" dirty="0"/>
              <a:t>natural materials.</a:t>
            </a:r>
          </a:p>
          <a:p>
            <a:r>
              <a:rPr lang="en-US" dirty="0"/>
              <a:t>Use toilet paper sparingly and use only plain, white, non-perfumed brands. Toilet paper must be disposed of properly! It should either be thoroughly buried in a cat hole or placed in plastic bags and packed out. Natural toilet paper has been used by many campers for years. When done correctly, this method is as sanitary as regular toilet paper, but without the impact problems. Popular types of natural toilet paper include stones, vegetation and snow. Obviously, some experimentation is necessary to make this practice work for you, but it is worth a try!</a:t>
            </a:r>
          </a:p>
          <a:p>
            <a:endParaRPr lang="en-US" dirty="0"/>
          </a:p>
        </p:txBody>
      </p:sp>
      <p:pic>
        <p:nvPicPr>
          <p:cNvPr id="19" name="Picture 18" descr="A shovel stuck in grass&#10;&#10;Description automatically generated">
            <a:extLst>
              <a:ext uri="{FF2B5EF4-FFF2-40B4-BE49-F238E27FC236}">
                <a16:creationId xmlns:a16="http://schemas.microsoft.com/office/drawing/2014/main" id="{C576196B-9E29-A400-2C89-A4EF87C50C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620" y="2986993"/>
            <a:ext cx="997337" cy="1087214"/>
          </a:xfrm>
          <a:prstGeom prst="rect">
            <a:avLst/>
          </a:prstGeom>
        </p:spPr>
      </p:pic>
      <p:pic>
        <p:nvPicPr>
          <p:cNvPr id="21" name="Picture 20" descr="A cooler full of food&#10;&#10;Description automatically generated">
            <a:extLst>
              <a:ext uri="{FF2B5EF4-FFF2-40B4-BE49-F238E27FC236}">
                <a16:creationId xmlns:a16="http://schemas.microsoft.com/office/drawing/2014/main" id="{7B4379CB-F1C2-292C-C45E-06B5C5D46F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743" y="3051404"/>
            <a:ext cx="3077459" cy="2045605"/>
          </a:xfrm>
          <a:prstGeom prst="rect">
            <a:avLst/>
          </a:prstGeom>
        </p:spPr>
      </p:pic>
      <p:pic>
        <p:nvPicPr>
          <p:cNvPr id="23" name="Picture 22" descr="A close-up of a brown box&#10;&#10;Description automatically generated">
            <a:extLst>
              <a:ext uri="{FF2B5EF4-FFF2-40B4-BE49-F238E27FC236}">
                <a16:creationId xmlns:a16="http://schemas.microsoft.com/office/drawing/2014/main" id="{615192FA-8BDE-1BC5-7041-93AA4B37E9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1742" y="5212247"/>
            <a:ext cx="2696457" cy="1410804"/>
          </a:xfrm>
          <a:prstGeom prst="rect">
            <a:avLst/>
          </a:prstGeom>
        </p:spPr>
      </p:pic>
    </p:spTree>
    <p:extLst>
      <p:ext uri="{BB962C8B-B14F-4D97-AF65-F5344CB8AC3E}">
        <p14:creationId xmlns:p14="http://schemas.microsoft.com/office/powerpoint/2010/main" val="37654734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D9CE6D0-4A8B-4E4D-0AC7-8FB370F2B488}"/>
              </a:ext>
            </a:extLst>
          </p:cNvPr>
          <p:cNvSpPr/>
          <p:nvPr/>
        </p:nvSpPr>
        <p:spPr>
          <a:xfrm>
            <a:off x="254000" y="152400"/>
            <a:ext cx="11722100" cy="6388100"/>
          </a:xfrm>
          <a:prstGeom prst="rect">
            <a:avLst/>
          </a:prstGeom>
          <a:solidFill>
            <a:schemeClr val="accent6">
              <a:lumMod val="50000"/>
            </a:schemeClr>
          </a:solidFill>
          <a:ln w="7620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D15901E6-E190-946B-93D8-6B5E9AA9F784}"/>
              </a:ext>
            </a:extLst>
          </p:cNvPr>
          <p:cNvSpPr>
            <a:spLocks noGrp="1"/>
          </p:cNvSpPr>
          <p:nvPr>
            <p:ph type="body" sz="half" idx="2"/>
          </p:nvPr>
        </p:nvSpPr>
        <p:spPr>
          <a:xfrm>
            <a:off x="381001" y="1447800"/>
            <a:ext cx="3251200" cy="4832825"/>
          </a:xfrm>
          <a:solidFill>
            <a:schemeClr val="accent3">
              <a:lumMod val="20000"/>
              <a:lumOff val="80000"/>
            </a:schemeClr>
          </a:solidFill>
        </p:spPr>
        <p:txBody>
          <a:bodyPr>
            <a:normAutofit/>
          </a:bodyPr>
          <a:lstStyle/>
          <a:p>
            <a:pPr algn="ctr"/>
            <a:r>
              <a:rPr lang="en-US" dirty="0">
                <a:latin typeface="Aharoni" panose="02010803020104030203" pitchFamily="2" charset="-79"/>
                <a:cs typeface="Aharoni" panose="02010803020104030203" pitchFamily="2" charset="-79"/>
              </a:rPr>
              <a:t>SAFE WATER </a:t>
            </a:r>
          </a:p>
          <a:p>
            <a:r>
              <a:rPr lang="en-US" dirty="0"/>
              <a:t>Ways to get safe water:</a:t>
            </a:r>
          </a:p>
          <a:p>
            <a:pPr marL="342900" indent="-342900">
              <a:buFont typeface="+mj-lt"/>
              <a:buAutoNum type="arabicPeriod"/>
            </a:pPr>
            <a:r>
              <a:rPr lang="en-US" dirty="0"/>
              <a:t>Water purifier that you can buy</a:t>
            </a:r>
          </a:p>
          <a:p>
            <a:pPr marL="342900" indent="-342900">
              <a:buFont typeface="+mj-lt"/>
              <a:buAutoNum type="arabicPeriod"/>
            </a:pPr>
            <a:r>
              <a:rPr lang="en-US" dirty="0"/>
              <a:t>Water purifier tablets</a:t>
            </a:r>
          </a:p>
          <a:p>
            <a:pPr marL="342900" indent="-342900">
              <a:buFont typeface="+mj-lt"/>
              <a:buAutoNum type="arabicPeriod"/>
            </a:pPr>
            <a:r>
              <a:rPr lang="en-US" dirty="0"/>
              <a:t>UV lamp</a:t>
            </a:r>
          </a:p>
          <a:p>
            <a:pPr marL="342900" indent="-342900">
              <a:buFont typeface="+mj-lt"/>
              <a:buAutoNum type="arabicPeriod"/>
            </a:pPr>
            <a:r>
              <a:rPr lang="en-US" dirty="0"/>
              <a:t>Tiny bit of Bleach and let sit</a:t>
            </a:r>
          </a:p>
          <a:p>
            <a:pPr marL="342900" indent="-342900">
              <a:buFont typeface="+mj-lt"/>
              <a:buAutoNum type="arabicPeriod"/>
            </a:pPr>
            <a:r>
              <a:rPr lang="en-US" dirty="0"/>
              <a:t>Boil water</a:t>
            </a:r>
          </a:p>
          <a:p>
            <a:pPr marL="342900" indent="-342900">
              <a:buFont typeface="+mj-lt"/>
              <a:buAutoNum type="arabicPeriod"/>
            </a:pPr>
            <a:r>
              <a:rPr lang="en-US" dirty="0"/>
              <a:t>UV exposure – sunlight – wait and wait</a:t>
            </a:r>
          </a:p>
          <a:p>
            <a:pPr marL="342900" indent="-342900">
              <a:buFont typeface="+mj-lt"/>
              <a:buAutoNum type="arabicPeriod"/>
            </a:pPr>
            <a:r>
              <a:rPr lang="en-US" dirty="0"/>
              <a:t>Heat rock (danger: explosion) and put it in container of water</a:t>
            </a:r>
          </a:p>
          <a:p>
            <a:pPr marL="342900" indent="-342900">
              <a:buFont typeface="+mj-lt"/>
              <a:buAutoNum type="arabicPeriod"/>
            </a:pPr>
            <a:r>
              <a:rPr lang="en-US" dirty="0"/>
              <a:t>Natural materials as shown</a:t>
            </a:r>
          </a:p>
          <a:p>
            <a:pPr marL="342900" indent="-342900">
              <a:buFont typeface="+mj-lt"/>
              <a:buAutoNum type="arabicPeriod"/>
            </a:pPr>
            <a:r>
              <a:rPr lang="en-US" dirty="0"/>
              <a:t>Transpiration – water from leaves with a </a:t>
            </a:r>
            <a:r>
              <a:rPr lang="en-US" dirty="0" err="1"/>
              <a:t>ziplock</a:t>
            </a:r>
            <a:r>
              <a:rPr lang="en-US" dirty="0"/>
              <a:t> bag</a:t>
            </a:r>
          </a:p>
          <a:p>
            <a:pPr marL="342900" indent="-342900">
              <a:buFont typeface="+mj-lt"/>
              <a:buAutoNum type="arabicPeriod"/>
            </a:pPr>
            <a:r>
              <a:rPr lang="en-US" dirty="0"/>
              <a:t>Soil still – Evaporating water</a:t>
            </a:r>
          </a:p>
          <a:p>
            <a:pPr marL="342900" indent="-342900">
              <a:buFont typeface="+mj-lt"/>
              <a:buAutoNum type="arabicPeriod"/>
            </a:pPr>
            <a:endParaRPr lang="en-US" dirty="0"/>
          </a:p>
          <a:p>
            <a:endParaRPr lang="en-US" dirty="0"/>
          </a:p>
        </p:txBody>
      </p:sp>
      <p:sp>
        <p:nvSpPr>
          <p:cNvPr id="6" name="Title 1">
            <a:extLst>
              <a:ext uri="{FF2B5EF4-FFF2-40B4-BE49-F238E27FC236}">
                <a16:creationId xmlns:a16="http://schemas.microsoft.com/office/drawing/2014/main" id="{D0AC730A-8414-F4BD-9DD1-4F315EB9345D}"/>
              </a:ext>
            </a:extLst>
          </p:cNvPr>
          <p:cNvSpPr txBox="1">
            <a:spLocks/>
          </p:cNvSpPr>
          <p:nvPr/>
        </p:nvSpPr>
        <p:spPr>
          <a:xfrm>
            <a:off x="381001" y="317500"/>
            <a:ext cx="3251200" cy="965200"/>
          </a:xfrm>
          <a:prstGeom prst="rect">
            <a:avLst/>
          </a:prstGeom>
          <a:solidFill>
            <a:schemeClr val="accent6">
              <a:lumMod val="40000"/>
              <a:lumOff val="60000"/>
            </a:schemeClr>
          </a:solidFill>
          <a:ln w="57150">
            <a:solidFill>
              <a:schemeClr val="tx2">
                <a:lumMod val="75000"/>
                <a:lumOff val="25000"/>
              </a:schemeClr>
            </a:solidFill>
          </a:ln>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dirty="0"/>
              <a:t>Camping Skills II</a:t>
            </a:r>
          </a:p>
          <a:p>
            <a:pPr algn="ctr"/>
            <a:r>
              <a:rPr lang="en-US" dirty="0"/>
              <a:t>Hygiene</a:t>
            </a:r>
          </a:p>
        </p:txBody>
      </p:sp>
      <p:pic>
        <p:nvPicPr>
          <p:cNvPr id="19" name="Picture 18" descr="A shovel stuck in grass&#10;&#10;Description automatically generated">
            <a:extLst>
              <a:ext uri="{FF2B5EF4-FFF2-40B4-BE49-F238E27FC236}">
                <a16:creationId xmlns:a16="http://schemas.microsoft.com/office/drawing/2014/main" id="{C576196B-9E29-A400-2C89-A4EF87C50C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620" y="2986993"/>
            <a:ext cx="997337" cy="1087214"/>
          </a:xfrm>
          <a:prstGeom prst="rect">
            <a:avLst/>
          </a:prstGeom>
        </p:spPr>
      </p:pic>
      <p:pic>
        <p:nvPicPr>
          <p:cNvPr id="7" name="Online Media 6" title="Ten Ways To Purify Water For Drinking In The Backcountry For Bushcraft, Camping, or Survival">
            <a:hlinkClick r:id="" action="ppaction://media"/>
            <a:extLst>
              <a:ext uri="{FF2B5EF4-FFF2-40B4-BE49-F238E27FC236}">
                <a16:creationId xmlns:a16="http://schemas.microsoft.com/office/drawing/2014/main" id="{3EE88214-5383-AAF8-96A5-B7540996CAE4}"/>
              </a:ext>
            </a:extLst>
          </p:cNvPr>
          <p:cNvPicPr>
            <a:picLocks noGrp="1" noRot="1" noChangeAspect="1"/>
          </p:cNvPicPr>
          <p:nvPr>
            <p:ph idx="1"/>
            <a:videoFile r:link="rId1"/>
          </p:nvPr>
        </p:nvPicPr>
        <p:blipFill>
          <a:blip r:embed="rId4"/>
          <a:stretch>
            <a:fillRect/>
          </a:stretch>
        </p:blipFill>
        <p:spPr>
          <a:xfrm>
            <a:off x="3804624" y="1867789"/>
            <a:ext cx="7809333" cy="4412836"/>
          </a:xfrm>
          <a:prstGeom prst="rect">
            <a:avLst/>
          </a:prstGeom>
        </p:spPr>
      </p:pic>
      <p:pic>
        <p:nvPicPr>
          <p:cNvPr id="9" name="Picture 8">
            <a:extLst>
              <a:ext uri="{FF2B5EF4-FFF2-40B4-BE49-F238E27FC236}">
                <a16:creationId xmlns:a16="http://schemas.microsoft.com/office/drawing/2014/main" id="{9E1FABF8-5C64-6466-83BC-D8957337A49C}"/>
              </a:ext>
            </a:extLst>
          </p:cNvPr>
          <p:cNvPicPr>
            <a:picLocks noChangeAspect="1"/>
          </p:cNvPicPr>
          <p:nvPr/>
        </p:nvPicPr>
        <p:blipFill>
          <a:blip r:embed="rId5"/>
          <a:stretch>
            <a:fillRect/>
          </a:stretch>
        </p:blipFill>
        <p:spPr>
          <a:xfrm>
            <a:off x="7585215" y="317500"/>
            <a:ext cx="1599138" cy="1418758"/>
          </a:xfrm>
          <a:prstGeom prst="rect">
            <a:avLst/>
          </a:prstGeom>
        </p:spPr>
      </p:pic>
      <p:pic>
        <p:nvPicPr>
          <p:cNvPr id="14" name="Picture 13">
            <a:extLst>
              <a:ext uri="{FF2B5EF4-FFF2-40B4-BE49-F238E27FC236}">
                <a16:creationId xmlns:a16="http://schemas.microsoft.com/office/drawing/2014/main" id="{95C5A921-D740-07C1-11F3-22EA76B37081}"/>
              </a:ext>
            </a:extLst>
          </p:cNvPr>
          <p:cNvPicPr>
            <a:picLocks noChangeAspect="1"/>
          </p:cNvPicPr>
          <p:nvPr/>
        </p:nvPicPr>
        <p:blipFill>
          <a:blip r:embed="rId6"/>
          <a:stretch>
            <a:fillRect/>
          </a:stretch>
        </p:blipFill>
        <p:spPr>
          <a:xfrm>
            <a:off x="9399181" y="317501"/>
            <a:ext cx="2090324" cy="1418758"/>
          </a:xfrm>
          <a:prstGeom prst="rect">
            <a:avLst/>
          </a:prstGeom>
        </p:spPr>
      </p:pic>
      <p:pic>
        <p:nvPicPr>
          <p:cNvPr id="17" name="Picture 16" descr="A water pump with a hose&#10;&#10;Description automatically generated">
            <a:extLst>
              <a:ext uri="{FF2B5EF4-FFF2-40B4-BE49-F238E27FC236}">
                <a16:creationId xmlns:a16="http://schemas.microsoft.com/office/drawing/2014/main" id="{B6F998B8-C9FD-1156-AAFB-FD839883A94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47029" y="317500"/>
            <a:ext cx="1937801" cy="1290414"/>
          </a:xfrm>
          <a:prstGeom prst="rect">
            <a:avLst/>
          </a:prstGeom>
        </p:spPr>
      </p:pic>
      <p:pic>
        <p:nvPicPr>
          <p:cNvPr id="20" name="Picture 19" descr="A water filter and some other water filters&#10;&#10;Description automatically generated with medium confidence">
            <a:extLst>
              <a:ext uri="{FF2B5EF4-FFF2-40B4-BE49-F238E27FC236}">
                <a16:creationId xmlns:a16="http://schemas.microsoft.com/office/drawing/2014/main" id="{C7664480-4D92-389C-0D01-AD577625C5F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58368" y="317500"/>
            <a:ext cx="1418757" cy="1418757"/>
          </a:xfrm>
          <a:prstGeom prst="rect">
            <a:avLst/>
          </a:prstGeom>
        </p:spPr>
      </p:pic>
    </p:spTree>
    <p:extLst>
      <p:ext uri="{BB962C8B-B14F-4D97-AF65-F5344CB8AC3E}">
        <p14:creationId xmlns:p14="http://schemas.microsoft.com/office/powerpoint/2010/main" val="3960747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C9BC1-5EAE-1A71-5CBA-7194415286D3}"/>
              </a:ext>
            </a:extLst>
          </p:cNvPr>
          <p:cNvSpPr>
            <a:spLocks noGrp="1"/>
          </p:cNvSpPr>
          <p:nvPr>
            <p:ph type="title"/>
          </p:nvPr>
        </p:nvSpPr>
        <p:spPr>
          <a:xfrm>
            <a:off x="838200" y="2643593"/>
            <a:ext cx="10515600" cy="2852737"/>
          </a:xfrm>
        </p:spPr>
        <p:style>
          <a:lnRef idx="2">
            <a:schemeClr val="accent1"/>
          </a:lnRef>
          <a:fillRef idx="1">
            <a:schemeClr val="lt1"/>
          </a:fillRef>
          <a:effectRef idx="0">
            <a:schemeClr val="accent1"/>
          </a:effectRef>
          <a:fontRef idx="minor">
            <a:schemeClr val="dk1"/>
          </a:fontRef>
        </p:style>
        <p:txBody>
          <a:bodyPr/>
          <a:lstStyle/>
          <a:p>
            <a:pPr algn="ctr"/>
            <a:r>
              <a:rPr lang="en-US" dirty="0"/>
              <a:t>Strokes, heart attack, shock</a:t>
            </a:r>
          </a:p>
        </p:txBody>
      </p:sp>
      <p:sp>
        <p:nvSpPr>
          <p:cNvPr id="3" name="Text Placeholder 2">
            <a:extLst>
              <a:ext uri="{FF2B5EF4-FFF2-40B4-BE49-F238E27FC236}">
                <a16:creationId xmlns:a16="http://schemas.microsoft.com/office/drawing/2014/main" id="{78F20C17-524E-0965-7D6A-843C96B96E35}"/>
              </a:ext>
            </a:extLst>
          </p:cNvPr>
          <p:cNvSpPr>
            <a:spLocks noGrp="1"/>
          </p:cNvSpPr>
          <p:nvPr>
            <p:ph type="body" idx="1"/>
          </p:nvPr>
        </p:nvSpPr>
        <p:spPr>
          <a:xfrm>
            <a:off x="838200" y="832121"/>
            <a:ext cx="10515600" cy="1500187"/>
          </a:xfrm>
        </p:spPr>
        <p:txBody>
          <a:bodyPr/>
          <a:lstStyle/>
          <a:p>
            <a:r>
              <a:rPr lang="en-US" dirty="0">
                <a:solidFill>
                  <a:schemeClr val="bg1"/>
                </a:solidFill>
              </a:rPr>
              <a:t>Part </a:t>
            </a:r>
            <a:r>
              <a:rPr lang="en-US" sz="7200" dirty="0">
                <a:solidFill>
                  <a:schemeClr val="bg1"/>
                </a:solidFill>
              </a:rPr>
              <a:t>3</a:t>
            </a:r>
          </a:p>
        </p:txBody>
      </p:sp>
      <p:pic>
        <p:nvPicPr>
          <p:cNvPr id="4" name="Picture 3" descr="A red and white sign with a white cross&#10;&#10;Description automatically generated">
            <a:extLst>
              <a:ext uri="{FF2B5EF4-FFF2-40B4-BE49-F238E27FC236}">
                <a16:creationId xmlns:a16="http://schemas.microsoft.com/office/drawing/2014/main" id="{2A7DEB01-B109-A939-03D6-7C1BA36DE0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3276" y="312345"/>
            <a:ext cx="2888673" cy="3010995"/>
          </a:xfrm>
          <a:prstGeom prst="rect">
            <a:avLst/>
          </a:prstGeom>
        </p:spPr>
      </p:pic>
      <p:pic>
        <p:nvPicPr>
          <p:cNvPr id="6" name="Picture 5" descr="A group of colorful question marks&#10;&#10;Description automatically generated">
            <a:extLst>
              <a:ext uri="{FF2B5EF4-FFF2-40B4-BE49-F238E27FC236}">
                <a16:creationId xmlns:a16="http://schemas.microsoft.com/office/drawing/2014/main" id="{DD559C57-3B6E-65D6-AC9B-B7F4EF9A2F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4984" y="307357"/>
            <a:ext cx="4235681" cy="3213592"/>
          </a:xfrm>
          <a:prstGeom prst="rect">
            <a:avLst/>
          </a:prstGeom>
        </p:spPr>
      </p:pic>
      <p:sp>
        <p:nvSpPr>
          <p:cNvPr id="7" name="TextBox 6">
            <a:extLst>
              <a:ext uri="{FF2B5EF4-FFF2-40B4-BE49-F238E27FC236}">
                <a16:creationId xmlns:a16="http://schemas.microsoft.com/office/drawing/2014/main" id="{ACF29E4F-4B89-7438-7B2F-294642D692B9}"/>
              </a:ext>
            </a:extLst>
          </p:cNvPr>
          <p:cNvSpPr txBox="1"/>
          <p:nvPr/>
        </p:nvSpPr>
        <p:spPr>
          <a:xfrm>
            <a:off x="7165571" y="1038504"/>
            <a:ext cx="5263235" cy="646331"/>
          </a:xfrm>
          <a:prstGeom prst="rect">
            <a:avLst/>
          </a:prstGeom>
          <a:noFill/>
        </p:spPr>
        <p:txBody>
          <a:bodyPr wrap="square" rtlCol="0">
            <a:spAutoFit/>
          </a:bodyPr>
          <a:lstStyle/>
          <a:p>
            <a:pPr algn="ctr"/>
            <a:r>
              <a:rPr lang="en-US" sz="3600" b="1" dirty="0">
                <a:latin typeface="Aharoni" panose="02010803020104030203" pitchFamily="2" charset="-79"/>
                <a:cs typeface="Aharoni" panose="02010803020104030203" pitchFamily="2" charset="-79"/>
              </a:rPr>
              <a:t>WHAT DO YOU DO?</a:t>
            </a:r>
          </a:p>
        </p:txBody>
      </p:sp>
    </p:spTree>
    <p:extLst>
      <p:ext uri="{BB962C8B-B14F-4D97-AF65-F5344CB8AC3E}">
        <p14:creationId xmlns:p14="http://schemas.microsoft.com/office/powerpoint/2010/main" val="3462064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2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1CC2D-06BC-7C2C-B4ED-7377F882877F}"/>
              </a:ext>
            </a:extLst>
          </p:cNvPr>
          <p:cNvSpPr>
            <a:spLocks noGrp="1"/>
          </p:cNvSpPr>
          <p:nvPr>
            <p:ph type="title"/>
          </p:nvPr>
        </p:nvSpPr>
        <p:spPr>
          <a:xfrm>
            <a:off x="314494" y="187325"/>
            <a:ext cx="11704151" cy="829431"/>
          </a:xfrm>
        </p:spPr>
        <p:style>
          <a:lnRef idx="2">
            <a:schemeClr val="accent2"/>
          </a:lnRef>
          <a:fillRef idx="1">
            <a:schemeClr val="lt1"/>
          </a:fillRef>
          <a:effectRef idx="0">
            <a:schemeClr val="accent2"/>
          </a:effectRef>
          <a:fontRef idx="minor">
            <a:schemeClr val="dk1"/>
          </a:fontRef>
        </p:style>
        <p:txBody>
          <a:bodyPr/>
          <a:lstStyle/>
          <a:p>
            <a:pPr algn="ctr"/>
            <a:r>
              <a:rPr lang="en-US" b="1" dirty="0">
                <a:solidFill>
                  <a:srgbClr val="C00000"/>
                </a:solidFill>
              </a:rPr>
              <a:t>choking</a:t>
            </a:r>
          </a:p>
        </p:txBody>
      </p:sp>
      <p:pic>
        <p:nvPicPr>
          <p:cNvPr id="6" name="Content Placeholder 5" descr="A poster with a few people in different poses&#10;&#10;Description automatically generated">
            <a:extLst>
              <a:ext uri="{FF2B5EF4-FFF2-40B4-BE49-F238E27FC236}">
                <a16:creationId xmlns:a16="http://schemas.microsoft.com/office/drawing/2014/main" id="{3DCF0BE8-D21D-99B9-54D5-2B5B6289C0B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3355" y="1426190"/>
            <a:ext cx="3723037" cy="4818048"/>
          </a:xfrm>
        </p:spPr>
      </p:pic>
      <p:pic>
        <p:nvPicPr>
          <p:cNvPr id="7" name="Online Media 6" title="Mayo Clinic Minute:  A quick guide to the Heimlich maneuver">
            <a:hlinkClick r:id="" action="ppaction://media"/>
            <a:extLst>
              <a:ext uri="{FF2B5EF4-FFF2-40B4-BE49-F238E27FC236}">
                <a16:creationId xmlns:a16="http://schemas.microsoft.com/office/drawing/2014/main" id="{DE8135E7-BC35-3EA0-810B-62BBBC66C5DE}"/>
              </a:ext>
            </a:extLst>
          </p:cNvPr>
          <p:cNvPicPr>
            <a:picLocks noRot="1" noChangeAspect="1"/>
          </p:cNvPicPr>
          <p:nvPr>
            <a:videoFile r:link="rId1"/>
          </p:nvPr>
        </p:nvPicPr>
        <p:blipFill>
          <a:blip r:embed="rId4"/>
          <a:stretch>
            <a:fillRect/>
          </a:stretch>
        </p:blipFill>
        <p:spPr>
          <a:xfrm>
            <a:off x="4023245" y="1426189"/>
            <a:ext cx="7995400" cy="4517411"/>
          </a:xfrm>
          <a:prstGeom prst="rect">
            <a:avLst/>
          </a:prstGeom>
        </p:spPr>
      </p:pic>
    </p:spTree>
    <p:extLst>
      <p:ext uri="{BB962C8B-B14F-4D97-AF65-F5344CB8AC3E}">
        <p14:creationId xmlns:p14="http://schemas.microsoft.com/office/powerpoint/2010/main" val="2145764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1CC2D-06BC-7C2C-B4ED-7377F882877F}"/>
              </a:ext>
            </a:extLst>
          </p:cNvPr>
          <p:cNvSpPr>
            <a:spLocks noGrp="1"/>
          </p:cNvSpPr>
          <p:nvPr>
            <p:ph type="title"/>
          </p:nvPr>
        </p:nvSpPr>
        <p:spPr>
          <a:xfrm>
            <a:off x="314494" y="187325"/>
            <a:ext cx="11563012" cy="999449"/>
          </a:xfrm>
        </p:spPr>
        <p:style>
          <a:lnRef idx="2">
            <a:schemeClr val="accent2"/>
          </a:lnRef>
          <a:fillRef idx="1">
            <a:schemeClr val="lt1"/>
          </a:fillRef>
          <a:effectRef idx="0">
            <a:schemeClr val="accent2"/>
          </a:effectRef>
          <a:fontRef idx="minor">
            <a:schemeClr val="dk1"/>
          </a:fontRef>
        </p:style>
        <p:txBody>
          <a:bodyPr/>
          <a:lstStyle/>
          <a:p>
            <a:r>
              <a:rPr lang="en-US" b="1" dirty="0">
                <a:solidFill>
                  <a:srgbClr val="C00000"/>
                </a:solidFill>
              </a:rPr>
              <a:t>	Epilepsy </a:t>
            </a:r>
          </a:p>
        </p:txBody>
      </p:sp>
      <p:pic>
        <p:nvPicPr>
          <p:cNvPr id="5" name="Online Media 4" title="How to help someone who is having a seizure (epileptic fit) #FirstAid #PowerOfKindness">
            <a:hlinkClick r:id="" action="ppaction://media"/>
            <a:extLst>
              <a:ext uri="{FF2B5EF4-FFF2-40B4-BE49-F238E27FC236}">
                <a16:creationId xmlns:a16="http://schemas.microsoft.com/office/drawing/2014/main" id="{2DE81FA2-655A-E3C9-894E-9E605327FD4F}"/>
              </a:ext>
            </a:extLst>
          </p:cNvPr>
          <p:cNvPicPr>
            <a:picLocks noGrp="1" noRot="1" noChangeAspect="1"/>
          </p:cNvPicPr>
          <p:nvPr>
            <p:ph idx="1"/>
            <a:videoFile r:link="rId1"/>
          </p:nvPr>
        </p:nvPicPr>
        <p:blipFill>
          <a:blip r:embed="rId3"/>
          <a:stretch>
            <a:fillRect/>
          </a:stretch>
        </p:blipFill>
        <p:spPr>
          <a:xfrm>
            <a:off x="4311342" y="1632559"/>
            <a:ext cx="7566164" cy="4275428"/>
          </a:xfrm>
          <a:prstGeom prst="rect">
            <a:avLst/>
          </a:prstGeom>
        </p:spPr>
      </p:pic>
      <p:pic>
        <p:nvPicPr>
          <p:cNvPr id="7" name="Picture 6" descr="A poster with text and images of a person&#10;&#10;Description automatically generated">
            <a:extLst>
              <a:ext uri="{FF2B5EF4-FFF2-40B4-BE49-F238E27FC236}">
                <a16:creationId xmlns:a16="http://schemas.microsoft.com/office/drawing/2014/main" id="{1BE8EA4F-8650-32D7-0A2B-306CE2AEF6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494" y="1367088"/>
            <a:ext cx="3700013" cy="4933350"/>
          </a:xfrm>
          <a:prstGeom prst="rect">
            <a:avLst/>
          </a:prstGeom>
        </p:spPr>
      </p:pic>
      <p:pic>
        <p:nvPicPr>
          <p:cNvPr id="9" name="Picture 8" descr="A poster of cartoon characters&#10;&#10;Description automatically generated">
            <a:extLst>
              <a:ext uri="{FF2B5EF4-FFF2-40B4-BE49-F238E27FC236}">
                <a16:creationId xmlns:a16="http://schemas.microsoft.com/office/drawing/2014/main" id="{53DEC1C0-894F-5223-E22D-FB388FA33169}"/>
              </a:ext>
            </a:extLst>
          </p:cNvPr>
          <p:cNvPicPr>
            <a:picLocks noChangeAspect="1"/>
          </p:cNvPicPr>
          <p:nvPr/>
        </p:nvPicPr>
        <p:blipFill>
          <a:blip r:embed="rId5">
            <a:extLst>
              <a:ext uri="{28A0092B-C50C-407E-A947-70E740481C1C}">
                <a14:useLocalDpi xmlns:a14="http://schemas.microsoft.com/office/drawing/2010/main" val="0"/>
              </a:ext>
            </a:extLst>
          </a:blip>
          <a:srcRect t="28450" b="56022"/>
          <a:stretch/>
        </p:blipFill>
        <p:spPr>
          <a:xfrm>
            <a:off x="7283343" y="195572"/>
            <a:ext cx="1984667" cy="991202"/>
          </a:xfrm>
          <a:prstGeom prst="rect">
            <a:avLst/>
          </a:prstGeom>
        </p:spPr>
      </p:pic>
      <p:pic>
        <p:nvPicPr>
          <p:cNvPr id="10" name="Picture 9" descr="A poster of cartoon characters&#10;&#10;Description automatically generated">
            <a:extLst>
              <a:ext uri="{FF2B5EF4-FFF2-40B4-BE49-F238E27FC236}">
                <a16:creationId xmlns:a16="http://schemas.microsoft.com/office/drawing/2014/main" id="{A79D26C4-BB86-7E2B-49DB-802861BEFEFE}"/>
              </a:ext>
            </a:extLst>
          </p:cNvPr>
          <p:cNvPicPr>
            <a:picLocks noChangeAspect="1"/>
          </p:cNvPicPr>
          <p:nvPr/>
        </p:nvPicPr>
        <p:blipFill>
          <a:blip r:embed="rId5">
            <a:extLst>
              <a:ext uri="{28A0092B-C50C-407E-A947-70E740481C1C}">
                <a14:useLocalDpi xmlns:a14="http://schemas.microsoft.com/office/drawing/2010/main" val="0"/>
              </a:ext>
            </a:extLst>
          </a:blip>
          <a:srcRect t="19933" b="71226"/>
          <a:stretch/>
        </p:blipFill>
        <p:spPr>
          <a:xfrm>
            <a:off x="3797378" y="195573"/>
            <a:ext cx="3485965" cy="991202"/>
          </a:xfrm>
          <a:prstGeom prst="rect">
            <a:avLst/>
          </a:prstGeom>
        </p:spPr>
      </p:pic>
      <p:pic>
        <p:nvPicPr>
          <p:cNvPr id="11" name="Picture 10" descr="A poster of cartoon characters&#10;&#10;Description automatically generated">
            <a:extLst>
              <a:ext uri="{FF2B5EF4-FFF2-40B4-BE49-F238E27FC236}">
                <a16:creationId xmlns:a16="http://schemas.microsoft.com/office/drawing/2014/main" id="{5C30DCB2-DD58-87F9-ECF4-51302B66C857}"/>
              </a:ext>
            </a:extLst>
          </p:cNvPr>
          <p:cNvPicPr>
            <a:picLocks noChangeAspect="1"/>
          </p:cNvPicPr>
          <p:nvPr/>
        </p:nvPicPr>
        <p:blipFill>
          <a:blip r:embed="rId5">
            <a:extLst>
              <a:ext uri="{28A0092B-C50C-407E-A947-70E740481C1C}">
                <a14:useLocalDpi xmlns:a14="http://schemas.microsoft.com/office/drawing/2010/main" val="0"/>
              </a:ext>
            </a:extLst>
          </a:blip>
          <a:srcRect l="1386" t="42876" r="-1386" b="43423"/>
          <a:stretch/>
        </p:blipFill>
        <p:spPr>
          <a:xfrm>
            <a:off x="9295524" y="187325"/>
            <a:ext cx="2268084" cy="999449"/>
          </a:xfrm>
          <a:prstGeom prst="rect">
            <a:avLst/>
          </a:prstGeom>
        </p:spPr>
      </p:pic>
    </p:spTree>
    <p:extLst>
      <p:ext uri="{BB962C8B-B14F-4D97-AF65-F5344CB8AC3E}">
        <p14:creationId xmlns:p14="http://schemas.microsoft.com/office/powerpoint/2010/main" val="523956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1CC2D-06BC-7C2C-B4ED-7377F882877F}"/>
              </a:ext>
            </a:extLst>
          </p:cNvPr>
          <p:cNvSpPr>
            <a:spLocks noGrp="1"/>
          </p:cNvSpPr>
          <p:nvPr>
            <p:ph type="title"/>
          </p:nvPr>
        </p:nvSpPr>
        <p:spPr>
          <a:xfrm>
            <a:off x="314494" y="187325"/>
            <a:ext cx="6172200" cy="999449"/>
          </a:xfrm>
        </p:spPr>
        <p:style>
          <a:lnRef idx="2">
            <a:schemeClr val="accent2"/>
          </a:lnRef>
          <a:fillRef idx="1">
            <a:schemeClr val="lt1"/>
          </a:fillRef>
          <a:effectRef idx="0">
            <a:schemeClr val="accent2"/>
          </a:effectRef>
          <a:fontRef idx="minor">
            <a:schemeClr val="dk1"/>
          </a:fontRef>
        </p:style>
        <p:txBody>
          <a:bodyPr/>
          <a:lstStyle/>
          <a:p>
            <a:pPr algn="ctr"/>
            <a:r>
              <a:rPr lang="en-US" b="1" dirty="0">
                <a:solidFill>
                  <a:srgbClr val="C00000"/>
                </a:solidFill>
              </a:rPr>
              <a:t>Fainting</a:t>
            </a:r>
          </a:p>
        </p:txBody>
      </p:sp>
      <p:pic>
        <p:nvPicPr>
          <p:cNvPr id="11" name="Picture 10" descr="A diagram of different types of pain&#10;&#10;Description automatically generated with medium confidence">
            <a:extLst>
              <a:ext uri="{FF2B5EF4-FFF2-40B4-BE49-F238E27FC236}">
                <a16:creationId xmlns:a16="http://schemas.microsoft.com/office/drawing/2014/main" id="{4DC51266-6001-8E6B-668A-27E63AF23E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1744" y="958644"/>
            <a:ext cx="4565762" cy="2287331"/>
          </a:xfrm>
          <a:prstGeom prst="rect">
            <a:avLst/>
          </a:prstGeom>
        </p:spPr>
      </p:pic>
      <p:pic>
        <p:nvPicPr>
          <p:cNvPr id="9" name="Picture 8" descr="A cartoon of a person with different signs of a fainting spell&#10;&#10;Description automatically generated">
            <a:extLst>
              <a:ext uri="{FF2B5EF4-FFF2-40B4-BE49-F238E27FC236}">
                <a16:creationId xmlns:a16="http://schemas.microsoft.com/office/drawing/2014/main" id="{27E4885B-038C-CB5A-0C29-436728C001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89529" y="187325"/>
            <a:ext cx="4587977" cy="3058651"/>
          </a:xfrm>
          <a:prstGeom prst="rect">
            <a:avLst/>
          </a:prstGeom>
        </p:spPr>
      </p:pic>
      <p:pic>
        <p:nvPicPr>
          <p:cNvPr id="17" name="Picture 16" descr="A person holding a paper hat over a person lying on a bed&#10;&#10;Description automatically generated">
            <a:extLst>
              <a:ext uri="{FF2B5EF4-FFF2-40B4-BE49-F238E27FC236}">
                <a16:creationId xmlns:a16="http://schemas.microsoft.com/office/drawing/2014/main" id="{4540A5C3-0E2B-11D4-1594-734D9041FD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25614" y="4953156"/>
            <a:ext cx="2495770" cy="1717520"/>
          </a:xfrm>
          <a:prstGeom prst="rect">
            <a:avLst/>
          </a:prstGeom>
        </p:spPr>
      </p:pic>
      <p:pic>
        <p:nvPicPr>
          <p:cNvPr id="19" name="Picture 18" descr="A poster of a person hugging another person&#10;&#10;Description automatically generated">
            <a:extLst>
              <a:ext uri="{FF2B5EF4-FFF2-40B4-BE49-F238E27FC236}">
                <a16:creationId xmlns:a16="http://schemas.microsoft.com/office/drawing/2014/main" id="{51796044-F74A-0465-9D90-CFA5ADF4C38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92811" y="3339238"/>
            <a:ext cx="3384695" cy="3384695"/>
          </a:xfrm>
          <a:prstGeom prst="rect">
            <a:avLst/>
          </a:prstGeom>
        </p:spPr>
      </p:pic>
      <p:pic>
        <p:nvPicPr>
          <p:cNvPr id="25" name="Online Media 24" title="Fainting Causes &amp; Treatment - First Aid Training - St John Ambulance">
            <a:hlinkClick r:id="" action="ppaction://media"/>
            <a:extLst>
              <a:ext uri="{FF2B5EF4-FFF2-40B4-BE49-F238E27FC236}">
                <a16:creationId xmlns:a16="http://schemas.microsoft.com/office/drawing/2014/main" id="{7CC46E8C-0AF1-737F-DC95-A49C7CE6A362}"/>
              </a:ext>
            </a:extLst>
          </p:cNvPr>
          <p:cNvPicPr>
            <a:picLocks noGrp="1" noRot="1" noChangeAspect="1"/>
          </p:cNvPicPr>
          <p:nvPr>
            <p:ph idx="1"/>
            <a:videoFile r:link="rId1"/>
          </p:nvPr>
        </p:nvPicPr>
        <p:blipFill>
          <a:blip r:embed="rId7"/>
          <a:stretch>
            <a:fillRect/>
          </a:stretch>
        </p:blipFill>
        <p:spPr>
          <a:xfrm>
            <a:off x="314494" y="1336157"/>
            <a:ext cx="6172200" cy="3487738"/>
          </a:xfrm>
          <a:prstGeom prst="rect">
            <a:avLst/>
          </a:prstGeom>
        </p:spPr>
      </p:pic>
    </p:spTree>
    <p:extLst>
      <p:ext uri="{BB962C8B-B14F-4D97-AF65-F5344CB8AC3E}">
        <p14:creationId xmlns:p14="http://schemas.microsoft.com/office/powerpoint/2010/main" val="3388949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5"/>
                </p:tgtEl>
              </p:cMediaNode>
            </p:video>
            <p:seq concurrent="1" nextAc="seek">
              <p:cTn id="12" restart="whenNotActive" fill="hold" evtFilter="cancelBubble" nodeType="interactiveSeq">
                <p:stCondLst>
                  <p:cond evt="onClick" delay="0">
                    <p:tgtEl>
                      <p:spTgt spid="2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5"/>
                                        </p:tgtEl>
                                      </p:cBhvr>
                                    </p:cmd>
                                  </p:childTnLst>
                                </p:cTn>
                              </p:par>
                            </p:childTnLst>
                          </p:cTn>
                        </p:par>
                      </p:childTnLst>
                    </p:cTn>
                  </p:par>
                </p:childTnLst>
              </p:cTn>
              <p:nextCondLst>
                <p:cond evt="onClick" delay="0">
                  <p:tgtEl>
                    <p:spTgt spid="25"/>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1CC2D-06BC-7C2C-B4ED-7377F882877F}"/>
              </a:ext>
            </a:extLst>
          </p:cNvPr>
          <p:cNvSpPr>
            <a:spLocks noGrp="1"/>
          </p:cNvSpPr>
          <p:nvPr>
            <p:ph type="title"/>
          </p:nvPr>
        </p:nvSpPr>
        <p:spPr>
          <a:xfrm>
            <a:off x="314494" y="187325"/>
            <a:ext cx="7989683" cy="999449"/>
          </a:xfrm>
        </p:spPr>
        <p:style>
          <a:lnRef idx="2">
            <a:schemeClr val="accent2"/>
          </a:lnRef>
          <a:fillRef idx="1">
            <a:schemeClr val="lt1"/>
          </a:fillRef>
          <a:effectRef idx="0">
            <a:schemeClr val="accent2"/>
          </a:effectRef>
          <a:fontRef idx="minor">
            <a:schemeClr val="dk1"/>
          </a:fontRef>
        </p:style>
        <p:txBody>
          <a:bodyPr/>
          <a:lstStyle/>
          <a:p>
            <a:pPr algn="ctr"/>
            <a:r>
              <a:rPr lang="en-US" b="1" dirty="0">
                <a:solidFill>
                  <a:srgbClr val="C00000"/>
                </a:solidFill>
              </a:rPr>
              <a:t>Stroke</a:t>
            </a:r>
          </a:p>
        </p:txBody>
      </p:sp>
      <p:pic>
        <p:nvPicPr>
          <p:cNvPr id="5" name="Online Media 4" title="Recognize the Signs and Symptoms of Stroke">
            <a:hlinkClick r:id="" action="ppaction://media"/>
            <a:extLst>
              <a:ext uri="{FF2B5EF4-FFF2-40B4-BE49-F238E27FC236}">
                <a16:creationId xmlns:a16="http://schemas.microsoft.com/office/drawing/2014/main" id="{7938544E-E130-39E1-EA93-6F0DFAFDDB96}"/>
              </a:ext>
            </a:extLst>
          </p:cNvPr>
          <p:cNvPicPr>
            <a:picLocks noGrp="1" noRot="1" noChangeAspect="1"/>
          </p:cNvPicPr>
          <p:nvPr>
            <p:ph idx="1"/>
            <a:videoFile r:link="rId1"/>
          </p:nvPr>
        </p:nvPicPr>
        <p:blipFill>
          <a:blip r:embed="rId3"/>
          <a:stretch>
            <a:fillRect/>
          </a:stretch>
        </p:blipFill>
        <p:spPr>
          <a:xfrm>
            <a:off x="314494" y="1719709"/>
            <a:ext cx="7989683" cy="4514747"/>
          </a:xfrm>
          <a:prstGeom prst="rect">
            <a:avLst/>
          </a:prstGeom>
        </p:spPr>
      </p:pic>
      <p:pic>
        <p:nvPicPr>
          <p:cNvPr id="7" name="Picture 6" descr="A red sign with white text&#10;&#10;Description automatically generated">
            <a:extLst>
              <a:ext uri="{FF2B5EF4-FFF2-40B4-BE49-F238E27FC236}">
                <a16:creationId xmlns:a16="http://schemas.microsoft.com/office/drawing/2014/main" id="{E1AAFA6E-F6EB-5072-A6C5-B6E54C9AE6CC}"/>
              </a:ext>
            </a:extLst>
          </p:cNvPr>
          <p:cNvPicPr>
            <a:picLocks noChangeAspect="1"/>
          </p:cNvPicPr>
          <p:nvPr/>
        </p:nvPicPr>
        <p:blipFill>
          <a:blip r:embed="rId4">
            <a:extLst>
              <a:ext uri="{28A0092B-C50C-407E-A947-70E740481C1C}">
                <a14:useLocalDpi xmlns:a14="http://schemas.microsoft.com/office/drawing/2010/main" val="0"/>
              </a:ext>
            </a:extLst>
          </a:blip>
          <a:srcRect l="6791" t="5806" r="6588" b="6237"/>
          <a:stretch/>
        </p:blipFill>
        <p:spPr>
          <a:xfrm>
            <a:off x="8937521" y="0"/>
            <a:ext cx="2109019" cy="1508022"/>
          </a:xfrm>
          <a:prstGeom prst="round2SameRect">
            <a:avLst>
              <a:gd name="adj1" fmla="val 8110"/>
              <a:gd name="adj2" fmla="val 5868"/>
            </a:avLst>
          </a:prstGeom>
        </p:spPr>
      </p:pic>
      <p:pic>
        <p:nvPicPr>
          <p:cNvPr id="11" name="Picture 10" descr="A poster showing how to spot a stroke&#10;&#10;Description automatically generated">
            <a:extLst>
              <a:ext uri="{FF2B5EF4-FFF2-40B4-BE49-F238E27FC236}">
                <a16:creationId xmlns:a16="http://schemas.microsoft.com/office/drawing/2014/main" id="{DE89E3F9-AC93-478B-337C-4E553DE639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23769" y="1719709"/>
            <a:ext cx="3471724" cy="2936670"/>
          </a:xfrm>
          <a:prstGeom prst="rect">
            <a:avLst/>
          </a:prstGeom>
        </p:spPr>
      </p:pic>
      <p:pic>
        <p:nvPicPr>
          <p:cNvPr id="13" name="Picture 12" descr="A diagram of medical procedures&#10;&#10;Description automatically generated with medium confidence">
            <a:extLst>
              <a:ext uri="{FF2B5EF4-FFF2-40B4-BE49-F238E27FC236}">
                <a16:creationId xmlns:a16="http://schemas.microsoft.com/office/drawing/2014/main" id="{B51E17B7-20A4-D458-CB4C-F8C89C444D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23769" y="4868066"/>
            <a:ext cx="3471724" cy="1610880"/>
          </a:xfrm>
          <a:prstGeom prst="rect">
            <a:avLst/>
          </a:prstGeom>
        </p:spPr>
      </p:pic>
    </p:spTree>
    <p:extLst>
      <p:ext uri="{BB962C8B-B14F-4D97-AF65-F5344CB8AC3E}">
        <p14:creationId xmlns:p14="http://schemas.microsoft.com/office/powerpoint/2010/main" val="1340939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1CC2D-06BC-7C2C-B4ED-7377F882877F}"/>
              </a:ext>
            </a:extLst>
          </p:cNvPr>
          <p:cNvSpPr>
            <a:spLocks noGrp="1"/>
          </p:cNvSpPr>
          <p:nvPr>
            <p:ph type="title"/>
          </p:nvPr>
        </p:nvSpPr>
        <p:spPr>
          <a:xfrm>
            <a:off x="314494" y="187325"/>
            <a:ext cx="3771123" cy="999449"/>
          </a:xfrm>
        </p:spPr>
        <p:style>
          <a:lnRef idx="2">
            <a:schemeClr val="accent2"/>
          </a:lnRef>
          <a:fillRef idx="1">
            <a:schemeClr val="lt1"/>
          </a:fillRef>
          <a:effectRef idx="0">
            <a:schemeClr val="accent2"/>
          </a:effectRef>
          <a:fontRef idx="minor">
            <a:schemeClr val="dk1"/>
          </a:fontRef>
        </p:style>
        <p:txBody>
          <a:bodyPr/>
          <a:lstStyle/>
          <a:p>
            <a:pPr algn="ctr"/>
            <a:r>
              <a:rPr lang="en-US" b="1" dirty="0">
                <a:solidFill>
                  <a:srgbClr val="C00000"/>
                </a:solidFill>
              </a:rPr>
              <a:t>Heart Attack</a:t>
            </a:r>
          </a:p>
        </p:txBody>
      </p:sp>
      <p:pic>
        <p:nvPicPr>
          <p:cNvPr id="6" name="Content Placeholder 5" descr="A poster of two people&#10;&#10;Description automatically generated">
            <a:extLst>
              <a:ext uri="{FF2B5EF4-FFF2-40B4-BE49-F238E27FC236}">
                <a16:creationId xmlns:a16="http://schemas.microsoft.com/office/drawing/2014/main" id="{4E60D8F3-D0A0-9B21-CBC3-D71CDF14C8C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78060" y="187325"/>
            <a:ext cx="4799446" cy="6211048"/>
          </a:xfrm>
        </p:spPr>
      </p:pic>
      <p:sp>
        <p:nvSpPr>
          <p:cNvPr id="4" name="Text Placeholder 3">
            <a:extLst>
              <a:ext uri="{FF2B5EF4-FFF2-40B4-BE49-F238E27FC236}">
                <a16:creationId xmlns:a16="http://schemas.microsoft.com/office/drawing/2014/main" id="{29AFF35D-C9D2-B1B8-DFD1-0FDF16579724}"/>
              </a:ext>
            </a:extLst>
          </p:cNvPr>
          <p:cNvSpPr>
            <a:spLocks noGrp="1"/>
          </p:cNvSpPr>
          <p:nvPr>
            <p:ph type="body" sz="half" idx="2"/>
          </p:nvPr>
        </p:nvSpPr>
        <p:spPr>
          <a:xfrm>
            <a:off x="314494" y="1523206"/>
            <a:ext cx="3771123" cy="4873624"/>
          </a:xfrm>
        </p:spPr>
        <p:style>
          <a:lnRef idx="2">
            <a:schemeClr val="accent5"/>
          </a:lnRef>
          <a:fillRef idx="1">
            <a:schemeClr val="lt1"/>
          </a:fillRef>
          <a:effectRef idx="0">
            <a:schemeClr val="accent5"/>
          </a:effectRef>
          <a:fontRef idx="minor">
            <a:schemeClr val="dk1"/>
          </a:fontRef>
        </p:style>
        <p:txBody>
          <a:bodyPr>
            <a:normAutofit/>
          </a:bodyPr>
          <a:lstStyle/>
          <a:p>
            <a:r>
              <a:rPr lang="en-US" sz="2000" dirty="0">
                <a:solidFill>
                  <a:srgbClr val="FF0000"/>
                </a:solidFill>
              </a:rPr>
              <a:t>Heart Attack </a:t>
            </a:r>
            <a:r>
              <a:rPr lang="en-US" sz="2000" dirty="0"/>
              <a:t>is caused by an arterial blockage which prevents blood from reaching the heart as part of routine circulation.  If the blocked artery is not reopened quickly the part of the heart normally nourished by that artery begins to die.</a:t>
            </a:r>
          </a:p>
          <a:p>
            <a:r>
              <a:rPr lang="en-US" sz="2000" dirty="0"/>
              <a:t>	GET HELP  -- 9-1-1</a:t>
            </a:r>
          </a:p>
          <a:p>
            <a:pPr algn="ctr"/>
            <a:r>
              <a:rPr lang="en-US" sz="2000" dirty="0"/>
              <a:t>Follow their directions</a:t>
            </a:r>
          </a:p>
          <a:p>
            <a:pPr algn="ctr"/>
            <a:endParaRPr lang="en-US" sz="2000" dirty="0"/>
          </a:p>
          <a:p>
            <a:r>
              <a:rPr lang="en-US" sz="2000" dirty="0"/>
              <a:t>Check for heart beat and 	breathing</a:t>
            </a:r>
          </a:p>
          <a:p>
            <a:r>
              <a:rPr lang="en-US" sz="2000" dirty="0"/>
              <a:t>Do CPR if there is none</a:t>
            </a:r>
          </a:p>
        </p:txBody>
      </p:sp>
      <p:pic>
        <p:nvPicPr>
          <p:cNvPr id="7" name="Picture 6" descr="A red sign with white text and a phone&#10;&#10;Description automatically generated">
            <a:extLst>
              <a:ext uri="{FF2B5EF4-FFF2-40B4-BE49-F238E27FC236}">
                <a16:creationId xmlns:a16="http://schemas.microsoft.com/office/drawing/2014/main" id="{9B0D875F-8F8F-050E-A300-395D44358B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0615" y="1523206"/>
            <a:ext cx="2056415" cy="1462536"/>
          </a:xfrm>
          <a:prstGeom prst="rect">
            <a:avLst/>
          </a:prstGeom>
        </p:spPr>
      </p:pic>
      <p:sp>
        <p:nvSpPr>
          <p:cNvPr id="8" name="Rectangle 7">
            <a:extLst>
              <a:ext uri="{FF2B5EF4-FFF2-40B4-BE49-F238E27FC236}">
                <a16:creationId xmlns:a16="http://schemas.microsoft.com/office/drawing/2014/main" id="{A8D099BE-7708-D592-B1C2-CE785C8074A2}"/>
              </a:ext>
            </a:extLst>
          </p:cNvPr>
          <p:cNvSpPr/>
          <p:nvPr/>
        </p:nvSpPr>
        <p:spPr>
          <a:xfrm>
            <a:off x="4530615" y="490368"/>
            <a:ext cx="1805944" cy="923330"/>
          </a:xfrm>
          <a:prstGeom prst="rect">
            <a:avLst/>
          </a:prstGeom>
          <a:noFill/>
        </p:spPr>
        <p:txBody>
          <a:bodyPr wrap="none" lIns="91440" tIns="45720" rIns="91440" bIns="45720">
            <a:spAutoFit/>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CALL</a:t>
            </a:r>
          </a:p>
        </p:txBody>
      </p:sp>
      <p:pic>
        <p:nvPicPr>
          <p:cNvPr id="9" name="Picture 4" descr="Image result for poison">
            <a:extLst>
              <a:ext uri="{FF2B5EF4-FFF2-40B4-BE49-F238E27FC236}">
                <a16:creationId xmlns:a16="http://schemas.microsoft.com/office/drawing/2014/main" id="{22172531-B058-C846-04D7-B3EB79E5806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5883"/>
          <a:stretch/>
        </p:blipFill>
        <p:spPr bwMode="auto">
          <a:xfrm>
            <a:off x="3222095" y="187325"/>
            <a:ext cx="863522" cy="606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7441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1CC2D-06BC-7C2C-B4ED-7377F882877F}"/>
              </a:ext>
            </a:extLst>
          </p:cNvPr>
          <p:cNvSpPr>
            <a:spLocks noGrp="1"/>
          </p:cNvSpPr>
          <p:nvPr>
            <p:ph type="title"/>
          </p:nvPr>
        </p:nvSpPr>
        <p:spPr>
          <a:xfrm>
            <a:off x="314494" y="187325"/>
            <a:ext cx="3771123" cy="999449"/>
          </a:xfrm>
        </p:spPr>
        <p:style>
          <a:lnRef idx="2">
            <a:schemeClr val="accent2"/>
          </a:lnRef>
          <a:fillRef idx="1">
            <a:schemeClr val="lt1"/>
          </a:fillRef>
          <a:effectRef idx="0">
            <a:schemeClr val="accent2"/>
          </a:effectRef>
          <a:fontRef idx="minor">
            <a:schemeClr val="dk1"/>
          </a:fontRef>
        </p:style>
        <p:txBody>
          <a:bodyPr/>
          <a:lstStyle/>
          <a:p>
            <a:pPr algn="ctr"/>
            <a:r>
              <a:rPr lang="en-US" b="1" dirty="0">
                <a:solidFill>
                  <a:srgbClr val="C00000"/>
                </a:solidFill>
              </a:rPr>
              <a:t>Cardiac Arrest</a:t>
            </a:r>
          </a:p>
        </p:txBody>
      </p:sp>
      <p:sp>
        <p:nvSpPr>
          <p:cNvPr id="4" name="Text Placeholder 3">
            <a:extLst>
              <a:ext uri="{FF2B5EF4-FFF2-40B4-BE49-F238E27FC236}">
                <a16:creationId xmlns:a16="http://schemas.microsoft.com/office/drawing/2014/main" id="{29AFF35D-C9D2-B1B8-DFD1-0FDF16579724}"/>
              </a:ext>
            </a:extLst>
          </p:cNvPr>
          <p:cNvSpPr>
            <a:spLocks noGrp="1"/>
          </p:cNvSpPr>
          <p:nvPr>
            <p:ph type="body" sz="half" idx="2"/>
          </p:nvPr>
        </p:nvSpPr>
        <p:spPr>
          <a:xfrm>
            <a:off x="314494" y="1523206"/>
            <a:ext cx="4367865" cy="4873624"/>
          </a:xfrm>
        </p:spPr>
        <p:style>
          <a:lnRef idx="2">
            <a:schemeClr val="accent5"/>
          </a:lnRef>
          <a:fillRef idx="1">
            <a:schemeClr val="lt1"/>
          </a:fillRef>
          <a:effectRef idx="0">
            <a:schemeClr val="accent5"/>
          </a:effectRef>
          <a:fontRef idx="minor">
            <a:schemeClr val="dk1"/>
          </a:fontRef>
        </p:style>
        <p:txBody>
          <a:bodyPr>
            <a:normAutofit lnSpcReduction="10000"/>
          </a:bodyPr>
          <a:lstStyle/>
          <a:p>
            <a:r>
              <a:rPr lang="en-US" sz="2000" dirty="0"/>
              <a:t>	</a:t>
            </a:r>
          </a:p>
          <a:p>
            <a:r>
              <a:rPr lang="en-US" sz="2000" dirty="0">
                <a:solidFill>
                  <a:srgbClr val="FF0000"/>
                </a:solidFill>
              </a:rPr>
              <a:t>Cardiac Arrest </a:t>
            </a:r>
            <a:r>
              <a:rPr lang="en-US" sz="2000" dirty="0"/>
              <a:t>is a condition in which the heart suddenly and unexpectedly stops beating. </a:t>
            </a:r>
          </a:p>
          <a:p>
            <a:r>
              <a:rPr lang="en-US" sz="2000" dirty="0"/>
              <a:t> The victim quickly loses consciousness as the oxygen supply to the brain and other vital organs is cut off.</a:t>
            </a:r>
          </a:p>
          <a:p>
            <a:pPr algn="ctr"/>
            <a:r>
              <a:rPr lang="en-US" sz="2000" dirty="0"/>
              <a:t>FIRST AID</a:t>
            </a:r>
          </a:p>
          <a:p>
            <a:r>
              <a:rPr lang="en-US" sz="2000" dirty="0"/>
              <a:t>Call 9-1-1</a:t>
            </a:r>
          </a:p>
          <a:p>
            <a:r>
              <a:rPr lang="en-US" sz="2000" dirty="0"/>
              <a:t>Have someone get an AED</a:t>
            </a:r>
          </a:p>
          <a:p>
            <a:r>
              <a:rPr lang="en-US" sz="2000" dirty="0"/>
              <a:t>Meanwhile do CPR compressions</a:t>
            </a:r>
          </a:p>
          <a:p>
            <a:r>
              <a:rPr lang="en-US" sz="2000" dirty="0"/>
              <a:t>Turn AED on and follow the directions</a:t>
            </a:r>
          </a:p>
          <a:p>
            <a:r>
              <a:rPr lang="en-US" sz="2000" dirty="0"/>
              <a:t>Do CPR</a:t>
            </a:r>
          </a:p>
        </p:txBody>
      </p:sp>
      <p:pic>
        <p:nvPicPr>
          <p:cNvPr id="7" name="Picture 6" descr="A red sign with white text and a phone&#10;&#10;Description automatically generated">
            <a:extLst>
              <a:ext uri="{FF2B5EF4-FFF2-40B4-BE49-F238E27FC236}">
                <a16:creationId xmlns:a16="http://schemas.microsoft.com/office/drawing/2014/main" id="{9B0D875F-8F8F-050E-A300-395D44358B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6858" y="141908"/>
            <a:ext cx="2056415" cy="1462536"/>
          </a:xfrm>
          <a:prstGeom prst="rect">
            <a:avLst/>
          </a:prstGeom>
        </p:spPr>
      </p:pic>
      <p:sp>
        <p:nvSpPr>
          <p:cNvPr id="8" name="Rectangle 7">
            <a:extLst>
              <a:ext uri="{FF2B5EF4-FFF2-40B4-BE49-F238E27FC236}">
                <a16:creationId xmlns:a16="http://schemas.microsoft.com/office/drawing/2014/main" id="{A8D099BE-7708-D592-B1C2-CE785C8074A2}"/>
              </a:ext>
            </a:extLst>
          </p:cNvPr>
          <p:cNvSpPr/>
          <p:nvPr/>
        </p:nvSpPr>
        <p:spPr>
          <a:xfrm>
            <a:off x="4085617" y="435995"/>
            <a:ext cx="1805944" cy="923330"/>
          </a:xfrm>
          <a:prstGeom prst="rect">
            <a:avLst/>
          </a:prstGeom>
          <a:noFill/>
        </p:spPr>
        <p:txBody>
          <a:bodyPr wrap="none" lIns="91440" tIns="45720" rIns="91440" bIns="45720">
            <a:spAutoFit/>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CALL</a:t>
            </a:r>
          </a:p>
        </p:txBody>
      </p:sp>
      <p:pic>
        <p:nvPicPr>
          <p:cNvPr id="9" name="Picture 4" descr="Image result for poison">
            <a:extLst>
              <a:ext uri="{FF2B5EF4-FFF2-40B4-BE49-F238E27FC236}">
                <a16:creationId xmlns:a16="http://schemas.microsoft.com/office/drawing/2014/main" id="{22172531-B058-C846-04D7-B3EB79E5806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5883"/>
          <a:stretch/>
        </p:blipFill>
        <p:spPr bwMode="auto">
          <a:xfrm>
            <a:off x="3222095" y="187325"/>
            <a:ext cx="863522" cy="606087"/>
          </a:xfrm>
          <a:prstGeom prst="rect">
            <a:avLst/>
          </a:prstGeom>
          <a:noFill/>
          <a:extLst>
            <a:ext uri="{909E8E84-426E-40DD-AFC4-6F175D3DCCD1}">
              <a14:hiddenFill xmlns:a14="http://schemas.microsoft.com/office/drawing/2010/main">
                <a:solidFill>
                  <a:srgbClr val="FFFFFF"/>
                </a:solidFill>
              </a14:hiddenFill>
            </a:ext>
          </a:extLst>
        </p:spPr>
      </p:pic>
      <p:pic>
        <p:nvPicPr>
          <p:cNvPr id="11" name="Content Placeholder 10" descr="A person using an automated external defibrillator&#10;&#10;Description automatically generated">
            <a:extLst>
              <a:ext uri="{FF2B5EF4-FFF2-40B4-BE49-F238E27FC236}">
                <a16:creationId xmlns:a16="http://schemas.microsoft.com/office/drawing/2014/main" id="{3BC553BC-6E8B-F818-A611-A8BBD2CF2614}"/>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303618" y="2298104"/>
            <a:ext cx="6172200" cy="4098726"/>
          </a:xfrm>
        </p:spPr>
      </p:pic>
      <p:sp>
        <p:nvSpPr>
          <p:cNvPr id="12" name="Rectangle 11">
            <a:extLst>
              <a:ext uri="{FF2B5EF4-FFF2-40B4-BE49-F238E27FC236}">
                <a16:creationId xmlns:a16="http://schemas.microsoft.com/office/drawing/2014/main" id="{FB9C1023-E269-A68C-7DEC-C266F678E3CB}"/>
              </a:ext>
            </a:extLst>
          </p:cNvPr>
          <p:cNvSpPr/>
          <p:nvPr/>
        </p:nvSpPr>
        <p:spPr>
          <a:xfrm>
            <a:off x="7858570" y="411511"/>
            <a:ext cx="4333430" cy="923330"/>
          </a:xfrm>
          <a:prstGeom prst="rect">
            <a:avLst/>
          </a:prstGeom>
          <a:noFill/>
        </p:spPr>
        <p:txBody>
          <a:bodyPr wrap="none" lIns="91440" tIns="45720" rIns="91440" bIns="45720">
            <a:spAutoFit/>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Immediately!</a:t>
            </a:r>
          </a:p>
        </p:txBody>
      </p:sp>
    </p:spTree>
    <p:extLst>
      <p:ext uri="{BB962C8B-B14F-4D97-AF65-F5344CB8AC3E}">
        <p14:creationId xmlns:p14="http://schemas.microsoft.com/office/powerpoint/2010/main" val="239498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1CC2D-06BC-7C2C-B4ED-7377F882877F}"/>
              </a:ext>
            </a:extLst>
          </p:cNvPr>
          <p:cNvSpPr>
            <a:spLocks noGrp="1"/>
          </p:cNvSpPr>
          <p:nvPr>
            <p:ph type="title"/>
          </p:nvPr>
        </p:nvSpPr>
        <p:spPr>
          <a:xfrm>
            <a:off x="314494" y="187325"/>
            <a:ext cx="11448772" cy="999449"/>
          </a:xfrm>
        </p:spPr>
        <p:style>
          <a:lnRef idx="2">
            <a:schemeClr val="accent2"/>
          </a:lnRef>
          <a:fillRef idx="1">
            <a:schemeClr val="lt1"/>
          </a:fillRef>
          <a:effectRef idx="0">
            <a:schemeClr val="accent2"/>
          </a:effectRef>
          <a:fontRef idx="minor">
            <a:schemeClr val="dk1"/>
          </a:fontRef>
        </p:style>
        <p:txBody>
          <a:bodyPr/>
          <a:lstStyle/>
          <a:p>
            <a:pPr algn="ctr"/>
            <a:r>
              <a:rPr lang="en-US" b="1" dirty="0">
                <a:solidFill>
                  <a:srgbClr val="C00000"/>
                </a:solidFill>
              </a:rPr>
              <a:t>CPR</a:t>
            </a:r>
          </a:p>
        </p:txBody>
      </p:sp>
      <p:pic>
        <p:nvPicPr>
          <p:cNvPr id="6" name="Content Placeholder 5" descr="A step by step cpr guide&#10;&#10;Description automatically generated">
            <a:extLst>
              <a:ext uri="{FF2B5EF4-FFF2-40B4-BE49-F238E27FC236}">
                <a16:creationId xmlns:a16="http://schemas.microsoft.com/office/drawing/2014/main" id="{C655016C-0432-525C-AE63-84E8B1DAF2C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49504" y="1523206"/>
            <a:ext cx="7313762" cy="4873624"/>
          </a:xfrm>
        </p:spPr>
      </p:pic>
      <p:sp>
        <p:nvSpPr>
          <p:cNvPr id="4" name="Text Placeholder 3">
            <a:extLst>
              <a:ext uri="{FF2B5EF4-FFF2-40B4-BE49-F238E27FC236}">
                <a16:creationId xmlns:a16="http://schemas.microsoft.com/office/drawing/2014/main" id="{29AFF35D-C9D2-B1B8-DFD1-0FDF16579724}"/>
              </a:ext>
            </a:extLst>
          </p:cNvPr>
          <p:cNvSpPr>
            <a:spLocks noGrp="1"/>
          </p:cNvSpPr>
          <p:nvPr>
            <p:ph type="body" sz="half" idx="2"/>
          </p:nvPr>
        </p:nvSpPr>
        <p:spPr>
          <a:xfrm>
            <a:off x="314494" y="1523206"/>
            <a:ext cx="3771123" cy="4873624"/>
          </a:xfrm>
        </p:spPr>
        <p:style>
          <a:lnRef idx="2">
            <a:schemeClr val="accent5"/>
          </a:lnRef>
          <a:fillRef idx="1">
            <a:schemeClr val="lt1"/>
          </a:fillRef>
          <a:effectRef idx="0">
            <a:schemeClr val="accent5"/>
          </a:effectRef>
          <a:fontRef idx="minor">
            <a:schemeClr val="dk1"/>
          </a:fontRef>
        </p:style>
        <p:txBody>
          <a:bodyPr>
            <a:normAutofit/>
          </a:bodyPr>
          <a:lstStyle/>
          <a:p>
            <a:endParaRPr lang="en-US" sz="2000" dirty="0"/>
          </a:p>
          <a:p>
            <a:r>
              <a:rPr lang="en-US" sz="2000" dirty="0"/>
              <a:t>Hard fast chest compressions are most important.  The heel of your hands should be between the ribs on the sternum.</a:t>
            </a:r>
          </a:p>
          <a:p>
            <a:endParaRPr lang="en-US" sz="2000" dirty="0"/>
          </a:p>
          <a:p>
            <a:endParaRPr lang="en-US" sz="2000" dirty="0"/>
          </a:p>
          <a:p>
            <a:endParaRPr lang="en-US" sz="2000" dirty="0"/>
          </a:p>
          <a:p>
            <a:endParaRPr lang="en-US" sz="2000" dirty="0"/>
          </a:p>
          <a:p>
            <a:endParaRPr lang="en-US" sz="2000" dirty="0"/>
          </a:p>
          <a:p>
            <a:r>
              <a:rPr lang="en-US" sz="2000" dirty="0"/>
              <a:t>Breathing is not required           and could be infectious and dangerous.</a:t>
            </a:r>
          </a:p>
        </p:txBody>
      </p:sp>
      <p:pic>
        <p:nvPicPr>
          <p:cNvPr id="8" name="Picture 7" descr="A skeleton with a blue and green area&#10;&#10;Description automatically generated with medium confidence">
            <a:extLst>
              <a:ext uri="{FF2B5EF4-FFF2-40B4-BE49-F238E27FC236}">
                <a16:creationId xmlns:a16="http://schemas.microsoft.com/office/drawing/2014/main" id="{F9D2B765-FF68-081A-D087-E5E9E702BD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8754" y="3168717"/>
            <a:ext cx="1582601" cy="1582601"/>
          </a:xfrm>
          <a:prstGeom prst="rect">
            <a:avLst/>
          </a:prstGeom>
        </p:spPr>
      </p:pic>
    </p:spTree>
    <p:extLst>
      <p:ext uri="{BB962C8B-B14F-4D97-AF65-F5344CB8AC3E}">
        <p14:creationId xmlns:p14="http://schemas.microsoft.com/office/powerpoint/2010/main" val="27541193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29719224-8059-DA50-2A1A-9F39E3DD55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2878" y="1493299"/>
            <a:ext cx="7666244" cy="387140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10433600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1229</TotalTime>
  <Words>2121</Words>
  <Application>Microsoft Office PowerPoint</Application>
  <PresentationFormat>Widescreen</PresentationFormat>
  <Paragraphs>283</Paragraphs>
  <Slides>32</Slides>
  <Notes>8</Notes>
  <HiddenSlides>0</HiddenSlides>
  <MMClips>8</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Aharoni</vt:lpstr>
      <vt:lpstr>Aptos</vt:lpstr>
      <vt:lpstr>Aptos Display</vt:lpstr>
      <vt:lpstr>Arial</vt:lpstr>
      <vt:lpstr>Arial Rounded MT Bold</vt:lpstr>
      <vt:lpstr>Berlin Sans FB</vt:lpstr>
      <vt:lpstr>Symbol</vt:lpstr>
      <vt:lpstr>Office Theme</vt:lpstr>
      <vt:lpstr>Basic First Aid</vt:lpstr>
      <vt:lpstr>Fire and burns</vt:lpstr>
      <vt:lpstr>Scenario:  FIRE</vt:lpstr>
      <vt:lpstr>PowerPoint Presentation</vt:lpstr>
      <vt:lpstr>Small fire</vt:lpstr>
      <vt:lpstr>Building FIRE</vt:lpstr>
      <vt:lpstr>Scenario:  BURNT</vt:lpstr>
      <vt:lpstr>1st Degree Burn</vt:lpstr>
      <vt:lpstr>First Aid for burns</vt:lpstr>
      <vt:lpstr>TOO HOT --- TOO COLD</vt:lpstr>
      <vt:lpstr>Heat Exhaustion</vt:lpstr>
      <vt:lpstr> Heat Stroke    .</vt:lpstr>
      <vt:lpstr>Hypothermia</vt:lpstr>
      <vt:lpstr>Poisoning</vt:lpstr>
      <vt:lpstr>Carbon Monoxide Poisoning</vt:lpstr>
      <vt:lpstr>Poison</vt:lpstr>
      <vt:lpstr>Poisonous Plants:   Ivy, Sumac, or Oak</vt:lpstr>
      <vt:lpstr>Food Poisoning</vt:lpstr>
      <vt:lpstr>Food Poisoning</vt:lpstr>
      <vt:lpstr>Now what should I do?</vt:lpstr>
      <vt:lpstr>Handle food safely outside at picnics and while camping too!</vt:lpstr>
      <vt:lpstr>PowerPoint Presentation</vt:lpstr>
      <vt:lpstr>PowerPoint Presentation</vt:lpstr>
      <vt:lpstr>Strokes, heart attack, shock</vt:lpstr>
      <vt:lpstr>choking</vt:lpstr>
      <vt:lpstr> Epilepsy </vt:lpstr>
      <vt:lpstr>Fainting</vt:lpstr>
      <vt:lpstr>Stroke</vt:lpstr>
      <vt:lpstr>Heart Attack</vt:lpstr>
      <vt:lpstr>Cardiac Arrest</vt:lpstr>
      <vt:lpstr>CPR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First Aid</dc:title>
  <dc:creator>Janelle Clendenon</dc:creator>
  <cp:lastModifiedBy>Janelle Clendenon</cp:lastModifiedBy>
  <cp:revision>12</cp:revision>
  <dcterms:created xsi:type="dcterms:W3CDTF">2024-04-02T04:41:50Z</dcterms:created>
  <dcterms:modified xsi:type="dcterms:W3CDTF">2025-01-20T21:03:47Z</dcterms:modified>
</cp:coreProperties>
</file>