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92" r:id="rId10"/>
    <p:sldId id="301" r:id="rId11"/>
    <p:sldId id="302" r:id="rId12"/>
    <p:sldId id="268" r:id="rId13"/>
    <p:sldId id="312" r:id="rId14"/>
    <p:sldId id="265" r:id="rId15"/>
    <p:sldId id="266" r:id="rId16"/>
    <p:sldId id="304" r:id="rId17"/>
    <p:sldId id="303" r:id="rId18"/>
    <p:sldId id="295" r:id="rId19"/>
    <p:sldId id="267" r:id="rId20"/>
    <p:sldId id="305" r:id="rId21"/>
    <p:sldId id="297" r:id="rId22"/>
    <p:sldId id="291" r:id="rId23"/>
    <p:sldId id="296" r:id="rId24"/>
    <p:sldId id="269" r:id="rId25"/>
    <p:sldId id="286" r:id="rId26"/>
    <p:sldId id="289" r:id="rId27"/>
    <p:sldId id="287" r:id="rId28"/>
    <p:sldId id="298" r:id="rId29"/>
    <p:sldId id="306" r:id="rId30"/>
    <p:sldId id="288" r:id="rId31"/>
    <p:sldId id="307" r:id="rId32"/>
    <p:sldId id="308" r:id="rId33"/>
    <p:sldId id="270" r:id="rId34"/>
    <p:sldId id="299" r:id="rId35"/>
    <p:sldId id="257" r:id="rId36"/>
    <p:sldId id="309" r:id="rId37"/>
    <p:sldId id="272" r:id="rId38"/>
    <p:sldId id="273" r:id="rId39"/>
    <p:sldId id="274" r:id="rId40"/>
    <p:sldId id="310" r:id="rId41"/>
    <p:sldId id="311" r:id="rId42"/>
    <p:sldId id="275" r:id="rId43"/>
    <p:sldId id="276" r:id="rId44"/>
    <p:sldId id="277" r:id="rId45"/>
    <p:sldId id="280" r:id="rId46"/>
    <p:sldId id="278" r:id="rId47"/>
    <p:sldId id="281" r:id="rId48"/>
    <p:sldId id="282" r:id="rId49"/>
    <p:sldId id="283" r:id="rId50"/>
    <p:sldId id="284" r:id="rId51"/>
    <p:sldId id="285" r:id="rId52"/>
    <p:sldId id="279" r:id="rId53"/>
    <p:sldId id="31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10"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EB998C-6C44-4ACD-AC40-0768071CD583}"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EB998C-6C44-4ACD-AC40-0768071CD583}"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EB998C-6C44-4ACD-AC40-0768071CD583}"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EB998C-6C44-4ACD-AC40-0768071CD583}"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EB998C-6C44-4ACD-AC40-0768071CD583}" type="datetimeFigureOut">
              <a:rPr lang="en-US" smtClean="0"/>
              <a:t>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535D8E-C4F1-4DF3-9F41-496611A6DF74}"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EB998C-6C44-4ACD-AC40-0768071CD583}" type="datetimeFigureOut">
              <a:rPr lang="en-US" smtClean="0"/>
              <a:t>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EB998C-6C44-4ACD-AC40-0768071CD583}" type="datetimeFigureOut">
              <a:rPr lang="en-US" smtClean="0"/>
              <a:t>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EB998C-6C44-4ACD-AC40-0768071CD583}"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EB998C-6C44-4ACD-AC40-0768071CD583}"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EB998C-6C44-4ACD-AC40-0768071CD583}"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EB998C-6C44-4ACD-AC40-0768071CD583}"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0AEB998C-6C44-4ACD-AC40-0768071CD583}" type="datetimeFigureOut">
              <a:rPr lang="en-US" smtClean="0"/>
              <a:t>2/5/2025</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6535D8E-C4F1-4DF3-9F41-496611A6DF74}"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gphUk_0qt_U" TargetMode="Externa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https://www.youtube.com/embed/ACjtIa5MU5M?feature=oembed" TargetMode="Externa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7gZ3iMgfowo"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ideo" Target="https://www.youtube.com/embed/3RTdYwik5jM" TargetMode="Externa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RA5itaSHQKU" TargetMode="Externa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WyOkVhEEFQI" TargetMode="External"/><Relationship Id="rId6" Type="http://schemas.openxmlformats.org/officeDocument/2006/relationships/image" Target="../media/image4.pn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b30rvVpcXN8"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vlB_ZfqWp3g" TargetMode="Externa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7sXbtRgYb_0" TargetMode="External"/><Relationship Id="rId1" Type="http://schemas.openxmlformats.org/officeDocument/2006/relationships/video" Target="https://www.youtube.com/embed/s2xlC5tWSfE"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ideo" Target="https://www.youtube.com/embed/QS49wGhYwvU" TargetMode="External"/><Relationship Id="rId4" Type="http://schemas.openxmlformats.org/officeDocument/2006/relationships/hyperlink" Target="https://www.facebook.com/techinsider/videos/652886031576423/"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ideo" Target="https://www.youtube.com/embed/sID27Dwg1Kw"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ideo" Target="https://www.youtube.com/embed/JC6gMrAcvS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c3SShhjhrSQ"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ExFxQg1067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ideo" Target="https://www.youtube.com/embed/3pfbwJLJA_s" TargetMode="Externa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YU5do8YHBdc" TargetMode="External"/><Relationship Id="rId1" Type="http://schemas.openxmlformats.org/officeDocument/2006/relationships/video" Target="https://www.youtube.com/embed/VSyuBMEwfrk" TargetMode="External"/><Relationship Id="rId6" Type="http://schemas.openxmlformats.org/officeDocument/2006/relationships/image" Target="../media/image28.jpeg"/><Relationship Id="rId5" Type="http://schemas.openxmlformats.org/officeDocument/2006/relationships/image" Target="../media/image27.gif"/><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vGSl8cupnTk"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gM_eWcRiWiA" TargetMode="Externa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slideLayout" Target="../slideLayouts/slideLayout2.xml"/><Relationship Id="rId1" Type="http://schemas.openxmlformats.org/officeDocument/2006/relationships/video" Target="https://www.youtube.com/embed/vMkDtw_5yaY" TargetMode="External"/><Relationship Id="rId5" Type="http://schemas.openxmlformats.org/officeDocument/2006/relationships/image" Target="../media/image31.gif"/><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h4L-P5nx5xA" TargetMode="External"/><Relationship Id="rId4" Type="http://schemas.openxmlformats.org/officeDocument/2006/relationships/image" Target="../media/image32.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21cjv8UrIjk" TargetMode="External"/><Relationship Id="rId1" Type="http://schemas.openxmlformats.org/officeDocument/2006/relationships/video" Target="https://www.youtube.com/embed/_YeerTzIn_8" TargetMode="External"/><Relationship Id="rId6" Type="http://schemas.openxmlformats.org/officeDocument/2006/relationships/image" Target="../media/image34.gif"/><Relationship Id="rId5" Type="http://schemas.openxmlformats.org/officeDocument/2006/relationships/image" Target="../media/image33.jpe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video" Target="https://www.youtube.com/embed/r30a5WiEP1w" TargetMode="Externa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ideo" Target="https://www.youtube.com/embed/EeSU61kQb1g" TargetMode="Externa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olbNCFO3Wmo" TargetMode="Externa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youtube.com/watch?v=K5EhzPNUpI8" TargetMode="Externa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ideo" Target="https://www.youtube.com/embed/wIRuFZnEquM" TargetMode="Externa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D_XN2Lq4QAY"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video" Target="https://www.youtube.com/embed/3tCpCM5Hf4I" TargetMode="External"/><Relationship Id="rId5" Type="http://schemas.openxmlformats.org/officeDocument/2006/relationships/image" Target="../media/image4.png"/><Relationship Id="rId4" Type="http://schemas.openxmlformats.org/officeDocument/2006/relationships/image" Target="../media/image42.gif"/></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LRlyHI9eoWk"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600" dirty="0">
                <a:effectLst>
                  <a:outerShdw blurRad="38100" dist="38100" dir="2700000" algn="tl">
                    <a:srgbClr val="000000">
                      <a:alpha val="43137"/>
                    </a:srgbClr>
                  </a:outerShdw>
                </a:effectLst>
              </a:rPr>
              <a:t>Basic Rescue</a:t>
            </a:r>
            <a:br>
              <a:rPr lang="en-US" sz="6600" dirty="0">
                <a:effectLst>
                  <a:outerShdw blurRad="38100" dist="38100" dir="2700000" algn="tl">
                    <a:srgbClr val="000000">
                      <a:alpha val="43137"/>
                    </a:srgbClr>
                  </a:outerShdw>
                </a:effectLst>
              </a:rPr>
            </a:br>
            <a:r>
              <a:rPr lang="en-US" sz="6600" dirty="0">
                <a:effectLst>
                  <a:outerShdw blurRad="38100" dist="38100" dir="2700000" algn="tl">
                    <a:srgbClr val="000000">
                      <a:alpha val="43137"/>
                    </a:srgbClr>
                  </a:outerShdw>
                </a:effectLst>
              </a:rPr>
              <a:t>in an Emergency</a:t>
            </a:r>
          </a:p>
        </p:txBody>
      </p:sp>
      <p:sp>
        <p:nvSpPr>
          <p:cNvPr id="3" name="Subtitle 2"/>
          <p:cNvSpPr>
            <a:spLocks noGrp="1"/>
          </p:cNvSpPr>
          <p:nvPr>
            <p:ph type="subTitle" idx="1"/>
          </p:nvPr>
        </p:nvSpPr>
        <p:spPr>
          <a:xfrm>
            <a:off x="762000" y="4724400"/>
            <a:ext cx="6858000" cy="609600"/>
          </a:xfrm>
        </p:spPr>
        <p:txBody>
          <a:bodyPr>
            <a:normAutofit fontScale="85000" lnSpcReduction="10000"/>
          </a:bodyPr>
          <a:lstStyle/>
          <a:p>
            <a:r>
              <a:rPr lang="en-US" dirty="0"/>
              <a:t>Pathfinder Honor and part of the Explorer Classwork</a:t>
            </a:r>
          </a:p>
        </p:txBody>
      </p:sp>
      <p:pic>
        <p:nvPicPr>
          <p:cNvPr id="1026" name="Picture 2" descr="http://www.investitureachievement.org/wiki/images/thumb/7/74/Basic_Rescue.png/150px-Basic_Rescu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5181600"/>
            <a:ext cx="1428750" cy="126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8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it’s an emergency</a:t>
            </a:r>
          </a:p>
        </p:txBody>
      </p:sp>
      <p:sp>
        <p:nvSpPr>
          <p:cNvPr id="3" name="Text Placeholder 2"/>
          <p:cNvSpPr>
            <a:spLocks noGrp="1"/>
          </p:cNvSpPr>
          <p:nvPr>
            <p:ph type="body" idx="1"/>
          </p:nvPr>
        </p:nvSpPr>
        <p:spPr/>
        <p:txBody>
          <a:bodyPr/>
          <a:lstStyle/>
          <a:p>
            <a:r>
              <a:rPr lang="en-US" dirty="0"/>
              <a:t>Definitions &amp; Indications</a:t>
            </a:r>
          </a:p>
        </p:txBody>
      </p:sp>
    </p:spTree>
    <p:extLst>
      <p:ext uri="{BB962C8B-B14F-4D97-AF65-F5344CB8AC3E}">
        <p14:creationId xmlns:p14="http://schemas.microsoft.com/office/powerpoint/2010/main" val="127924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6781800" cy="685800"/>
          </a:xfrm>
        </p:spPr>
        <p:txBody>
          <a:bodyPr>
            <a:normAutofit/>
          </a:bodyPr>
          <a:lstStyle/>
          <a:p>
            <a:r>
              <a:rPr lang="en-US" sz="2400" dirty="0">
                <a:latin typeface="Britannic Bold" panose="020B0903060703020204" pitchFamily="34" charset="0"/>
              </a:rPr>
              <a:t>Define “emergency rescue”</a:t>
            </a:r>
          </a:p>
        </p:txBody>
      </p:sp>
      <p:sp>
        <p:nvSpPr>
          <p:cNvPr id="3" name="Content Placeholder 2"/>
          <p:cNvSpPr>
            <a:spLocks noGrp="1"/>
          </p:cNvSpPr>
          <p:nvPr>
            <p:ph idx="1"/>
          </p:nvPr>
        </p:nvSpPr>
        <p:spPr>
          <a:xfrm>
            <a:off x="762000" y="1981200"/>
            <a:ext cx="7543800" cy="3886200"/>
          </a:xfrm>
        </p:spPr>
        <p:txBody>
          <a:bodyPr/>
          <a:lstStyle/>
          <a:p>
            <a:pPr marL="0" indent="0">
              <a:buNone/>
            </a:pPr>
            <a:r>
              <a:rPr lang="en-US" dirty="0"/>
              <a:t>A rescue is the act of removing someone from danger. </a:t>
            </a:r>
          </a:p>
          <a:p>
            <a:pPr marL="0" indent="0">
              <a:buNone/>
            </a:pPr>
            <a:r>
              <a:rPr lang="en-US" dirty="0"/>
              <a:t>An Emergency Rescue is a technical term for a rescue taking place under hazardous circumstances and with high risk to the rescue personnel, but must be done immediately to save a person's life.</a:t>
            </a:r>
          </a:p>
        </p:txBody>
      </p:sp>
    </p:spTree>
    <p:extLst>
      <p:ext uri="{BB962C8B-B14F-4D97-AF65-F5344CB8AC3E}">
        <p14:creationId xmlns:p14="http://schemas.microsoft.com/office/powerpoint/2010/main" val="415109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6781800" cy="685800"/>
          </a:xfrm>
        </p:spPr>
        <p:txBody>
          <a:bodyPr>
            <a:normAutofit fontScale="90000"/>
          </a:bodyPr>
          <a:lstStyle/>
          <a:p>
            <a:r>
              <a:rPr lang="en-US" sz="2400" dirty="0">
                <a:latin typeface="Britannic Bold" panose="020B0903060703020204" pitchFamily="34" charset="0"/>
              </a:rPr>
              <a:t>Know 6 indications for the need of </a:t>
            </a:r>
            <a:br>
              <a:rPr lang="en-US" sz="2400" dirty="0">
                <a:latin typeface="Britannic Bold" panose="020B0903060703020204" pitchFamily="34" charset="0"/>
              </a:rPr>
            </a:br>
            <a:r>
              <a:rPr lang="en-US" sz="2400" dirty="0">
                <a:latin typeface="Britannic Bold" panose="020B0903060703020204" pitchFamily="34" charset="0"/>
              </a:rPr>
              <a:t>				an immediate rescue</a:t>
            </a:r>
          </a:p>
        </p:txBody>
      </p:sp>
      <p:sp>
        <p:nvSpPr>
          <p:cNvPr id="3" name="Content Placeholder 2"/>
          <p:cNvSpPr>
            <a:spLocks noGrp="1"/>
          </p:cNvSpPr>
          <p:nvPr>
            <p:ph idx="1"/>
          </p:nvPr>
        </p:nvSpPr>
        <p:spPr>
          <a:xfrm>
            <a:off x="762000" y="1676400"/>
            <a:ext cx="7543800" cy="3886200"/>
          </a:xfrm>
        </p:spPr>
        <p:txBody>
          <a:bodyPr/>
          <a:lstStyle/>
          <a:p>
            <a:pPr marL="0" indent="0">
              <a:buNone/>
            </a:pPr>
            <a:r>
              <a:rPr lang="en-US" dirty="0"/>
              <a:t>1. The victim has stopped breathing</a:t>
            </a:r>
          </a:p>
          <a:p>
            <a:pPr marL="0" indent="0">
              <a:buNone/>
            </a:pPr>
            <a:r>
              <a:rPr lang="en-US" dirty="0"/>
              <a:t>2. The victim has severe bleeding</a:t>
            </a:r>
          </a:p>
          <a:p>
            <a:pPr marL="0" indent="0">
              <a:buNone/>
            </a:pPr>
            <a:r>
              <a:rPr lang="en-US" dirty="0"/>
              <a:t>3. The victim is being electrically shocked</a:t>
            </a:r>
          </a:p>
          <a:p>
            <a:pPr marL="0" indent="0">
              <a:buNone/>
            </a:pPr>
            <a:r>
              <a:rPr lang="en-US" dirty="0"/>
              <a:t>4. The victim has a heart attack</a:t>
            </a:r>
          </a:p>
          <a:p>
            <a:pPr marL="0" indent="0">
              <a:buNone/>
            </a:pPr>
            <a:r>
              <a:rPr lang="en-US" dirty="0"/>
              <a:t>5. The victim is on fire</a:t>
            </a:r>
          </a:p>
          <a:p>
            <a:pPr marL="0" indent="0">
              <a:buNone/>
            </a:pPr>
            <a:r>
              <a:rPr lang="en-US" dirty="0"/>
              <a:t>6. The victim is drowning</a:t>
            </a:r>
          </a:p>
          <a:p>
            <a:pPr marL="0" indent="0">
              <a:buNone/>
            </a:pPr>
            <a:r>
              <a:rPr lang="en-US" dirty="0"/>
              <a:t>7. The victim has been poisoned</a:t>
            </a:r>
          </a:p>
        </p:txBody>
      </p:sp>
      <p:sp>
        <p:nvSpPr>
          <p:cNvPr id="4" name="Cross 3">
            <a:extLst>
              <a:ext uri="{FF2B5EF4-FFF2-40B4-BE49-F238E27FC236}">
                <a16:creationId xmlns:a16="http://schemas.microsoft.com/office/drawing/2014/main" id="{2FE0DF11-D0E2-F340-9DF7-13264F47404A}"/>
              </a:ext>
            </a:extLst>
          </p:cNvPr>
          <p:cNvSpPr/>
          <p:nvPr/>
        </p:nvSpPr>
        <p:spPr>
          <a:xfrm>
            <a:off x="2971800" y="1524000"/>
            <a:ext cx="4724400" cy="4191000"/>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Can you name 6?</a:t>
            </a:r>
          </a:p>
        </p:txBody>
      </p:sp>
    </p:spTree>
    <p:extLst>
      <p:ext uri="{BB962C8B-B14F-4D97-AF65-F5344CB8AC3E}">
        <p14:creationId xmlns:p14="http://schemas.microsoft.com/office/powerpoint/2010/main" val="48734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Rescuing victim from a </a:t>
            </a:r>
            <a:br>
              <a:rPr lang="en-US" dirty="0"/>
            </a:br>
            <a:r>
              <a:rPr lang="en-US" dirty="0"/>
              <a:t>Life threatening situation</a:t>
            </a:r>
          </a:p>
        </p:txBody>
      </p:sp>
      <p:sp>
        <p:nvSpPr>
          <p:cNvPr id="3" name="Text Placeholder 2"/>
          <p:cNvSpPr>
            <a:spLocks noGrp="1"/>
          </p:cNvSpPr>
          <p:nvPr>
            <p:ph type="body" idx="1"/>
          </p:nvPr>
        </p:nvSpPr>
        <p:spPr/>
        <p:txBody>
          <a:bodyPr/>
          <a:lstStyle/>
          <a:p>
            <a:r>
              <a:rPr lang="en-US" dirty="0"/>
              <a:t>Without getting hurt yourself</a:t>
            </a:r>
          </a:p>
        </p:txBody>
      </p:sp>
    </p:spTree>
    <p:extLst>
      <p:ext uri="{BB962C8B-B14F-4D97-AF65-F5344CB8AC3E}">
        <p14:creationId xmlns:p14="http://schemas.microsoft.com/office/powerpoint/2010/main" val="3226512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ilhouettes of people standing in different poses&#10;&#10;Description automatically generated">
            <a:extLst>
              <a:ext uri="{FF2B5EF4-FFF2-40B4-BE49-F238E27FC236}">
                <a16:creationId xmlns:a16="http://schemas.microsoft.com/office/drawing/2014/main" id="{91661C33-ED68-94DA-8705-0EBF116E7AAE}"/>
              </a:ext>
            </a:extLst>
          </p:cNvPr>
          <p:cNvPicPr>
            <a:picLocks noChangeAspect="1"/>
          </p:cNvPicPr>
          <p:nvPr/>
        </p:nvPicPr>
        <p:blipFill>
          <a:blip r:embed="rId2">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14350" y="1143000"/>
            <a:ext cx="8115300" cy="4572000"/>
          </a:xfrm>
          <a:prstGeom prst="rect">
            <a:avLst/>
          </a:prstGeom>
        </p:spPr>
      </p:pic>
      <p:sp>
        <p:nvSpPr>
          <p:cNvPr id="2" name="Title 1"/>
          <p:cNvSpPr>
            <a:spLocks noGrp="1"/>
          </p:cNvSpPr>
          <p:nvPr>
            <p:ph type="title"/>
          </p:nvPr>
        </p:nvSpPr>
        <p:spPr>
          <a:xfrm>
            <a:off x="762000" y="609600"/>
            <a:ext cx="6781800" cy="685800"/>
          </a:xfrm>
        </p:spPr>
        <p:txBody>
          <a:bodyPr>
            <a:normAutofit fontScale="90000"/>
          </a:bodyPr>
          <a:lstStyle/>
          <a:p>
            <a:r>
              <a:rPr lang="en-US" sz="2400" dirty="0">
                <a:latin typeface="Britannic Bold" panose="020B0903060703020204" pitchFamily="34" charset="0"/>
              </a:rPr>
              <a:t>Know 6 procedures to follow before moving a victim from a life-threatening situation.</a:t>
            </a:r>
          </a:p>
        </p:txBody>
      </p:sp>
      <p:sp>
        <p:nvSpPr>
          <p:cNvPr id="3" name="Content Placeholder 2"/>
          <p:cNvSpPr>
            <a:spLocks noGrp="1"/>
          </p:cNvSpPr>
          <p:nvPr>
            <p:ph idx="1"/>
          </p:nvPr>
        </p:nvSpPr>
        <p:spPr>
          <a:xfrm>
            <a:off x="838200" y="1447800"/>
            <a:ext cx="7772400" cy="4419600"/>
          </a:xfrm>
        </p:spPr>
        <p:txBody>
          <a:bodyPr>
            <a:normAutofit fontScale="92500"/>
          </a:bodyPr>
          <a:lstStyle/>
          <a:p>
            <a:pPr marL="0" indent="0">
              <a:buNone/>
            </a:pPr>
            <a:r>
              <a:rPr lang="en-US" dirty="0"/>
              <a:t>1. The first task is to assess the whole situation and to plan the rescue.</a:t>
            </a:r>
          </a:p>
          <a:p>
            <a:pPr marL="0" indent="0">
              <a:buNone/>
            </a:pPr>
            <a:r>
              <a:rPr lang="en-US" dirty="0"/>
              <a:t>2. Be sure you can perform the rescue without injuring yourself.</a:t>
            </a:r>
          </a:p>
          <a:p>
            <a:pPr marL="0" indent="0">
              <a:buNone/>
            </a:pPr>
            <a:r>
              <a:rPr lang="en-US" dirty="0"/>
              <a:t>3. Make sure that moving the victim will not cause additional injury.</a:t>
            </a:r>
          </a:p>
          <a:p>
            <a:pPr marL="0" indent="0">
              <a:buNone/>
            </a:pPr>
            <a:r>
              <a:rPr lang="en-US" dirty="0"/>
              <a:t>4. Know where you intend to move the victim before lifting him.</a:t>
            </a:r>
          </a:p>
          <a:p>
            <a:pPr marL="0" indent="0">
              <a:buNone/>
            </a:pPr>
            <a:r>
              <a:rPr lang="en-US" dirty="0"/>
              <a:t>5. If bystanders must be used, it is essential that they be briefed in thorough detail on what you want them to do.</a:t>
            </a:r>
          </a:p>
          <a:p>
            <a:pPr marL="0" indent="0">
              <a:buNone/>
            </a:pPr>
            <a:r>
              <a:rPr lang="en-US" dirty="0"/>
              <a:t>6. Unless the danger is immediate, any first aid should be given before moving the victim.</a:t>
            </a:r>
          </a:p>
          <a:p>
            <a:pPr marL="0" indent="0">
              <a:buNone/>
            </a:pPr>
            <a:r>
              <a:rPr lang="en-US" dirty="0"/>
              <a:t>7. If you suspect a spinal injury, do not move the victim.</a:t>
            </a:r>
          </a:p>
        </p:txBody>
      </p:sp>
    </p:spTree>
    <p:extLst>
      <p:ext uri="{BB962C8B-B14F-4D97-AF65-F5344CB8AC3E}">
        <p14:creationId xmlns:p14="http://schemas.microsoft.com/office/powerpoint/2010/main" val="334501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6781800" cy="685800"/>
          </a:xfrm>
        </p:spPr>
        <p:txBody>
          <a:bodyPr>
            <a:normAutofit fontScale="90000"/>
          </a:bodyPr>
          <a:lstStyle/>
          <a:p>
            <a:r>
              <a:rPr lang="en-US" sz="2400" dirty="0">
                <a:latin typeface="Britannic Bold" panose="020B0903060703020204" pitchFamily="34" charset="0"/>
              </a:rPr>
              <a:t>Know 5 principles involved in moving a victim from a life-threatening situation.</a:t>
            </a:r>
          </a:p>
        </p:txBody>
      </p:sp>
      <p:sp>
        <p:nvSpPr>
          <p:cNvPr id="3" name="Content Placeholder 2"/>
          <p:cNvSpPr>
            <a:spLocks noGrp="1"/>
          </p:cNvSpPr>
          <p:nvPr>
            <p:ph idx="1"/>
          </p:nvPr>
        </p:nvSpPr>
        <p:spPr>
          <a:xfrm>
            <a:off x="762000" y="1676400"/>
            <a:ext cx="7543800" cy="4419600"/>
          </a:xfrm>
        </p:spPr>
        <p:txBody>
          <a:bodyPr>
            <a:normAutofit lnSpcReduction="10000"/>
          </a:bodyPr>
          <a:lstStyle/>
          <a:p>
            <a:pPr marL="0" indent="0">
              <a:buNone/>
            </a:pPr>
            <a:r>
              <a:rPr lang="en-US" dirty="0"/>
              <a:t>1. Be sure that it is necessary to move the victim.                                      	If it is not necessary, </a:t>
            </a:r>
            <a:r>
              <a:rPr lang="en-US" b="1" dirty="0"/>
              <a:t>do not move the victim.</a:t>
            </a:r>
          </a:p>
          <a:p>
            <a:pPr marL="0" indent="0">
              <a:buNone/>
            </a:pPr>
            <a:r>
              <a:rPr lang="en-US" dirty="0"/>
              <a:t>2. Know </a:t>
            </a:r>
            <a:r>
              <a:rPr lang="en-US" i="1" dirty="0"/>
              <a:t>how</a:t>
            </a:r>
            <a:r>
              <a:rPr lang="en-US" dirty="0"/>
              <a:t> you will move the victim before trying to move him.</a:t>
            </a:r>
          </a:p>
          <a:p>
            <a:pPr marL="0" indent="0">
              <a:buNone/>
            </a:pPr>
            <a:r>
              <a:rPr lang="en-US" dirty="0"/>
              <a:t>3. Know </a:t>
            </a:r>
            <a:r>
              <a:rPr lang="en-US" i="1" dirty="0"/>
              <a:t>where</a:t>
            </a:r>
            <a:r>
              <a:rPr lang="en-US" dirty="0"/>
              <a:t> you will move the victim before trying to move him.</a:t>
            </a:r>
          </a:p>
          <a:p>
            <a:pPr marL="0" indent="0">
              <a:buNone/>
            </a:pPr>
            <a:r>
              <a:rPr lang="en-US" dirty="0"/>
              <a:t>4. Be sure that </a:t>
            </a:r>
            <a:r>
              <a:rPr lang="en-US" i="1" dirty="0"/>
              <a:t>you are able </a:t>
            </a:r>
            <a:r>
              <a:rPr lang="en-US" dirty="0"/>
              <a:t>to lift the victim before lifting him. If the victim is too heavy, drag him instead.</a:t>
            </a:r>
          </a:p>
          <a:p>
            <a:pPr marL="0" indent="0">
              <a:buNone/>
            </a:pPr>
            <a:r>
              <a:rPr lang="en-US" dirty="0"/>
              <a:t>5. </a:t>
            </a:r>
            <a:r>
              <a:rPr lang="en-US" i="1" dirty="0"/>
              <a:t>Maintain your balance</a:t>
            </a:r>
            <a:r>
              <a:rPr lang="en-US" dirty="0"/>
              <a:t>. Do not start the move from an unbalanced position.</a:t>
            </a:r>
          </a:p>
          <a:p>
            <a:pPr marL="0" indent="0">
              <a:buNone/>
            </a:pPr>
            <a:r>
              <a:rPr lang="en-US" dirty="0"/>
              <a:t>6. Keep your footing throughout the move.</a:t>
            </a:r>
          </a:p>
        </p:txBody>
      </p:sp>
    </p:spTree>
    <p:extLst>
      <p:ext uri="{BB962C8B-B14F-4D97-AF65-F5344CB8AC3E}">
        <p14:creationId xmlns:p14="http://schemas.microsoft.com/office/powerpoint/2010/main" val="414732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being in contact with a live electric wire</a:t>
            </a:r>
          </a:p>
        </p:txBody>
      </p:sp>
      <p:pic>
        <p:nvPicPr>
          <p:cNvPr id="10" name="gphUk_0qt_U"/>
          <p:cNvPicPr>
            <a:picLocks noRot="1" noChangeAspect="1"/>
          </p:cNvPicPr>
          <p:nvPr>
            <a:videoFile r:link="rId1"/>
          </p:nvPr>
        </p:nvPicPr>
        <p:blipFill>
          <a:blip r:embed="rId3"/>
          <a:stretch>
            <a:fillRect/>
          </a:stretch>
        </p:blipFill>
        <p:spPr>
          <a:xfrm>
            <a:off x="3276682" y="1524001"/>
            <a:ext cx="5147733" cy="2895600"/>
          </a:xfrm>
          <a:prstGeom prst="rect">
            <a:avLst/>
          </a:prstGeom>
        </p:spPr>
      </p:pic>
      <p:pic>
        <p:nvPicPr>
          <p:cNvPr id="5" name="Picture 4" descr="Cartoon of a person running&#10;&#10;Description automatically generated">
            <a:extLst>
              <a:ext uri="{FF2B5EF4-FFF2-40B4-BE49-F238E27FC236}">
                <a16:creationId xmlns:a16="http://schemas.microsoft.com/office/drawing/2014/main" id="{61A61E28-3FC7-050E-15D7-4A042CBC99F9}"/>
              </a:ext>
            </a:extLst>
          </p:cNvPr>
          <p:cNvPicPr>
            <a:picLocks noChangeAspect="1"/>
          </p:cNvPicPr>
          <p:nvPr/>
        </p:nvPicPr>
        <p:blipFill>
          <a:blip r:embed="rId4" cstate="print">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7155976" y="-61959"/>
            <a:ext cx="1687286" cy="1647917"/>
          </a:xfrm>
          <a:prstGeom prst="rect">
            <a:avLst/>
          </a:prstGeom>
        </p:spPr>
      </p:pic>
      <p:sp>
        <p:nvSpPr>
          <p:cNvPr id="12" name="Rectangle 11"/>
          <p:cNvSpPr/>
          <p:nvPr/>
        </p:nvSpPr>
        <p:spPr>
          <a:xfrm>
            <a:off x="293914" y="1371601"/>
            <a:ext cx="2754086" cy="1600200"/>
          </a:xfrm>
          <a:prstGeom prst="rect">
            <a:avLst/>
          </a:prstGeom>
          <a:noFill/>
        </p:spPr>
        <p:txBody>
          <a:bodyPr wrap="square" lIns="91440" tIns="45720" rIns="91440" bIns="45720">
            <a:normAutofit fontScale="70000" lnSpcReduction="20000"/>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1</a:t>
            </a:r>
            <a:r>
              <a:rPr lang="en-US" sz="5400" b="1" cap="none" spc="0" baseline="30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st</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turn off the</a:t>
            </a:r>
          </a:p>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electricity!</a:t>
            </a:r>
          </a:p>
        </p:txBody>
      </p:sp>
      <p:sp>
        <p:nvSpPr>
          <p:cNvPr id="13" name="Rectangle 12"/>
          <p:cNvSpPr/>
          <p:nvPr/>
        </p:nvSpPr>
        <p:spPr>
          <a:xfrm>
            <a:off x="495300" y="2971801"/>
            <a:ext cx="2351314" cy="1197769"/>
          </a:xfrm>
          <a:prstGeom prst="rect">
            <a:avLst/>
          </a:prstGeom>
          <a:noFill/>
        </p:spPr>
        <p:txBody>
          <a:bodyPr wrap="square" lIns="91440" tIns="45720" rIns="91440" bIns="45720">
            <a:normAutofit fontScale="77500" lnSpcReduction="20000"/>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2</a:t>
            </a:r>
            <a:r>
              <a:rPr lang="en-US" sz="5400" b="1" cap="none" spc="0" baseline="30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nd</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call 9-1-1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Rectangle 2">
            <a:extLst>
              <a:ext uri="{FF2B5EF4-FFF2-40B4-BE49-F238E27FC236}">
                <a16:creationId xmlns:a16="http://schemas.microsoft.com/office/drawing/2014/main" id="{E3D5B1B0-8CEC-A6B2-CD65-BF44C72F665E}"/>
              </a:ext>
            </a:extLst>
          </p:cNvPr>
          <p:cNvSpPr/>
          <p:nvPr/>
        </p:nvSpPr>
        <p:spPr>
          <a:xfrm>
            <a:off x="2514600" y="4572001"/>
            <a:ext cx="5909815" cy="1523999"/>
          </a:xfrm>
          <a:prstGeom prst="rect">
            <a:avLst/>
          </a:prstGeom>
          <a:noFill/>
        </p:spPr>
        <p:txBody>
          <a:bodyPr wrap="square" lIns="91440" tIns="45720" rIns="91440" bIns="45720">
            <a:normAutofit fontScale="47500" lnSpcReduction="20000"/>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If and when there is no electrical current present, assess person &amp; give first aid as necessary for burns, CPR, and place them in the recovery position.</a:t>
            </a:r>
          </a:p>
        </p:txBody>
      </p:sp>
      <p:pic>
        <p:nvPicPr>
          <p:cNvPr id="7" name="Picture 6" descr="A person pulling another person's back&#10;&#10;Description automatically generated">
            <a:extLst>
              <a:ext uri="{FF2B5EF4-FFF2-40B4-BE49-F238E27FC236}">
                <a16:creationId xmlns:a16="http://schemas.microsoft.com/office/drawing/2014/main" id="{E7E496EE-0EFF-F0E7-185A-949E8D369E3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8538" y="4038419"/>
            <a:ext cx="3070462" cy="1946673"/>
          </a:xfrm>
          <a:prstGeom prst="rect">
            <a:avLst/>
          </a:prstGeom>
        </p:spPr>
      </p:pic>
      <p:pic>
        <p:nvPicPr>
          <p:cNvPr id="9" name="Picture 8" descr="A cartoon of a person lying on the ground&#10;&#10;Description automatically generated">
            <a:extLst>
              <a:ext uri="{FF2B5EF4-FFF2-40B4-BE49-F238E27FC236}">
                <a16:creationId xmlns:a16="http://schemas.microsoft.com/office/drawing/2014/main" id="{23291699-35F2-964E-17D0-CFA95D265443}"/>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34243" y="5911596"/>
            <a:ext cx="1865376" cy="826008"/>
          </a:xfrm>
          <a:prstGeom prst="rect">
            <a:avLst/>
          </a:prstGeom>
        </p:spPr>
      </p:pic>
    </p:spTree>
    <p:extLst>
      <p:ext uri="{BB962C8B-B14F-4D97-AF65-F5344CB8AC3E}">
        <p14:creationId xmlns:p14="http://schemas.microsoft.com/office/powerpoint/2010/main" val="2947902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grpSp>
        <p:nvGrpSpPr>
          <p:cNvPr id="6" name="Group 5">
            <a:extLst>
              <a:ext uri="{FF2B5EF4-FFF2-40B4-BE49-F238E27FC236}">
                <a16:creationId xmlns:a16="http://schemas.microsoft.com/office/drawing/2014/main" id="{E9CBAF03-AE44-AA7B-C4B1-E069B5A35FF1}"/>
              </a:ext>
            </a:extLst>
          </p:cNvPr>
          <p:cNvGrpSpPr/>
          <p:nvPr/>
        </p:nvGrpSpPr>
        <p:grpSpPr>
          <a:xfrm>
            <a:off x="946597" y="1797920"/>
            <a:ext cx="5426908" cy="2789886"/>
            <a:chOff x="946597" y="1797920"/>
            <a:chExt cx="5426908" cy="2789886"/>
          </a:xfrm>
        </p:grpSpPr>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grpSp>
      <p:sp>
        <p:nvSpPr>
          <p:cNvPr id="5" name="TextBox 4"/>
          <p:cNvSpPr txBox="1"/>
          <p:nvPr/>
        </p:nvSpPr>
        <p:spPr>
          <a:xfrm>
            <a:off x="838200" y="685800"/>
            <a:ext cx="7391400" cy="646331"/>
          </a:xfrm>
          <a:prstGeom prst="rect">
            <a:avLst/>
          </a:prstGeom>
          <a:noFill/>
        </p:spPr>
        <p:txBody>
          <a:bodyPr wrap="square" rtlCol="0">
            <a:spAutoFit/>
          </a:bodyPr>
          <a:lstStyle/>
          <a:p>
            <a:r>
              <a:rPr lang="en-US" dirty="0"/>
              <a:t>Using a string or rope for the ‘live’ wire, have someone role play touching the wire and others roleplay the rescue. </a:t>
            </a:r>
          </a:p>
        </p:txBody>
      </p:sp>
    </p:spTree>
    <p:extLst>
      <p:ext uri="{BB962C8B-B14F-4D97-AF65-F5344CB8AC3E}">
        <p14:creationId xmlns:p14="http://schemas.microsoft.com/office/powerpoint/2010/main" val="3151891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ection of warning signs&#10;&#10;Description automatically generated">
            <a:extLst>
              <a:ext uri="{FF2B5EF4-FFF2-40B4-BE49-F238E27FC236}">
                <a16:creationId xmlns:a16="http://schemas.microsoft.com/office/drawing/2014/main" id="{50B2216C-F395-FE2C-ADB1-FE2A677D969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229" r="34435" b="29254"/>
          <a:stretch/>
        </p:blipFill>
        <p:spPr>
          <a:xfrm>
            <a:off x="0" y="1306773"/>
            <a:ext cx="2364582" cy="4851779"/>
          </a:xfrm>
          <a:prstGeom prst="rect">
            <a:avLst/>
          </a:prstGeom>
        </p:spPr>
      </p:pic>
      <p:pic>
        <p:nvPicPr>
          <p:cNvPr id="10" name="Picture 9" descr="A poster with instructions on it&#10;&#10;Description automatically generated">
            <a:extLst>
              <a:ext uri="{FF2B5EF4-FFF2-40B4-BE49-F238E27FC236}">
                <a16:creationId xmlns:a16="http://schemas.microsoft.com/office/drawing/2014/main" id="{1A7A2230-2F7E-FB2E-4481-1C4B7C6FE5ED}"/>
              </a:ext>
            </a:extLst>
          </p:cNvPr>
          <p:cNvPicPr>
            <a:picLocks noChangeAspect="1"/>
          </p:cNvPicPr>
          <p:nvPr/>
        </p:nvPicPr>
        <p:blipFill>
          <a:blip r:embed="rId3">
            <a:extLst>
              <a:ext uri="{28A0092B-C50C-407E-A947-70E740481C1C}">
                <a14:useLocalDpi xmlns:a14="http://schemas.microsoft.com/office/drawing/2010/main" val="0"/>
              </a:ext>
            </a:extLst>
          </a:blip>
          <a:srcRect l="10345" r="10280"/>
          <a:stretch/>
        </p:blipFill>
        <p:spPr>
          <a:xfrm>
            <a:off x="2667000" y="379294"/>
            <a:ext cx="4536281" cy="5715000"/>
          </a:xfrm>
          <a:prstGeom prst="rect">
            <a:avLst/>
          </a:prstGeom>
        </p:spPr>
      </p:pic>
      <p:sp>
        <p:nvSpPr>
          <p:cNvPr id="2" name="Title 1"/>
          <p:cNvSpPr>
            <a:spLocks noGrp="1"/>
          </p:cNvSpPr>
          <p:nvPr>
            <p:ph type="title"/>
          </p:nvPr>
        </p:nvSpPr>
        <p:spPr>
          <a:xfrm>
            <a:off x="800100" y="6158552"/>
            <a:ext cx="7543800" cy="533400"/>
          </a:xfrm>
        </p:spPr>
        <p:style>
          <a:lnRef idx="2">
            <a:schemeClr val="accent1"/>
          </a:lnRef>
          <a:fillRef idx="1">
            <a:schemeClr val="lt1"/>
          </a:fillRef>
          <a:effectRef idx="0">
            <a:schemeClr val="accent1"/>
          </a:effectRef>
          <a:fontRef idx="minor">
            <a:schemeClr val="dk1"/>
          </a:fontRef>
        </p:style>
        <p:txBody>
          <a:bodyPr>
            <a:normAutofit/>
          </a:bodyPr>
          <a:lstStyle/>
          <a:p>
            <a:r>
              <a:rPr lang="en-US" sz="2400" dirty="0">
                <a:latin typeface="Britannic Bold" panose="020B0903060703020204" pitchFamily="34" charset="0"/>
              </a:rPr>
              <a:t>When and how should you be careful with electricity?</a:t>
            </a:r>
          </a:p>
        </p:txBody>
      </p:sp>
    </p:spTree>
    <p:extLst>
      <p:ext uri="{BB962C8B-B14F-4D97-AF65-F5344CB8AC3E}">
        <p14:creationId xmlns:p14="http://schemas.microsoft.com/office/powerpoint/2010/main" val="359590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xplosion: 8 Points 8">
            <a:extLst>
              <a:ext uri="{FF2B5EF4-FFF2-40B4-BE49-F238E27FC236}">
                <a16:creationId xmlns:a16="http://schemas.microsoft.com/office/drawing/2014/main" id="{64583B57-32BF-6E8D-8AC1-36207D6CE266}"/>
              </a:ext>
            </a:extLst>
          </p:cNvPr>
          <p:cNvSpPr/>
          <p:nvPr/>
        </p:nvSpPr>
        <p:spPr>
          <a:xfrm>
            <a:off x="7239000" y="152400"/>
            <a:ext cx="1905000" cy="1905000"/>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Sound the alarm</a:t>
            </a:r>
          </a:p>
          <a:p>
            <a:pPr algn="ctr"/>
            <a:r>
              <a:rPr lang="en-US" dirty="0"/>
              <a:t>FIRE!</a:t>
            </a:r>
          </a:p>
        </p:txBody>
      </p:sp>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respond if</a:t>
            </a:r>
            <a:br>
              <a:rPr lang="en-US" sz="2400" dirty="0">
                <a:latin typeface="Britannic Bold" panose="020B0903060703020204" pitchFamily="34" charset="0"/>
              </a:rPr>
            </a:br>
            <a:r>
              <a:rPr lang="en-US" sz="2400" dirty="0">
                <a:latin typeface="Britannic Bold" panose="020B0903060703020204" pitchFamily="34" charset="0"/>
              </a:rPr>
              <a:t>	a room is filled with fumes or smoke</a:t>
            </a:r>
          </a:p>
        </p:txBody>
      </p:sp>
      <p:pic>
        <p:nvPicPr>
          <p:cNvPr id="6" name="Online Media 5" title="What's So Dangerous About Smoke?">
            <a:hlinkClick r:id="" action="ppaction://media"/>
            <a:extLst>
              <a:ext uri="{FF2B5EF4-FFF2-40B4-BE49-F238E27FC236}">
                <a16:creationId xmlns:a16="http://schemas.microsoft.com/office/drawing/2014/main" id="{A67FF1C1-07F8-345E-2754-5E0FBE9C94B0}"/>
              </a:ext>
            </a:extLst>
          </p:cNvPr>
          <p:cNvPicPr>
            <a:picLocks noRot="1" noChangeAspect="1"/>
          </p:cNvPicPr>
          <p:nvPr>
            <a:videoFile r:link="rId1"/>
          </p:nvPr>
        </p:nvPicPr>
        <p:blipFill>
          <a:blip r:embed="rId3"/>
          <a:stretch>
            <a:fillRect/>
          </a:stretch>
        </p:blipFill>
        <p:spPr>
          <a:xfrm>
            <a:off x="373974" y="1489868"/>
            <a:ext cx="6865026" cy="3878263"/>
          </a:xfrm>
          <a:prstGeom prst="rect">
            <a:avLst/>
          </a:prstGeom>
        </p:spPr>
      </p:pic>
      <p:pic>
        <p:nvPicPr>
          <p:cNvPr id="8" name="Picture 7" descr="A red fire alarm box&#10;&#10;Description automatically generated">
            <a:extLst>
              <a:ext uri="{FF2B5EF4-FFF2-40B4-BE49-F238E27FC236}">
                <a16:creationId xmlns:a16="http://schemas.microsoft.com/office/drawing/2014/main" id="{8A05116F-97AA-6F58-A634-ACF35FB67236}"/>
              </a:ext>
            </a:extLst>
          </p:cNvPr>
          <p:cNvPicPr>
            <a:picLocks noChangeAspect="1"/>
          </p:cNvPicPr>
          <p:nvPr/>
        </p:nvPicPr>
        <p:blipFill>
          <a:blip r:embed="rId4" cstate="print">
            <a:extLst>
              <a:ext uri="{28A0092B-C50C-407E-A947-70E740481C1C}">
                <a14:useLocalDpi xmlns:a14="http://schemas.microsoft.com/office/drawing/2010/main" val="0"/>
              </a:ext>
            </a:extLst>
          </a:blip>
          <a:srcRect l="18965" t="10000" r="15086" b="5555"/>
          <a:stretch/>
        </p:blipFill>
        <p:spPr>
          <a:xfrm>
            <a:off x="8288740" y="1546412"/>
            <a:ext cx="685800" cy="1021976"/>
          </a:xfrm>
          <a:prstGeom prst="rect">
            <a:avLst/>
          </a:prstGeom>
        </p:spPr>
      </p:pic>
      <p:pic>
        <p:nvPicPr>
          <p:cNvPr id="11" name="Picture 10" descr="A diagram of an emergency evacuation plan&#10;&#10;Description automatically generated">
            <a:extLst>
              <a:ext uri="{FF2B5EF4-FFF2-40B4-BE49-F238E27FC236}">
                <a16:creationId xmlns:a16="http://schemas.microsoft.com/office/drawing/2014/main" id="{3BCE2E50-432F-906B-D585-253CF3A07C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5898" y="2788840"/>
            <a:ext cx="1838102" cy="1500773"/>
          </a:xfrm>
          <a:prstGeom prst="rect">
            <a:avLst/>
          </a:prstGeom>
        </p:spPr>
      </p:pic>
      <p:pic>
        <p:nvPicPr>
          <p:cNvPr id="16" name="Picture 15" descr="A hand holding a phone&#10;&#10;Description automatically generated">
            <a:extLst>
              <a:ext uri="{FF2B5EF4-FFF2-40B4-BE49-F238E27FC236}">
                <a16:creationId xmlns:a16="http://schemas.microsoft.com/office/drawing/2014/main" id="{AE1B9EB1-BDD9-F64A-E9A2-9FFDEC5A132C}"/>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30500" y="4610255"/>
            <a:ext cx="1844040" cy="1865376"/>
          </a:xfrm>
          <a:prstGeom prst="rect">
            <a:avLst/>
          </a:prstGeom>
        </p:spPr>
      </p:pic>
      <p:pic>
        <p:nvPicPr>
          <p:cNvPr id="18" name="Picture 17" descr="A cartoon of a child smoking&#10;&#10;Description automatically generated">
            <a:extLst>
              <a:ext uri="{FF2B5EF4-FFF2-40B4-BE49-F238E27FC236}">
                <a16:creationId xmlns:a16="http://schemas.microsoft.com/office/drawing/2014/main" id="{5BDADD6C-94B2-B157-07E2-977DB4D0BDE9}"/>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r="41528" b="38593"/>
          <a:stretch/>
        </p:blipFill>
        <p:spPr>
          <a:xfrm flipH="1">
            <a:off x="8102017" y="3599784"/>
            <a:ext cx="847502" cy="668801"/>
          </a:xfrm>
          <a:prstGeom prst="rect">
            <a:avLst/>
          </a:prstGeom>
        </p:spPr>
      </p:pic>
      <p:pic>
        <p:nvPicPr>
          <p:cNvPr id="19" name="Picture 18" descr="A cartoon of a child smoking&#10;&#10;Description automatically generated">
            <a:extLst>
              <a:ext uri="{FF2B5EF4-FFF2-40B4-BE49-F238E27FC236}">
                <a16:creationId xmlns:a16="http://schemas.microsoft.com/office/drawing/2014/main" id="{B78509DF-A728-51BA-DE6C-C56CFE2C42F7}"/>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2313" t="3440" r="-322" b="54504"/>
          <a:stretch/>
        </p:blipFill>
        <p:spPr>
          <a:xfrm>
            <a:off x="7421578" y="3962400"/>
            <a:ext cx="1016038" cy="668801"/>
          </a:xfrm>
          <a:prstGeom prst="rect">
            <a:avLst/>
          </a:prstGeom>
        </p:spPr>
      </p:pic>
    </p:spTree>
    <p:extLst>
      <p:ext uri="{BB962C8B-B14F-4D97-AF65-F5344CB8AC3E}">
        <p14:creationId xmlns:p14="http://schemas.microsoft.com/office/powerpoint/2010/main" val="39111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a room filled with fumes or smoke</a:t>
            </a:r>
          </a:p>
        </p:txBody>
      </p:sp>
      <p:sp>
        <p:nvSpPr>
          <p:cNvPr id="3" name="Content Placeholder 2"/>
          <p:cNvSpPr>
            <a:spLocks noGrp="1"/>
          </p:cNvSpPr>
          <p:nvPr>
            <p:ph idx="1"/>
          </p:nvPr>
        </p:nvSpPr>
        <p:spPr>
          <a:xfrm>
            <a:off x="792479" y="1447800"/>
            <a:ext cx="7543800" cy="1066800"/>
          </a:xfrm>
        </p:spPr>
        <p:txBody>
          <a:bodyPr>
            <a:normAutofit fontScale="92500" lnSpcReduction="10000"/>
          </a:bodyPr>
          <a:lstStyle/>
          <a:p>
            <a:pPr marL="0" indent="0">
              <a:buNone/>
            </a:pPr>
            <a:r>
              <a:rPr lang="en-US" dirty="0"/>
              <a:t>If they are on your route out of the house, make sure they come with you.  If they aren’t, tell the firefighters as soon as they arrive.  They are trained and equipped for saving lives!</a:t>
            </a:r>
          </a:p>
        </p:txBody>
      </p:sp>
      <p:pic>
        <p:nvPicPr>
          <p:cNvPr id="5" name="7gZ3iMgfowo"/>
          <p:cNvPicPr>
            <a:picLocks noRot="1" noChangeAspect="1"/>
          </p:cNvPicPr>
          <p:nvPr>
            <a:videoFile r:link="rId1"/>
          </p:nvPr>
        </p:nvPicPr>
        <p:blipFill>
          <a:blip r:embed="rId3"/>
          <a:stretch>
            <a:fillRect/>
          </a:stretch>
        </p:blipFill>
        <p:spPr>
          <a:xfrm>
            <a:off x="1066800" y="2514599"/>
            <a:ext cx="6248400" cy="3514725"/>
          </a:xfrm>
          <a:prstGeom prst="rect">
            <a:avLst/>
          </a:prstGeom>
        </p:spPr>
      </p:pic>
    </p:spTree>
    <p:extLst>
      <p:ext uri="{BB962C8B-B14F-4D97-AF65-F5344CB8AC3E}">
        <p14:creationId xmlns:p14="http://schemas.microsoft.com/office/powerpoint/2010/main" val="372395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47326"/>
            <a:ext cx="7620000" cy="1600200"/>
          </a:xfrm>
        </p:spPr>
        <p:txBody>
          <a:bodyPr>
            <a:normAutofit fontScale="90000"/>
          </a:bodyPr>
          <a:lstStyle/>
          <a:p>
            <a:r>
              <a:rPr lang="en-US" dirty="0"/>
              <a:t>Stay safe – </a:t>
            </a:r>
            <a:br>
              <a:rPr lang="en-US" dirty="0"/>
            </a:br>
            <a:r>
              <a:rPr lang="en-US" dirty="0"/>
              <a:t>Let a firefighter rescue them</a:t>
            </a:r>
          </a:p>
        </p:txBody>
      </p:sp>
      <p:pic>
        <p:nvPicPr>
          <p:cNvPr id="3" name="3RTdYwik5jM"/>
          <p:cNvPicPr>
            <a:picLocks noRot="1" noChangeAspect="1"/>
          </p:cNvPicPr>
          <p:nvPr>
            <a:videoFile r:link="rId1"/>
          </p:nvPr>
        </p:nvPicPr>
        <p:blipFill>
          <a:blip r:embed="rId3"/>
          <a:stretch>
            <a:fillRect/>
          </a:stretch>
        </p:blipFill>
        <p:spPr>
          <a:xfrm>
            <a:off x="2058332" y="502920"/>
            <a:ext cx="6339839" cy="3566160"/>
          </a:xfrm>
          <a:prstGeom prst="rect">
            <a:avLst/>
          </a:prstGeom>
        </p:spPr>
      </p:pic>
      <p:sp>
        <p:nvSpPr>
          <p:cNvPr id="5" name="TextBox 4"/>
          <p:cNvSpPr txBox="1"/>
          <p:nvPr/>
        </p:nvSpPr>
        <p:spPr>
          <a:xfrm>
            <a:off x="838200" y="6210300"/>
            <a:ext cx="5562600" cy="381000"/>
          </a:xfrm>
          <a:prstGeom prst="rect">
            <a:avLst/>
          </a:prstGeom>
          <a:noFill/>
        </p:spPr>
        <p:txBody>
          <a:bodyPr wrap="square" rtlCol="0">
            <a:spAutoFit/>
          </a:bodyPr>
          <a:lstStyle/>
          <a:p>
            <a:r>
              <a:rPr lang="en-US" dirty="0"/>
              <a:t>They train, they are strong, and they are equipped!</a:t>
            </a:r>
          </a:p>
        </p:txBody>
      </p:sp>
      <p:pic>
        <p:nvPicPr>
          <p:cNvPr id="2050" name="Picture 2" descr="Image result for firefighters rescue a per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66" y="527941"/>
            <a:ext cx="1810852" cy="27162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irefighters rescue a pers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0166" y="3390833"/>
            <a:ext cx="1810852" cy="13564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firefighter in a uniform&#10;&#10;Description automatically generated">
            <a:extLst>
              <a:ext uri="{FF2B5EF4-FFF2-40B4-BE49-F238E27FC236}">
                <a16:creationId xmlns:a16="http://schemas.microsoft.com/office/drawing/2014/main" id="{2DC5AFE6-D098-AA22-E430-0DFA30C0D7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0766" y="3867116"/>
            <a:ext cx="1910067" cy="3238567"/>
          </a:xfrm>
          <a:prstGeom prst="rect">
            <a:avLst/>
          </a:prstGeom>
        </p:spPr>
      </p:pic>
    </p:spTree>
    <p:extLst>
      <p:ext uri="{BB962C8B-B14F-4D97-AF65-F5344CB8AC3E}">
        <p14:creationId xmlns:p14="http://schemas.microsoft.com/office/powerpoint/2010/main" val="678016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or yourself if --  	their clothes are on fire</a:t>
            </a:r>
          </a:p>
        </p:txBody>
      </p:sp>
      <p:sp>
        <p:nvSpPr>
          <p:cNvPr id="6" name="Rectangle 5"/>
          <p:cNvSpPr/>
          <p:nvPr/>
        </p:nvSpPr>
        <p:spPr>
          <a:xfrm>
            <a:off x="936171" y="1787107"/>
            <a:ext cx="2146742" cy="2585323"/>
          </a:xfrm>
          <a:prstGeom prst="rect">
            <a:avLst/>
          </a:prstGeom>
          <a:noFill/>
        </p:spPr>
        <p:txBody>
          <a:bodyPr wrap="none" lIns="91440" tIns="45720" rIns="91440" bIns="45720">
            <a:spAutoFit/>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STOP</a:t>
            </a:r>
          </a:p>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DROP</a:t>
            </a:r>
          </a:p>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ROLL</a:t>
            </a:r>
          </a:p>
        </p:txBody>
      </p:sp>
      <p:pic>
        <p:nvPicPr>
          <p:cNvPr id="1026" name="Picture 2" descr="Image result for stop drop and 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796" y="4930723"/>
            <a:ext cx="4219607" cy="1669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op drop and ro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776" y="5765324"/>
            <a:ext cx="1785938" cy="104119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C6DEDDC2-A2F3-66D1-9C59-9F2C2A36CED5}"/>
              </a:ext>
            </a:extLst>
          </p:cNvPr>
          <p:cNvGrpSpPr/>
          <p:nvPr/>
        </p:nvGrpSpPr>
        <p:grpSpPr>
          <a:xfrm>
            <a:off x="3276600" y="2103819"/>
            <a:ext cx="5426908" cy="2789886"/>
            <a:chOff x="946597" y="1797920"/>
            <a:chExt cx="5426908" cy="2789886"/>
          </a:xfrm>
        </p:grpSpPr>
        <p:sp>
          <p:nvSpPr>
            <p:cNvPr id="9" name="Rectangle 8">
              <a:extLst>
                <a:ext uri="{FF2B5EF4-FFF2-40B4-BE49-F238E27FC236}">
                  <a16:creationId xmlns:a16="http://schemas.microsoft.com/office/drawing/2014/main" id="{26CC3757-C9B2-489A-5192-A1A20687DCE6}"/>
                </a:ext>
              </a:extLst>
            </p:cNvPr>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10" name="Rectangle 9">
              <a:extLst>
                <a:ext uri="{FF2B5EF4-FFF2-40B4-BE49-F238E27FC236}">
                  <a16:creationId xmlns:a16="http://schemas.microsoft.com/office/drawing/2014/main" id="{9D237A97-DB2C-57BA-639C-36B900EC68FC}"/>
                </a:ext>
              </a:extLst>
            </p:cNvPr>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grpSp>
    </p:spTree>
    <p:extLst>
      <p:ext uri="{BB962C8B-B14F-4D97-AF65-F5344CB8AC3E}">
        <p14:creationId xmlns:p14="http://schemas.microsoft.com/office/powerpoint/2010/main" val="88630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drowning using a non-swimming rescue</a:t>
            </a:r>
          </a:p>
        </p:txBody>
      </p:sp>
      <p:pic>
        <p:nvPicPr>
          <p:cNvPr id="4" name="RA5itaSHQKU"/>
          <p:cNvPicPr>
            <a:picLocks noGrp="1" noRot="1" noChangeAspect="1"/>
          </p:cNvPicPr>
          <p:nvPr>
            <p:ph idx="1"/>
            <a:videoFile r:link="rId1"/>
          </p:nvPr>
        </p:nvPicPr>
        <p:blipFill>
          <a:blip r:embed="rId3"/>
          <a:stretch>
            <a:fillRect/>
          </a:stretch>
        </p:blipFill>
        <p:spPr>
          <a:xfrm>
            <a:off x="762000" y="1524000"/>
            <a:ext cx="5418667" cy="3048000"/>
          </a:xfrm>
          <a:prstGeom prst="rect">
            <a:avLst/>
          </a:prstGeom>
        </p:spPr>
      </p:pic>
      <p:sp>
        <p:nvSpPr>
          <p:cNvPr id="5" name="Rectangle 4"/>
          <p:cNvSpPr/>
          <p:nvPr/>
        </p:nvSpPr>
        <p:spPr>
          <a:xfrm>
            <a:off x="762000" y="4876800"/>
            <a:ext cx="2469275" cy="1828800"/>
          </a:xfrm>
          <a:prstGeom prst="rect">
            <a:avLst/>
          </a:prstGeom>
          <a:noFill/>
        </p:spPr>
        <p:txBody>
          <a:bodyPr wrap="none" lIns="91440" tIns="45720" rIns="91440" bIns="45720">
            <a:normAutofit fontScale="85000" lnSpcReduction="20000"/>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p>
        </p:txBody>
      </p:sp>
      <p:sp>
        <p:nvSpPr>
          <p:cNvPr id="6" name="Rectangle 5"/>
          <p:cNvSpPr/>
          <p:nvPr/>
        </p:nvSpPr>
        <p:spPr>
          <a:xfrm rot="20907494">
            <a:off x="2592656" y="5578467"/>
            <a:ext cx="365388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p>
        </p:txBody>
      </p:sp>
      <p:pic>
        <p:nvPicPr>
          <p:cNvPr id="2050" name="Picture 2" descr="Image result for reach drowning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0890" y="1600199"/>
            <a:ext cx="2082800" cy="15621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each drowning resc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1620" y="3315247"/>
            <a:ext cx="2082070" cy="15615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row drowning rescue"/>
          <p:cNvPicPr>
            <a:picLocks noChangeAspect="1" noChangeArrowheads="1"/>
          </p:cNvPicPr>
          <p:nvPr/>
        </p:nvPicPr>
        <p:blipFill rotWithShape="1">
          <a:blip r:embed="rId6">
            <a:extLst>
              <a:ext uri="{28A0092B-C50C-407E-A947-70E740481C1C}">
                <a14:useLocalDpi xmlns:a14="http://schemas.microsoft.com/office/drawing/2010/main" val="0"/>
              </a:ext>
            </a:extLst>
          </a:blip>
          <a:srcRect l="6123" t="29329" r="5371" b="13304"/>
          <a:stretch/>
        </p:blipFill>
        <p:spPr bwMode="auto">
          <a:xfrm>
            <a:off x="6601620" y="5106955"/>
            <a:ext cx="2082070" cy="107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214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drowning using a non-swimming rescue</a:t>
            </a:r>
          </a:p>
        </p:txBody>
      </p:sp>
      <p:sp>
        <p:nvSpPr>
          <p:cNvPr id="5" name="Rectangle 4"/>
          <p:cNvSpPr/>
          <p:nvPr/>
        </p:nvSpPr>
        <p:spPr>
          <a:xfrm>
            <a:off x="762000" y="4876800"/>
            <a:ext cx="2469275" cy="1828800"/>
          </a:xfrm>
          <a:prstGeom prst="rect">
            <a:avLst/>
          </a:prstGeom>
          <a:noFill/>
        </p:spPr>
        <p:txBody>
          <a:bodyPr wrap="none" lIns="91440" tIns="45720" rIns="91440" bIns="45720">
            <a:normAutofit fontScale="85000" lnSpcReduction="20000"/>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p>
        </p:txBody>
      </p:sp>
      <p:sp>
        <p:nvSpPr>
          <p:cNvPr id="6" name="Rectangle 5"/>
          <p:cNvSpPr/>
          <p:nvPr/>
        </p:nvSpPr>
        <p:spPr>
          <a:xfrm rot="20907494">
            <a:off x="2592656" y="5578467"/>
            <a:ext cx="365388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p>
        </p:txBody>
      </p:sp>
      <p:pic>
        <p:nvPicPr>
          <p:cNvPr id="2050" name="Picture 2" descr="Image result for reach drowning resc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0890" y="1600200"/>
            <a:ext cx="2082800" cy="15621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each drowning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1620" y="3315247"/>
            <a:ext cx="2082070" cy="15615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row drowning rescue"/>
          <p:cNvPicPr>
            <a:picLocks noChangeAspect="1" noChangeArrowheads="1"/>
          </p:cNvPicPr>
          <p:nvPr/>
        </p:nvPicPr>
        <p:blipFill rotWithShape="1">
          <a:blip r:embed="rId5">
            <a:extLst>
              <a:ext uri="{28A0092B-C50C-407E-A947-70E740481C1C}">
                <a14:useLocalDpi xmlns:a14="http://schemas.microsoft.com/office/drawing/2010/main" val="0"/>
              </a:ext>
            </a:extLst>
          </a:blip>
          <a:srcRect l="6123" t="29329" r="5371" b="13304"/>
          <a:stretch/>
        </p:blipFill>
        <p:spPr bwMode="auto">
          <a:xfrm>
            <a:off x="6601620" y="5106955"/>
            <a:ext cx="2082070" cy="1078750"/>
          </a:xfrm>
          <a:prstGeom prst="rect">
            <a:avLst/>
          </a:prstGeom>
          <a:noFill/>
          <a:extLst>
            <a:ext uri="{909E8E84-426E-40DD-AFC4-6F175D3DCCD1}">
              <a14:hiddenFill xmlns:a14="http://schemas.microsoft.com/office/drawing/2010/main">
                <a:solidFill>
                  <a:srgbClr val="FFFFFF"/>
                </a:solidFill>
              </a14:hiddenFill>
            </a:ext>
          </a:extLst>
        </p:spPr>
      </p:pic>
      <p:pic>
        <p:nvPicPr>
          <p:cNvPr id="7" name="WyOkVhEEFQI"/>
          <p:cNvPicPr>
            <a:picLocks noRot="1" noChangeAspect="1"/>
          </p:cNvPicPr>
          <p:nvPr>
            <a:videoFile r:link="rId1"/>
          </p:nvPr>
        </p:nvPicPr>
        <p:blipFill>
          <a:blip r:embed="rId6"/>
          <a:stretch>
            <a:fillRect/>
          </a:stretch>
        </p:blipFill>
        <p:spPr>
          <a:xfrm>
            <a:off x="731508" y="1600200"/>
            <a:ext cx="5554133" cy="3124200"/>
          </a:xfrm>
          <a:prstGeom prst="rect">
            <a:avLst/>
          </a:prstGeom>
        </p:spPr>
      </p:pic>
      <p:sp>
        <p:nvSpPr>
          <p:cNvPr id="8" name="Rectangle 7"/>
          <p:cNvSpPr/>
          <p:nvPr/>
        </p:nvSpPr>
        <p:spPr>
          <a:xfrm rot="16200000">
            <a:off x="-1080197" y="2452358"/>
            <a:ext cx="2627643" cy="923330"/>
          </a:xfrm>
          <a:prstGeom prst="rect">
            <a:avLst/>
          </a:prstGeom>
          <a:noFill/>
        </p:spPr>
        <p:txBody>
          <a:bodyPr wrap="none" lIns="91440" tIns="45720" rIns="91440" bIns="45720">
            <a:spAutoFit/>
          </a:bodyPr>
          <a:lstStyle/>
          <a:p>
            <a:pPr algn="ctr"/>
            <a:r>
              <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video #2</a:t>
            </a:r>
          </a:p>
        </p:txBody>
      </p:sp>
    </p:spTree>
    <p:extLst>
      <p:ext uri="{BB962C8B-B14F-4D97-AF65-F5344CB8AC3E}">
        <p14:creationId xmlns:p14="http://schemas.microsoft.com/office/powerpoint/2010/main" val="1293808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This is how lifeguards would rescue a drowning person</a:t>
            </a:r>
          </a:p>
        </p:txBody>
      </p:sp>
      <p:pic>
        <p:nvPicPr>
          <p:cNvPr id="4" name="b30rvVpcXN8"/>
          <p:cNvPicPr>
            <a:picLocks noGrp="1" noRot="1" noChangeAspect="1"/>
          </p:cNvPicPr>
          <p:nvPr>
            <p:ph idx="1"/>
            <a:videoFile r:link="rId1"/>
          </p:nvPr>
        </p:nvPicPr>
        <p:blipFill>
          <a:blip r:embed="rId3"/>
          <a:stretch>
            <a:fillRect/>
          </a:stretch>
        </p:blipFill>
        <p:spPr>
          <a:xfrm>
            <a:off x="808567" y="1600200"/>
            <a:ext cx="7450666" cy="4191000"/>
          </a:xfrm>
          <a:prstGeom prst="rect">
            <a:avLst/>
          </a:prstGeom>
        </p:spPr>
      </p:pic>
      <p:sp>
        <p:nvSpPr>
          <p:cNvPr id="5" name="Rectangle 4"/>
          <p:cNvSpPr/>
          <p:nvPr/>
        </p:nvSpPr>
        <p:spPr>
          <a:xfrm rot="16200000">
            <a:off x="-1924047" y="3165579"/>
            <a:ext cx="4358887" cy="923330"/>
          </a:xfrm>
          <a:prstGeom prst="rect">
            <a:avLst/>
          </a:prstGeom>
          <a:noFill/>
        </p:spPr>
        <p:txBody>
          <a:bodyPr wrap="none" lIns="91440" tIns="45720" rIns="91440" bIns="45720">
            <a:spAutoFit/>
          </a:bodyPr>
          <a:lstStyle/>
          <a:p>
            <a:pPr algn="ctr"/>
            <a:r>
              <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optional video</a:t>
            </a:r>
          </a:p>
        </p:txBody>
      </p:sp>
    </p:spTree>
    <p:extLst>
      <p:ext uri="{BB962C8B-B14F-4D97-AF65-F5344CB8AC3E}">
        <p14:creationId xmlns:p14="http://schemas.microsoft.com/office/powerpoint/2010/main" val="316500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838200" y="685800"/>
            <a:ext cx="7391400" cy="1200329"/>
          </a:xfrm>
          <a:prstGeom prst="rect">
            <a:avLst/>
          </a:prstGeom>
          <a:noFill/>
        </p:spPr>
        <p:txBody>
          <a:bodyPr wrap="square" rtlCol="0">
            <a:spAutoFit/>
          </a:bodyPr>
          <a:lstStyle/>
          <a:p>
            <a:r>
              <a:rPr lang="en-US" dirty="0"/>
              <a:t>Spread a blanket for the water or indicate an area that is the water. </a:t>
            </a:r>
          </a:p>
          <a:p>
            <a:r>
              <a:rPr lang="en-US" dirty="0"/>
              <a:t>	 Role-play the rescue with a rope, pillow, or flotation device. </a:t>
            </a:r>
          </a:p>
          <a:p>
            <a:pPr algn="ctr"/>
            <a:r>
              <a:rPr lang="en-US" dirty="0"/>
              <a:t> Remember to stand or lay sideways with your strong foot or arm in front.  Lean towards land.</a:t>
            </a:r>
          </a:p>
        </p:txBody>
      </p:sp>
    </p:spTree>
    <p:extLst>
      <p:ext uri="{BB962C8B-B14F-4D97-AF65-F5344CB8AC3E}">
        <p14:creationId xmlns:p14="http://schemas.microsoft.com/office/powerpoint/2010/main" val="3927740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an ice accident</a:t>
            </a:r>
          </a:p>
        </p:txBody>
      </p:sp>
      <p:pic>
        <p:nvPicPr>
          <p:cNvPr id="7" name="vlB_ZfqWp3g"/>
          <p:cNvPicPr>
            <a:picLocks noRot="1" noChangeAspect="1"/>
          </p:cNvPicPr>
          <p:nvPr>
            <a:videoFile r:link="rId1"/>
          </p:nvPr>
        </p:nvPicPr>
        <p:blipFill>
          <a:blip r:embed="rId3"/>
          <a:stretch>
            <a:fillRect/>
          </a:stretch>
        </p:blipFill>
        <p:spPr>
          <a:xfrm>
            <a:off x="32658" y="1543050"/>
            <a:ext cx="5791199" cy="3257550"/>
          </a:xfrm>
          <a:prstGeom prst="rect">
            <a:avLst/>
          </a:prstGeom>
        </p:spPr>
      </p:pic>
      <p:sp>
        <p:nvSpPr>
          <p:cNvPr id="8" name="Rectangle 7"/>
          <p:cNvSpPr/>
          <p:nvPr/>
        </p:nvSpPr>
        <p:spPr>
          <a:xfrm>
            <a:off x="6030092" y="1543050"/>
            <a:ext cx="2916183" cy="3758220"/>
          </a:xfrm>
          <a:prstGeom prst="rect">
            <a:avLst/>
          </a:prstGeom>
          <a:noFill/>
        </p:spPr>
        <p:txBody>
          <a:bodyPr wrap="none" lIns="91440" tIns="45720" rIns="91440" bIns="45720">
            <a:normAutofit fontScale="92500" lnSpcReduction="10000"/>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call</a:t>
            </a:r>
          </a:p>
          <a:p>
            <a:pPr algn="ct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Rectangle 8"/>
          <p:cNvSpPr/>
          <p:nvPr/>
        </p:nvSpPr>
        <p:spPr>
          <a:xfrm>
            <a:off x="5859970" y="2267702"/>
            <a:ext cx="3210076" cy="698995"/>
          </a:xfrm>
          <a:prstGeom prst="rect">
            <a:avLst/>
          </a:prstGeom>
          <a:noFill/>
        </p:spPr>
        <p:txBody>
          <a:bodyPr wrap="none" lIns="91440" tIns="45720" rIns="91440" bIns="45720">
            <a:normAutofit fontScale="8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Stay BACK</a:t>
            </a:r>
          </a:p>
        </p:txBody>
      </p:sp>
      <p:sp>
        <p:nvSpPr>
          <p:cNvPr id="10" name="Rectangle 9"/>
          <p:cNvSpPr/>
          <p:nvPr/>
        </p:nvSpPr>
        <p:spPr>
          <a:xfrm>
            <a:off x="5486400" y="5105400"/>
            <a:ext cx="3106016" cy="766465"/>
          </a:xfrm>
          <a:prstGeom prst="rect">
            <a:avLst/>
          </a:prstGeom>
          <a:noFill/>
        </p:spPr>
        <p:txBody>
          <a:bodyPr wrap="none" lIns="91440" tIns="45720" rIns="91440" bIns="45720">
            <a:normAutofit fontScale="9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p>
        </p:txBody>
      </p:sp>
      <p:sp>
        <p:nvSpPr>
          <p:cNvPr id="3" name="TextBox 2"/>
          <p:cNvSpPr txBox="1"/>
          <p:nvPr/>
        </p:nvSpPr>
        <p:spPr>
          <a:xfrm>
            <a:off x="685800" y="6241197"/>
            <a:ext cx="8077200" cy="369332"/>
          </a:xfrm>
          <a:prstGeom prst="rect">
            <a:avLst/>
          </a:prstGeom>
          <a:noFill/>
        </p:spPr>
        <p:txBody>
          <a:bodyPr wrap="square" rtlCol="0">
            <a:spAutoFit/>
          </a:bodyPr>
          <a:lstStyle/>
          <a:p>
            <a:pPr algn="r"/>
            <a:r>
              <a:rPr lang="en-US" dirty="0"/>
              <a:t>… unless you are trained and equipped, but even they don’t “go” unless they have to!</a:t>
            </a:r>
          </a:p>
        </p:txBody>
      </p:sp>
      <p:pic>
        <p:nvPicPr>
          <p:cNvPr id="5" name="Picture 4" descr="A person and a child pulling a rope&#10;&#10;Description automatically generated">
            <a:extLst>
              <a:ext uri="{FF2B5EF4-FFF2-40B4-BE49-F238E27FC236}">
                <a16:creationId xmlns:a16="http://schemas.microsoft.com/office/drawing/2014/main" id="{92267056-D95F-163D-2532-F1CA270EB5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58" y="4815079"/>
            <a:ext cx="1796142" cy="1347106"/>
          </a:xfrm>
          <a:prstGeom prst="rect">
            <a:avLst/>
          </a:prstGeom>
        </p:spPr>
      </p:pic>
    </p:spTree>
    <p:extLst>
      <p:ext uri="{BB962C8B-B14F-4D97-AF65-F5344CB8AC3E}">
        <p14:creationId xmlns:p14="http://schemas.microsoft.com/office/powerpoint/2010/main" val="1096835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Show how to safely rescue a person from  -- </a:t>
            </a:r>
            <a:br>
              <a:rPr lang="en-US" sz="2400" dirty="0">
                <a:latin typeface="Britannic Bold" panose="020B0903060703020204" pitchFamily="34" charset="0"/>
              </a:rPr>
            </a:br>
            <a:r>
              <a:rPr lang="en-US" sz="2400" dirty="0">
                <a:latin typeface="Britannic Bold" panose="020B0903060703020204" pitchFamily="34" charset="0"/>
              </a:rPr>
              <a:t>	an ice accident</a:t>
            </a:r>
          </a:p>
        </p:txBody>
      </p:sp>
      <p:pic>
        <p:nvPicPr>
          <p:cNvPr id="4" name="s2xlC5tWSfE"/>
          <p:cNvPicPr>
            <a:picLocks noGrp="1" noRot="1" noChangeAspect="1"/>
          </p:cNvPicPr>
          <p:nvPr>
            <p:ph idx="1"/>
            <a:videoFile r:link="rId1"/>
          </p:nvPr>
        </p:nvPicPr>
        <p:blipFill>
          <a:blip r:embed="rId4"/>
          <a:stretch>
            <a:fillRect/>
          </a:stretch>
        </p:blipFill>
        <p:spPr>
          <a:xfrm>
            <a:off x="838200" y="1498387"/>
            <a:ext cx="3977996" cy="2237623"/>
          </a:xfrm>
          <a:prstGeom prst="rect">
            <a:avLst/>
          </a:prstGeom>
        </p:spPr>
      </p:pic>
      <p:pic>
        <p:nvPicPr>
          <p:cNvPr id="5" name="7sXbtRgYb_0"/>
          <p:cNvPicPr>
            <a:picLocks noRot="1" noChangeAspect="1"/>
          </p:cNvPicPr>
          <p:nvPr>
            <a:videoFile r:link="rId2"/>
          </p:nvPr>
        </p:nvPicPr>
        <p:blipFill>
          <a:blip r:embed="rId4"/>
          <a:stretch>
            <a:fillRect/>
          </a:stretch>
        </p:blipFill>
        <p:spPr>
          <a:xfrm>
            <a:off x="838200" y="3897085"/>
            <a:ext cx="3977996" cy="2237623"/>
          </a:xfrm>
          <a:prstGeom prst="rect">
            <a:avLst/>
          </a:prstGeom>
        </p:spPr>
      </p:pic>
      <p:sp>
        <p:nvSpPr>
          <p:cNvPr id="8" name="Rectangle 7"/>
          <p:cNvSpPr/>
          <p:nvPr/>
        </p:nvSpPr>
        <p:spPr>
          <a:xfrm>
            <a:off x="5486400" y="1551214"/>
            <a:ext cx="2916183" cy="3758220"/>
          </a:xfrm>
          <a:prstGeom prst="rect">
            <a:avLst/>
          </a:prstGeom>
          <a:noFill/>
        </p:spPr>
        <p:txBody>
          <a:bodyPr wrap="none" lIns="91440" tIns="45720" rIns="91440" bIns="45720">
            <a:normAutofit fontScale="92500" lnSpcReduction="10000"/>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call</a:t>
            </a:r>
          </a:p>
          <a:p>
            <a:pPr algn="ct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Rectangle 8"/>
          <p:cNvSpPr/>
          <p:nvPr/>
        </p:nvSpPr>
        <p:spPr>
          <a:xfrm>
            <a:off x="5316278" y="2275866"/>
            <a:ext cx="3210076" cy="698995"/>
          </a:xfrm>
          <a:prstGeom prst="rect">
            <a:avLst/>
          </a:prstGeom>
          <a:noFill/>
        </p:spPr>
        <p:txBody>
          <a:bodyPr wrap="none" lIns="91440" tIns="45720" rIns="91440" bIns="45720">
            <a:normAutofit fontScale="8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Stay BACK</a:t>
            </a:r>
          </a:p>
        </p:txBody>
      </p:sp>
      <p:sp>
        <p:nvSpPr>
          <p:cNvPr id="10" name="Rectangle 9"/>
          <p:cNvSpPr/>
          <p:nvPr/>
        </p:nvSpPr>
        <p:spPr>
          <a:xfrm>
            <a:off x="5704706" y="5113564"/>
            <a:ext cx="2681475" cy="766465"/>
          </a:xfrm>
          <a:prstGeom prst="rect">
            <a:avLst/>
          </a:prstGeom>
          <a:noFill/>
        </p:spPr>
        <p:txBody>
          <a:bodyPr wrap="none" lIns="91440" tIns="45720" rIns="91440" bIns="45720">
            <a:normAutofit fontScale="9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p>
        </p:txBody>
      </p:sp>
    </p:spTree>
    <p:extLst>
      <p:ext uri="{BB962C8B-B14F-4D97-AF65-F5344CB8AC3E}">
        <p14:creationId xmlns:p14="http://schemas.microsoft.com/office/powerpoint/2010/main" val="1770159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a:t>Spread a blanket for the water or indicate an area that is the icy water.      Role-play the rescue with a rope, pillow, or flotation device.</a:t>
            </a:r>
          </a:p>
        </p:txBody>
      </p:sp>
    </p:spTree>
    <p:extLst>
      <p:ext uri="{BB962C8B-B14F-4D97-AF65-F5344CB8AC3E}">
        <p14:creationId xmlns:p14="http://schemas.microsoft.com/office/powerpoint/2010/main" val="1011728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Survive falling thru ice</a:t>
            </a:r>
          </a:p>
        </p:txBody>
      </p:sp>
      <p:pic>
        <p:nvPicPr>
          <p:cNvPr id="3" name="QS49wGhYwvU"/>
          <p:cNvPicPr>
            <a:picLocks noRot="1" noChangeAspect="1"/>
          </p:cNvPicPr>
          <p:nvPr>
            <a:videoFile r:link="rId1"/>
          </p:nvPr>
        </p:nvPicPr>
        <p:blipFill>
          <a:blip r:embed="rId3"/>
          <a:stretch>
            <a:fillRect/>
          </a:stretch>
        </p:blipFill>
        <p:spPr>
          <a:xfrm>
            <a:off x="906780" y="1539240"/>
            <a:ext cx="6502400" cy="3657600"/>
          </a:xfrm>
          <a:prstGeom prst="rect">
            <a:avLst/>
          </a:prstGeom>
        </p:spPr>
      </p:pic>
      <p:sp>
        <p:nvSpPr>
          <p:cNvPr id="4" name="TextBox 3"/>
          <p:cNvSpPr txBox="1"/>
          <p:nvPr/>
        </p:nvSpPr>
        <p:spPr>
          <a:xfrm>
            <a:off x="876300" y="6096000"/>
            <a:ext cx="7315200" cy="923330"/>
          </a:xfrm>
          <a:prstGeom prst="rect">
            <a:avLst/>
          </a:prstGeom>
          <a:noFill/>
        </p:spPr>
        <p:txBody>
          <a:bodyPr wrap="square" rtlCol="0">
            <a:spAutoFit/>
          </a:bodyPr>
          <a:lstStyle/>
          <a:p>
            <a:r>
              <a:rPr lang="en-US" i="1" dirty="0">
                <a:hlinkClick r:id="rId4"/>
              </a:rPr>
              <a:t>Another great video is at:</a:t>
            </a:r>
          </a:p>
          <a:p>
            <a:r>
              <a:rPr lang="en-US" dirty="0">
                <a:hlinkClick r:id="rId4"/>
              </a:rPr>
              <a:t> https://www.facebook.com/techinsider/videos/652886031576423/</a:t>
            </a:r>
            <a:endParaRPr lang="en-US" dirty="0"/>
          </a:p>
          <a:p>
            <a:endParaRPr lang="en-US" dirty="0"/>
          </a:p>
        </p:txBody>
      </p:sp>
      <p:sp>
        <p:nvSpPr>
          <p:cNvPr id="5" name="Title 1"/>
          <p:cNvSpPr txBox="1">
            <a:spLocks/>
          </p:cNvSpPr>
          <p:nvPr/>
        </p:nvSpPr>
        <p:spPr>
          <a:xfrm>
            <a:off x="762000" y="533400"/>
            <a:ext cx="7543800" cy="838200"/>
          </a:xfrm>
          <a:prstGeom prst="rect">
            <a:avLst/>
          </a:prstGeom>
        </p:spPr>
        <p:txBody>
          <a:bodyPr vert="horz" lIns="91440" tIns="45720" rIns="91440" bIns="45720" rtlCol="0" anchor="b" anchorCtr="0">
            <a:normAutofit lnSpcReduction="100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latin typeface="Britannic Bold" panose="020B0903060703020204" pitchFamily="34" charset="0"/>
              </a:rPr>
              <a:t>Show how to safely rescue </a:t>
            </a:r>
            <a:r>
              <a:rPr lang="en-US" sz="2800" i="1" dirty="0">
                <a:latin typeface="Britannic Bold" panose="020B0903060703020204" pitchFamily="34" charset="0"/>
              </a:rPr>
              <a:t>yourself</a:t>
            </a:r>
            <a:r>
              <a:rPr lang="en-US" sz="2400" dirty="0">
                <a:latin typeface="Britannic Bold" panose="020B0903060703020204" pitchFamily="34" charset="0"/>
              </a:rPr>
              <a:t> from  -- </a:t>
            </a:r>
            <a:br>
              <a:rPr lang="en-US" sz="2400" dirty="0">
                <a:latin typeface="Britannic Bold" panose="020B0903060703020204" pitchFamily="34" charset="0"/>
              </a:rPr>
            </a:br>
            <a:r>
              <a:rPr lang="en-US" sz="2400" dirty="0">
                <a:latin typeface="Britannic Bold" panose="020B0903060703020204" pitchFamily="34" charset="0"/>
              </a:rPr>
              <a:t>	an ice accident</a:t>
            </a:r>
          </a:p>
        </p:txBody>
      </p:sp>
    </p:spTree>
    <p:extLst>
      <p:ext uri="{BB962C8B-B14F-4D97-AF65-F5344CB8AC3E}">
        <p14:creationId xmlns:p14="http://schemas.microsoft.com/office/powerpoint/2010/main" val="1348290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a:t>Stand next to a sturdy table or counter top.  Pretend you are in icy water and the table/counter-top is the floating ice.  Kick and pull and rescue yourself.</a:t>
            </a:r>
          </a:p>
        </p:txBody>
      </p:sp>
      <p:sp>
        <p:nvSpPr>
          <p:cNvPr id="7" name="TextBox 6">
            <a:extLst>
              <a:ext uri="{FF2B5EF4-FFF2-40B4-BE49-F238E27FC236}">
                <a16:creationId xmlns:a16="http://schemas.microsoft.com/office/drawing/2014/main" id="{C107965C-33CB-6B16-375C-0171ACF66ACA}"/>
              </a:ext>
            </a:extLst>
          </p:cNvPr>
          <p:cNvSpPr txBox="1"/>
          <p:nvPr/>
        </p:nvSpPr>
        <p:spPr>
          <a:xfrm>
            <a:off x="641093" y="4231594"/>
            <a:ext cx="7543800" cy="923330"/>
          </a:xfrm>
          <a:prstGeom prst="rect">
            <a:avLst/>
          </a:prstGeom>
          <a:noFill/>
        </p:spPr>
        <p:txBody>
          <a:bodyPr wrap="square">
            <a:spAutoFit/>
          </a:bodyPr>
          <a:lstStyle/>
          <a:p>
            <a:r>
              <a:rPr lang="en-US" dirty="0"/>
              <a:t>In real scenario, if you can’t pull yourself out, your clothes will be wet.  </a:t>
            </a:r>
          </a:p>
          <a:p>
            <a:r>
              <a:rPr lang="en-US" dirty="0"/>
              <a:t>Let them freeze to the ice and simply lift your legs like you are laying down.</a:t>
            </a:r>
          </a:p>
          <a:p>
            <a:r>
              <a:rPr lang="en-US" dirty="0"/>
              <a:t>Call out and wait for rescue.</a:t>
            </a:r>
          </a:p>
        </p:txBody>
      </p:sp>
    </p:spTree>
    <p:extLst>
      <p:ext uri="{BB962C8B-B14F-4D97-AF65-F5344CB8AC3E}">
        <p14:creationId xmlns:p14="http://schemas.microsoft.com/office/powerpoint/2010/main" val="3927740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Signaling &amp; Communicating</a:t>
            </a:r>
          </a:p>
        </p:txBody>
      </p:sp>
      <p:sp>
        <p:nvSpPr>
          <p:cNvPr id="3" name="Text Placeholder 2"/>
          <p:cNvSpPr>
            <a:spLocks noGrp="1"/>
          </p:cNvSpPr>
          <p:nvPr>
            <p:ph type="body" idx="1"/>
          </p:nvPr>
        </p:nvSpPr>
        <p:spPr/>
        <p:txBody>
          <a:bodyPr/>
          <a:lstStyle/>
          <a:p>
            <a:r>
              <a:rPr lang="en-US" dirty="0"/>
              <a:t>Get help on the way</a:t>
            </a:r>
          </a:p>
        </p:txBody>
      </p:sp>
    </p:spTree>
    <p:extLst>
      <p:ext uri="{BB962C8B-B14F-4D97-AF65-F5344CB8AC3E}">
        <p14:creationId xmlns:p14="http://schemas.microsoft.com/office/powerpoint/2010/main" val="908209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543800" cy="838200"/>
          </a:xfrm>
        </p:spPr>
        <p:txBody>
          <a:bodyPr>
            <a:normAutofit/>
          </a:bodyPr>
          <a:lstStyle/>
          <a:p>
            <a:r>
              <a:rPr lang="en-US" sz="2400" dirty="0">
                <a:latin typeface="Britannic Bold" panose="020B0903060703020204" pitchFamily="34" charset="0"/>
              </a:rPr>
              <a:t>When and how should you contact emergency personnel?</a:t>
            </a:r>
          </a:p>
        </p:txBody>
      </p:sp>
      <p:sp>
        <p:nvSpPr>
          <p:cNvPr id="3" name="Content Placeholder 2"/>
          <p:cNvSpPr>
            <a:spLocks noGrp="1"/>
          </p:cNvSpPr>
          <p:nvPr>
            <p:ph idx="1"/>
          </p:nvPr>
        </p:nvSpPr>
        <p:spPr>
          <a:xfrm>
            <a:off x="780197" y="1905000"/>
            <a:ext cx="7543800" cy="1524000"/>
          </a:xfrm>
        </p:spPr>
        <p:txBody>
          <a:bodyPr>
            <a:normAutofit/>
          </a:bodyPr>
          <a:lstStyle/>
          <a:p>
            <a:pPr marL="0" indent="0">
              <a:buNone/>
            </a:pPr>
            <a:r>
              <a:rPr lang="en-US" sz="1600" dirty="0"/>
              <a:t>Remember:  Nine-one-one is only to be used ONLY in emergency situations. An emergency is any situation that requires immediate assistance from the police/sheriff, the fire department or an ambulance.</a:t>
            </a:r>
          </a:p>
          <a:p>
            <a:pPr marL="0" indent="0">
              <a:buNone/>
            </a:pPr>
            <a:r>
              <a:rPr lang="en-US" sz="1600" dirty="0"/>
              <a:t> If you are ever in doubt of whether a situation is an emergency you </a:t>
            </a:r>
            <a:r>
              <a:rPr lang="en-US" sz="1600" b="1" dirty="0"/>
              <a:t>should call</a:t>
            </a:r>
            <a:r>
              <a:rPr lang="en-US" sz="1600" dirty="0"/>
              <a:t> 9-1-1.</a:t>
            </a:r>
          </a:p>
        </p:txBody>
      </p:sp>
      <p:sp>
        <p:nvSpPr>
          <p:cNvPr id="4" name="Rectangle 3"/>
          <p:cNvSpPr/>
          <p:nvPr/>
        </p:nvSpPr>
        <p:spPr>
          <a:xfrm>
            <a:off x="3733800" y="990600"/>
            <a:ext cx="3474029" cy="923330"/>
          </a:xfrm>
          <a:prstGeom prst="rect">
            <a:avLst/>
          </a:prstGeom>
          <a:noFill/>
        </p:spPr>
        <p:txBody>
          <a:bodyPr wrap="none" lIns="91440" tIns="45720" rIns="91440" bIns="45720">
            <a:spAutoFit/>
          </a:bodyPr>
          <a:lstStyle/>
          <a:p>
            <a:pPr algn="ctr"/>
            <a:r>
              <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Call 9-1-1</a:t>
            </a:r>
          </a:p>
        </p:txBody>
      </p:sp>
      <p:sp>
        <p:nvSpPr>
          <p:cNvPr id="5" name="TextBox 4"/>
          <p:cNvSpPr txBox="1"/>
          <p:nvPr/>
        </p:nvSpPr>
        <p:spPr>
          <a:xfrm>
            <a:off x="762000" y="3581400"/>
            <a:ext cx="7620000" cy="1676400"/>
          </a:xfrm>
          <a:prstGeom prst="rect">
            <a:avLst/>
          </a:prstGeom>
          <a:noFill/>
        </p:spPr>
        <p:txBody>
          <a:bodyPr wrap="square" numCol="3" rtlCol="0">
            <a:noAutofit/>
          </a:bodyPr>
          <a:lstStyle/>
          <a:p>
            <a:pPr marL="285750" indent="-285750">
              <a:buFont typeface="Arial" panose="020B0604020202020204" pitchFamily="34" charset="0"/>
              <a:buChar char="•"/>
            </a:pPr>
            <a:r>
              <a:rPr lang="en-US" sz="2000" dirty="0">
                <a:solidFill>
                  <a:schemeClr val="accent1">
                    <a:lumMod val="75000"/>
                  </a:schemeClr>
                </a:solidFill>
              </a:rPr>
              <a:t>there’s a fire</a:t>
            </a:r>
          </a:p>
          <a:p>
            <a:pPr marL="285750" indent="-285750">
              <a:buFont typeface="Arial" panose="020B0604020202020204" pitchFamily="34" charset="0"/>
              <a:buChar char="•"/>
            </a:pPr>
            <a:r>
              <a:rPr lang="en-US" sz="2000" dirty="0">
                <a:solidFill>
                  <a:schemeClr val="accent1">
                    <a:lumMod val="75000"/>
                  </a:schemeClr>
                </a:solidFill>
              </a:rPr>
              <a:t>severe burns</a:t>
            </a:r>
          </a:p>
          <a:p>
            <a:pPr marL="285750" indent="-285750">
              <a:buFont typeface="Arial" panose="020B0604020202020204" pitchFamily="34" charset="0"/>
              <a:buChar char="•"/>
            </a:pPr>
            <a:r>
              <a:rPr lang="en-US" sz="2000" dirty="0">
                <a:solidFill>
                  <a:schemeClr val="accent1">
                    <a:lumMod val="75000"/>
                  </a:schemeClr>
                </a:solidFill>
              </a:rPr>
              <a:t>chest pain</a:t>
            </a:r>
          </a:p>
          <a:p>
            <a:pPr marL="285750" indent="-285750">
              <a:buFont typeface="Arial" panose="020B0604020202020204" pitchFamily="34" charset="0"/>
              <a:buChar char="•"/>
            </a:pPr>
            <a:r>
              <a:rPr lang="en-US" sz="2000" dirty="0">
                <a:solidFill>
                  <a:schemeClr val="accent1">
                    <a:lumMod val="75000"/>
                  </a:schemeClr>
                </a:solidFill>
              </a:rPr>
              <a:t>choking</a:t>
            </a:r>
          </a:p>
          <a:p>
            <a:pPr marL="285750" indent="-285750">
              <a:buFont typeface="Arial" panose="020B0604020202020204" pitchFamily="34" charset="0"/>
              <a:buChar char="•"/>
            </a:pPr>
            <a:r>
              <a:rPr lang="en-US" sz="2000" dirty="0">
                <a:solidFill>
                  <a:schemeClr val="accent1">
                    <a:lumMod val="75000"/>
                  </a:schemeClr>
                </a:solidFill>
              </a:rPr>
              <a:t>difficulty speaking</a:t>
            </a:r>
          </a:p>
          <a:p>
            <a:pPr marL="285750" indent="-285750">
              <a:buFont typeface="Arial" panose="020B0604020202020204" pitchFamily="34" charset="0"/>
              <a:buChar char="•"/>
            </a:pPr>
            <a:r>
              <a:rPr lang="en-US" sz="2000" dirty="0">
                <a:solidFill>
                  <a:schemeClr val="accent1">
                    <a:lumMod val="75000"/>
                  </a:schemeClr>
                </a:solidFill>
              </a:rPr>
              <a:t>drowning</a:t>
            </a:r>
          </a:p>
          <a:p>
            <a:pPr marL="285750" indent="-285750">
              <a:buFont typeface="Arial" panose="020B0604020202020204" pitchFamily="34" charset="0"/>
              <a:buChar char="•"/>
            </a:pPr>
            <a:r>
              <a:rPr lang="en-US" sz="2000" dirty="0">
                <a:solidFill>
                  <a:schemeClr val="accent1">
                    <a:lumMod val="75000"/>
                  </a:schemeClr>
                </a:solidFill>
              </a:rPr>
              <a:t>numbness</a:t>
            </a:r>
          </a:p>
          <a:p>
            <a:pPr marL="285750" indent="-285750">
              <a:buFont typeface="Arial" panose="020B0604020202020204" pitchFamily="34" charset="0"/>
              <a:buChar char="•"/>
            </a:pPr>
            <a:r>
              <a:rPr lang="en-US" sz="2000" dirty="0">
                <a:solidFill>
                  <a:schemeClr val="accent1">
                    <a:lumMod val="75000"/>
                  </a:schemeClr>
                </a:solidFill>
              </a:rPr>
              <a:t>poisoning</a:t>
            </a:r>
          </a:p>
          <a:p>
            <a:pPr marL="285750" indent="-285750">
              <a:buFont typeface="Arial" panose="020B0604020202020204" pitchFamily="34" charset="0"/>
              <a:buChar char="•"/>
            </a:pPr>
            <a:r>
              <a:rPr lang="en-US" sz="2000" dirty="0">
                <a:solidFill>
                  <a:schemeClr val="accent1">
                    <a:lumMod val="75000"/>
                  </a:schemeClr>
                </a:solidFill>
              </a:rPr>
              <a:t>suicide threat</a:t>
            </a:r>
          </a:p>
          <a:p>
            <a:pPr marL="285750" indent="-285750">
              <a:buFont typeface="Arial" panose="020B0604020202020204" pitchFamily="34" charset="0"/>
              <a:buChar char="•"/>
            </a:pPr>
            <a:r>
              <a:rPr lang="en-US" sz="2000" dirty="0">
                <a:solidFill>
                  <a:schemeClr val="accent1">
                    <a:lumMod val="75000"/>
                  </a:schemeClr>
                </a:solidFill>
              </a:rPr>
              <a:t>crime scene</a:t>
            </a:r>
          </a:p>
          <a:p>
            <a:pPr marL="285750" indent="-285750">
              <a:buFont typeface="Arial" panose="020B0604020202020204" pitchFamily="34" charset="0"/>
              <a:buChar char="•"/>
            </a:pPr>
            <a:r>
              <a:rPr lang="en-US" sz="2000" dirty="0">
                <a:solidFill>
                  <a:schemeClr val="accent1">
                    <a:lumMod val="75000"/>
                  </a:schemeClr>
                </a:solidFill>
              </a:rPr>
              <a:t>car crash</a:t>
            </a:r>
          </a:p>
          <a:p>
            <a:pPr marL="285750" indent="-285750">
              <a:buFont typeface="Arial" panose="020B0604020202020204" pitchFamily="34" charset="0"/>
              <a:buChar char="•"/>
            </a:pPr>
            <a:r>
              <a:rPr lang="en-US" sz="2000" dirty="0">
                <a:solidFill>
                  <a:schemeClr val="accent1">
                    <a:lumMod val="75000"/>
                  </a:schemeClr>
                </a:solidFill>
              </a:rPr>
              <a:t>other serious medical problems</a:t>
            </a:r>
          </a:p>
        </p:txBody>
      </p:sp>
      <p:sp>
        <p:nvSpPr>
          <p:cNvPr id="6" name="TextBox 5">
            <a:extLst>
              <a:ext uri="{FF2B5EF4-FFF2-40B4-BE49-F238E27FC236}">
                <a16:creationId xmlns:a16="http://schemas.microsoft.com/office/drawing/2014/main" id="{5B93225B-8D4A-47B8-49EA-A5803E7341B9}"/>
              </a:ext>
            </a:extLst>
          </p:cNvPr>
          <p:cNvSpPr txBox="1"/>
          <p:nvPr/>
        </p:nvSpPr>
        <p:spPr>
          <a:xfrm>
            <a:off x="762000" y="5410200"/>
            <a:ext cx="7924800" cy="646331"/>
          </a:xfrm>
          <a:prstGeom prst="rect">
            <a:avLst/>
          </a:prstGeom>
          <a:noFill/>
        </p:spPr>
        <p:txBody>
          <a:bodyPr wrap="square" rtlCol="0">
            <a:spAutoFit/>
          </a:bodyPr>
          <a:lstStyle/>
          <a:p>
            <a:r>
              <a:rPr lang="en-US" dirty="0"/>
              <a:t>Stay on the line.  Answer the 9-1-1 operators questions.  Give your name, where you are at, what happened, and the current condition.  Get help knowing what to do.</a:t>
            </a:r>
          </a:p>
        </p:txBody>
      </p:sp>
      <p:pic>
        <p:nvPicPr>
          <p:cNvPr id="8" name="Picture 7" descr="A cartoon of a person holding his head&#10;&#10;Description automatically generated">
            <a:extLst>
              <a:ext uri="{FF2B5EF4-FFF2-40B4-BE49-F238E27FC236}">
                <a16:creationId xmlns:a16="http://schemas.microsoft.com/office/drawing/2014/main" id="{611A6142-8855-3066-7B2B-8FEAA977BB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958187"/>
            <a:ext cx="1493555" cy="2895600"/>
          </a:xfrm>
          <a:prstGeom prst="rect">
            <a:avLst/>
          </a:prstGeom>
        </p:spPr>
      </p:pic>
    </p:spTree>
    <p:extLst>
      <p:ext uri="{BB962C8B-B14F-4D97-AF65-F5344CB8AC3E}">
        <p14:creationId xmlns:p14="http://schemas.microsoft.com/office/powerpoint/2010/main" val="485225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What steps should be taken before reporting a lost person?</a:t>
            </a:r>
          </a:p>
        </p:txBody>
      </p:sp>
      <p:sp>
        <p:nvSpPr>
          <p:cNvPr id="3" name="Content Placeholder 2"/>
          <p:cNvSpPr>
            <a:spLocks noGrp="1"/>
          </p:cNvSpPr>
          <p:nvPr>
            <p:ph idx="1"/>
          </p:nvPr>
        </p:nvSpPr>
        <p:spPr>
          <a:xfrm>
            <a:off x="762000" y="1600200"/>
            <a:ext cx="7543800" cy="4160520"/>
          </a:xfrm>
        </p:spPr>
        <p:txBody>
          <a:bodyPr>
            <a:normAutofit fontScale="92500" lnSpcReduction="10000"/>
          </a:bodyPr>
          <a:lstStyle/>
          <a:p>
            <a:pPr marL="0" indent="0">
              <a:buNone/>
            </a:pPr>
            <a:r>
              <a:rPr lang="en-US" b="1" dirty="0"/>
              <a:t>Quickly double check that they ARE missing</a:t>
            </a:r>
          </a:p>
          <a:p>
            <a:pPr lvl="1"/>
            <a:r>
              <a:rPr lang="en-US" dirty="0"/>
              <a:t>call their cell phone</a:t>
            </a:r>
          </a:p>
          <a:p>
            <a:pPr lvl="1"/>
            <a:r>
              <a:rPr lang="en-US" dirty="0"/>
              <a:t>look where you saw them last</a:t>
            </a:r>
          </a:p>
          <a:p>
            <a:pPr lvl="1"/>
            <a:r>
              <a:rPr lang="en-US" dirty="0"/>
              <a:t>If you’re in a store or public place, notify the officials so they can do an announcement (code Adam) or lock-down and help you search</a:t>
            </a:r>
          </a:p>
          <a:p>
            <a:pPr marL="0" indent="0">
              <a:buNone/>
            </a:pPr>
            <a:r>
              <a:rPr lang="en-US" b="1" dirty="0"/>
              <a:t>If not immediately found, CALL 911; keep searching &amp; calling key contacts</a:t>
            </a:r>
          </a:p>
          <a:p>
            <a:pPr lvl="1"/>
            <a:r>
              <a:rPr lang="en-US" dirty="0"/>
              <a:t>call their home; search through the house &amp; yard</a:t>
            </a:r>
          </a:p>
          <a:p>
            <a:pPr lvl="1"/>
            <a:r>
              <a:rPr lang="en-US" dirty="0"/>
              <a:t>call friends, family, and school or work</a:t>
            </a:r>
          </a:p>
          <a:p>
            <a:pPr marL="0" indent="0">
              <a:buNone/>
            </a:pPr>
            <a:r>
              <a:rPr lang="en-US" b="1" dirty="0"/>
              <a:t>IF FOUND, NOTIFY THE OFFICIALS &amp; THOSE CONTACTED</a:t>
            </a:r>
          </a:p>
        </p:txBody>
      </p:sp>
      <p:sp>
        <p:nvSpPr>
          <p:cNvPr id="6" name="Rectangle 5"/>
          <p:cNvSpPr/>
          <p:nvPr/>
        </p:nvSpPr>
        <p:spPr>
          <a:xfrm>
            <a:off x="2675211" y="5760720"/>
            <a:ext cx="3281668" cy="923330"/>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call 9-1-1</a:t>
            </a:r>
          </a:p>
        </p:txBody>
      </p:sp>
      <p:pic>
        <p:nvPicPr>
          <p:cNvPr id="2050" name="Picture 2" descr="Image result for wanted poste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830" r="22737"/>
          <a:stretch/>
        </p:blipFill>
        <p:spPr bwMode="auto">
          <a:xfrm rot="20753744">
            <a:off x="7488866" y="1035923"/>
            <a:ext cx="1194526" cy="159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98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What information will be needed when reporting a lost person?</a:t>
            </a:r>
          </a:p>
        </p:txBody>
      </p:sp>
      <p:sp>
        <p:nvSpPr>
          <p:cNvPr id="4" name="Rectangle 3"/>
          <p:cNvSpPr/>
          <p:nvPr/>
        </p:nvSpPr>
        <p:spPr>
          <a:xfrm>
            <a:off x="2057400" y="1107948"/>
            <a:ext cx="6248400" cy="568452"/>
          </a:xfrm>
          <a:prstGeom prst="rect">
            <a:avLst/>
          </a:prstGeom>
          <a:noFill/>
        </p:spPr>
        <p:txBody>
          <a:bodyPr wrap="none" lIns="91440" tIns="45720" rIns="91440" bIns="45720">
            <a:normAutofit fontScale="70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Call MUPU at 1</a:t>
            </a: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-800-543-5678</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2057400" y="1478280"/>
            <a:ext cx="6248400" cy="457200"/>
          </a:xfrm>
          <a:prstGeom prst="rect">
            <a:avLst/>
          </a:prstGeom>
          <a:noFill/>
        </p:spPr>
        <p:txBody>
          <a:bodyPr wrap="none" lIns="91440" tIns="45720" rIns="91440" bIns="45720">
            <a:normAutofit fontScale="55000" lnSpcReduction="20000"/>
          </a:bodyPr>
          <a:lstStyle/>
          <a:p>
            <a:pPr algn="ctr"/>
            <a:r>
              <a:rPr lang="en-US" sz="5400"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Missing &amp; Unidentified Persons Unit</a:t>
            </a:r>
          </a:p>
        </p:txBody>
      </p:sp>
      <p:sp>
        <p:nvSpPr>
          <p:cNvPr id="7" name="TextBox 6"/>
          <p:cNvSpPr txBox="1"/>
          <p:nvPr/>
        </p:nvSpPr>
        <p:spPr>
          <a:xfrm>
            <a:off x="4191000" y="2286000"/>
            <a:ext cx="41148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Picture/description </a:t>
            </a:r>
          </a:p>
          <a:p>
            <a:pPr marL="285750" indent="-285750">
              <a:buFont typeface="Arial" panose="020B0604020202020204" pitchFamily="34" charset="0"/>
              <a:buChar char="•"/>
            </a:pPr>
            <a:r>
              <a:rPr lang="en-US" dirty="0"/>
              <a:t>what they were wearing when  last seen</a:t>
            </a:r>
          </a:p>
          <a:p>
            <a:pPr marL="285750" indent="-285750">
              <a:buFont typeface="Arial" panose="020B0604020202020204" pitchFamily="34" charset="0"/>
              <a:buChar char="•"/>
            </a:pPr>
            <a:r>
              <a:rPr lang="en-US" dirty="0"/>
              <a:t>any identifying marks</a:t>
            </a:r>
          </a:p>
          <a:p>
            <a:pPr marL="285750" indent="-285750">
              <a:buFont typeface="Arial" panose="020B0604020202020204" pitchFamily="34" charset="0"/>
              <a:buChar char="•"/>
            </a:pPr>
            <a:r>
              <a:rPr lang="en-US" dirty="0"/>
              <a:t>description of vehicle</a:t>
            </a:r>
          </a:p>
          <a:p>
            <a:pPr marL="285750" indent="-285750">
              <a:buFont typeface="Arial" panose="020B0604020202020204" pitchFamily="34" charset="0"/>
              <a:buChar char="•"/>
            </a:pPr>
            <a:r>
              <a:rPr lang="en-US" dirty="0"/>
              <a:t>their doctor or dentist</a:t>
            </a:r>
          </a:p>
          <a:p>
            <a:pPr marL="285750" indent="-285750">
              <a:buFont typeface="Arial" panose="020B0604020202020204" pitchFamily="34" charset="0"/>
              <a:buChar char="•"/>
            </a:pPr>
            <a:r>
              <a:rPr lang="en-US" dirty="0"/>
              <a:t>where they were supposed to be</a:t>
            </a:r>
          </a:p>
          <a:p>
            <a:pPr marL="285750" indent="-285750">
              <a:buFont typeface="Arial" panose="020B0604020202020204" pitchFamily="34" charset="0"/>
              <a:buChar char="•"/>
            </a:pPr>
            <a:endParaRPr lang="en-US" dirty="0"/>
          </a:p>
        </p:txBody>
      </p:sp>
      <p:sp>
        <p:nvSpPr>
          <p:cNvPr id="8" name="TextBox 7"/>
          <p:cNvSpPr txBox="1"/>
          <p:nvPr/>
        </p:nvSpPr>
        <p:spPr>
          <a:xfrm>
            <a:off x="4191000" y="4317325"/>
            <a:ext cx="3962400" cy="1754326"/>
          </a:xfrm>
          <a:prstGeom prst="rect">
            <a:avLst/>
          </a:prstGeom>
          <a:noFill/>
        </p:spPr>
        <p:txBody>
          <a:bodyPr wrap="square" rtlCol="0">
            <a:spAutoFit/>
          </a:bodyPr>
          <a:lstStyle/>
          <a:p>
            <a:r>
              <a:rPr lang="en-US" dirty="0"/>
              <a:t>When you are going on  a trip or an outing let someone know where you will be going. Give them your routes and destinations.  </a:t>
            </a:r>
          </a:p>
          <a:p>
            <a:endParaRPr lang="en-US" dirty="0"/>
          </a:p>
          <a:p>
            <a:r>
              <a:rPr lang="en-US" dirty="0"/>
              <a:t>Call them when you get there.</a:t>
            </a:r>
          </a:p>
        </p:txBody>
      </p:sp>
      <p:pic>
        <p:nvPicPr>
          <p:cNvPr id="1028" name="Picture 4" descr="Image result for how to report a missing pers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807" y="1935480"/>
            <a:ext cx="3199481" cy="41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60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a:t>Designate the on-the-scene rescuers and emergency dispatch.  Role-play what information each will ask for and give.</a:t>
            </a:r>
          </a:p>
        </p:txBody>
      </p:sp>
    </p:spTree>
    <p:extLst>
      <p:ext uri="{BB962C8B-B14F-4D97-AF65-F5344CB8AC3E}">
        <p14:creationId xmlns:p14="http://schemas.microsoft.com/office/powerpoint/2010/main" val="3927740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467600" cy="1600200"/>
          </a:xfrm>
        </p:spPr>
        <p:txBody>
          <a:bodyPr>
            <a:normAutofit fontScale="90000"/>
          </a:bodyPr>
          <a:lstStyle/>
          <a:p>
            <a:r>
              <a:rPr lang="en-US" dirty="0"/>
              <a:t>Search &amp; Rescue Discussion</a:t>
            </a:r>
          </a:p>
        </p:txBody>
      </p:sp>
      <p:pic>
        <p:nvPicPr>
          <p:cNvPr id="3" name="sID27Dwg1Kw"/>
          <p:cNvPicPr>
            <a:picLocks noRot="1" noChangeAspect="1"/>
          </p:cNvPicPr>
          <p:nvPr>
            <a:videoFile r:link="rId1"/>
          </p:nvPr>
        </p:nvPicPr>
        <p:blipFill>
          <a:blip r:embed="rId3"/>
          <a:stretch>
            <a:fillRect/>
          </a:stretch>
        </p:blipFill>
        <p:spPr>
          <a:xfrm>
            <a:off x="778933" y="914400"/>
            <a:ext cx="7586133" cy="4267200"/>
          </a:xfrm>
          <a:prstGeom prst="rect">
            <a:avLst/>
          </a:prstGeom>
        </p:spPr>
      </p:pic>
      <p:sp>
        <p:nvSpPr>
          <p:cNvPr id="4" name="Rectangle 3"/>
          <p:cNvSpPr/>
          <p:nvPr/>
        </p:nvSpPr>
        <p:spPr>
          <a:xfrm>
            <a:off x="1287437" y="182880"/>
            <a:ext cx="6256363" cy="685800"/>
          </a:xfrm>
          <a:prstGeom prst="rect">
            <a:avLst/>
          </a:prstGeom>
          <a:noFill/>
        </p:spPr>
        <p:txBody>
          <a:bodyPr wrap="square" lIns="91440" tIns="45720" rIns="91440" bIns="45720">
            <a:normAutofit fontScale="85000" lnSpcReduction="2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chemeClr val="bg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stop, think, plan</a:t>
            </a:r>
          </a:p>
        </p:txBody>
      </p:sp>
    </p:spTree>
    <p:extLst>
      <p:ext uri="{BB962C8B-B14F-4D97-AF65-F5344CB8AC3E}">
        <p14:creationId xmlns:p14="http://schemas.microsoft.com/office/powerpoint/2010/main" val="1118703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543800" cy="838200"/>
          </a:xfrm>
        </p:spPr>
        <p:txBody>
          <a:bodyPr>
            <a:normAutofit/>
          </a:bodyPr>
          <a:lstStyle/>
          <a:p>
            <a:r>
              <a:rPr lang="en-US" sz="2400" dirty="0">
                <a:latin typeface="Britannic Bold" panose="020B0903060703020204" pitchFamily="34" charset="0"/>
              </a:rPr>
              <a:t>How is a search for a lost person conducted in a wilderness area?</a:t>
            </a:r>
          </a:p>
        </p:txBody>
      </p:sp>
      <p:sp>
        <p:nvSpPr>
          <p:cNvPr id="3" name="Content Placeholder 2"/>
          <p:cNvSpPr>
            <a:spLocks noGrp="1"/>
          </p:cNvSpPr>
          <p:nvPr>
            <p:ph idx="1"/>
          </p:nvPr>
        </p:nvSpPr>
        <p:spPr>
          <a:xfrm>
            <a:off x="457200" y="1447800"/>
            <a:ext cx="8153400" cy="4953000"/>
          </a:xfrm>
        </p:spPr>
        <p:txBody>
          <a:bodyPr>
            <a:normAutofit fontScale="62500" lnSpcReduction="20000"/>
          </a:bodyPr>
          <a:lstStyle/>
          <a:p>
            <a:pPr marL="0" indent="0">
              <a:buNone/>
            </a:pPr>
            <a:r>
              <a:rPr lang="en-US" dirty="0"/>
              <a:t>In wilderness areas searches are </a:t>
            </a:r>
            <a:r>
              <a:rPr lang="en-US" i="1" dirty="0"/>
              <a:t>conducted in an ever widening circle normally</a:t>
            </a:r>
            <a:r>
              <a:rPr lang="en-US" dirty="0"/>
              <a:t>. All </a:t>
            </a:r>
            <a:r>
              <a:rPr lang="en-US" u="sng" dirty="0"/>
              <a:t>available resources are used including hunting dogs, aircraft, search hikers, and mounted search personnel</a:t>
            </a:r>
            <a:r>
              <a:rPr lang="en-US" dirty="0"/>
              <a:t>. </a:t>
            </a:r>
          </a:p>
          <a:p>
            <a:pPr marL="0" indent="0">
              <a:buNone/>
            </a:pPr>
            <a:r>
              <a:rPr lang="en-US" dirty="0"/>
              <a:t>When a person is lost in the wilderness there is rarely any expense spared in the search for the person.</a:t>
            </a:r>
          </a:p>
          <a:p>
            <a:pPr marL="0" indent="0">
              <a:buNone/>
            </a:pPr>
            <a:r>
              <a:rPr lang="en-US" dirty="0"/>
              <a:t> If details are known about intended camping sites and hiking routes then teams will be sent </a:t>
            </a:r>
            <a:r>
              <a:rPr lang="en-US" i="1" dirty="0"/>
              <a:t>to investigate those locations directly while others are sent into line of site search patterns where from the best known location for the missing person(s) was outward with each searcher being within site of the next. This will also be done in staggered  waves so that any evidence overlooked by one searcher might be found by the next.</a:t>
            </a:r>
            <a:r>
              <a:rPr lang="en-US" dirty="0"/>
              <a:t> </a:t>
            </a:r>
          </a:p>
          <a:p>
            <a:pPr marL="0" indent="0">
              <a:buNone/>
            </a:pPr>
            <a:r>
              <a:rPr lang="en-US" dirty="0"/>
              <a:t>When the area becomes large enough to make line of site searches impractical the teams will be broken into zones using a search grid. A team of two or more will be assigned some small piece of the map area to search, all areas will be searched repeatedly for missed evidence or people. </a:t>
            </a:r>
          </a:p>
          <a:p>
            <a:pPr marL="0" indent="0">
              <a:buNone/>
            </a:pPr>
            <a:r>
              <a:rPr lang="en-US" i="1" dirty="0"/>
              <a:t>All the while roadways and known paths will have searches, or outposts on them in case the victim is still mobile and trying to work his way out of his circumstance</a:t>
            </a:r>
            <a:r>
              <a:rPr lang="en-US" dirty="0"/>
              <a:t>. </a:t>
            </a:r>
          </a:p>
          <a:p>
            <a:pPr marL="0" indent="0">
              <a:buNone/>
            </a:pPr>
            <a:r>
              <a:rPr lang="en-US" u="sng" dirty="0"/>
              <a:t>Aircraft will search in grids as well when weather provides. At night some aircraft may utilize heat sensors to try and identify people</a:t>
            </a:r>
            <a:r>
              <a:rPr lang="en-US" dirty="0"/>
              <a:t> in the wilderness, this has proven effective at times and at other times not. When an aircraft identifies a possible victim a search team in the grid will respond to the location, sometimes they find nothing; other times they find animals. If a person is seeking shelter in a very cold area, he may have burrowed deep enough into a location as to defeat the heat sensors on any aircraft as was the case with a child in Arizona who hid among some cactus which cool greatly at night. This particular child had evaded rescuers intentionally for more than a day because he was not supposed to talk to strangers. </a:t>
            </a:r>
          </a:p>
        </p:txBody>
      </p:sp>
    </p:spTree>
    <p:extLst>
      <p:ext uri="{BB962C8B-B14F-4D97-AF65-F5344CB8AC3E}">
        <p14:creationId xmlns:p14="http://schemas.microsoft.com/office/powerpoint/2010/main" val="383492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001000" cy="1600200"/>
          </a:xfrm>
        </p:spPr>
        <p:txBody>
          <a:bodyPr>
            <a:normAutofit fontScale="90000"/>
          </a:bodyPr>
          <a:lstStyle/>
          <a:p>
            <a:r>
              <a:rPr lang="en-US" dirty="0"/>
              <a:t>Ground Search Team Training</a:t>
            </a:r>
          </a:p>
        </p:txBody>
      </p:sp>
      <p:pic>
        <p:nvPicPr>
          <p:cNvPr id="3" name="JC6gMrAcvSA"/>
          <p:cNvPicPr>
            <a:picLocks noRot="1" noChangeAspect="1"/>
          </p:cNvPicPr>
          <p:nvPr>
            <a:videoFile r:link="rId1"/>
          </p:nvPr>
        </p:nvPicPr>
        <p:blipFill>
          <a:blip r:embed="rId3"/>
          <a:stretch>
            <a:fillRect/>
          </a:stretch>
        </p:blipFill>
        <p:spPr>
          <a:xfrm>
            <a:off x="838200" y="902207"/>
            <a:ext cx="7391400" cy="4157663"/>
          </a:xfrm>
          <a:prstGeom prst="rect">
            <a:avLst/>
          </a:prstGeom>
        </p:spPr>
      </p:pic>
      <p:sp>
        <p:nvSpPr>
          <p:cNvPr id="4" name="TextBox 3"/>
          <p:cNvSpPr txBox="1"/>
          <p:nvPr/>
        </p:nvSpPr>
        <p:spPr>
          <a:xfrm>
            <a:off x="838200" y="381000"/>
            <a:ext cx="7239000" cy="369332"/>
          </a:xfrm>
          <a:prstGeom prst="rect">
            <a:avLst/>
          </a:prstGeom>
          <a:noFill/>
        </p:spPr>
        <p:txBody>
          <a:bodyPr wrap="square" rtlCol="0">
            <a:spAutoFit/>
          </a:bodyPr>
          <a:lstStyle/>
          <a:p>
            <a:r>
              <a:rPr lang="en-US" dirty="0"/>
              <a:t>OPTIONAL   --  40 min.</a:t>
            </a:r>
          </a:p>
        </p:txBody>
      </p:sp>
    </p:spTree>
    <p:extLst>
      <p:ext uri="{BB962C8B-B14F-4D97-AF65-F5344CB8AC3E}">
        <p14:creationId xmlns:p14="http://schemas.microsoft.com/office/powerpoint/2010/main" val="1256504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2362200"/>
            <a:ext cx="7467600" cy="434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3962400" cy="1447800"/>
          </a:xfrm>
        </p:spPr>
        <p:txBody>
          <a:bodyPr>
            <a:normAutofit/>
          </a:bodyPr>
          <a:lstStyle/>
          <a:p>
            <a:r>
              <a:rPr lang="en-US" sz="2400" dirty="0">
                <a:latin typeface="Britannic Bold" panose="020B0903060703020204" pitchFamily="34" charset="0"/>
              </a:rPr>
              <a:t>Show 3 ways to attract and communicate with rescue 	aircraft</a:t>
            </a:r>
          </a:p>
        </p:txBody>
      </p:sp>
      <p:sp>
        <p:nvSpPr>
          <p:cNvPr id="3" name="Content Placeholder 2"/>
          <p:cNvSpPr>
            <a:spLocks noGrp="1"/>
          </p:cNvSpPr>
          <p:nvPr>
            <p:ph idx="1"/>
          </p:nvPr>
        </p:nvSpPr>
        <p:spPr>
          <a:xfrm>
            <a:off x="4800600" y="381000"/>
            <a:ext cx="4343400" cy="2057400"/>
          </a:xfrm>
        </p:spPr>
        <p:txBody>
          <a:bodyPr>
            <a:normAutofit lnSpcReduction="10000"/>
          </a:bodyPr>
          <a:lstStyle/>
          <a:p>
            <a:r>
              <a:rPr lang="en-US" dirty="0"/>
              <a:t>Light 3 fires</a:t>
            </a:r>
          </a:p>
          <a:p>
            <a:r>
              <a:rPr lang="en-US" dirty="0"/>
              <a:t>Write SOS in a clearing using resources you have</a:t>
            </a:r>
          </a:p>
          <a:p>
            <a:r>
              <a:rPr lang="en-US" dirty="0"/>
              <a:t>Use a signal mirror to flash SOS …---…</a:t>
            </a:r>
          </a:p>
        </p:txBody>
      </p:sp>
      <p:pic>
        <p:nvPicPr>
          <p:cNvPr id="6" name="c3SShhjhrSQ"/>
          <p:cNvPicPr>
            <a:picLocks noRot="1" noChangeAspect="1"/>
          </p:cNvPicPr>
          <p:nvPr>
            <a:videoFile r:link="rId1"/>
          </p:nvPr>
        </p:nvPicPr>
        <p:blipFill>
          <a:blip r:embed="rId3"/>
          <a:stretch>
            <a:fillRect/>
          </a:stretch>
        </p:blipFill>
        <p:spPr>
          <a:xfrm>
            <a:off x="1295400" y="2667000"/>
            <a:ext cx="6637867" cy="3733800"/>
          </a:xfrm>
          <a:prstGeom prst="rect">
            <a:avLst/>
          </a:prstGeom>
        </p:spPr>
      </p:pic>
    </p:spTree>
    <p:extLst>
      <p:ext uri="{BB962C8B-B14F-4D97-AF65-F5344CB8AC3E}">
        <p14:creationId xmlns:p14="http://schemas.microsoft.com/office/powerpoint/2010/main" val="3723818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2362200"/>
            <a:ext cx="7467600" cy="434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3962400" cy="1447800"/>
          </a:xfrm>
        </p:spPr>
        <p:txBody>
          <a:bodyPr>
            <a:normAutofit/>
          </a:bodyPr>
          <a:lstStyle/>
          <a:p>
            <a:r>
              <a:rPr lang="en-US" sz="2400" dirty="0">
                <a:latin typeface="Britannic Bold" panose="020B0903060703020204" pitchFamily="34" charset="0"/>
              </a:rPr>
              <a:t>Show 3 ways to attract and communicate with rescue 	aircraft</a:t>
            </a:r>
          </a:p>
        </p:txBody>
      </p:sp>
      <p:sp>
        <p:nvSpPr>
          <p:cNvPr id="3" name="Content Placeholder 2"/>
          <p:cNvSpPr>
            <a:spLocks noGrp="1"/>
          </p:cNvSpPr>
          <p:nvPr>
            <p:ph idx="1"/>
          </p:nvPr>
        </p:nvSpPr>
        <p:spPr>
          <a:xfrm>
            <a:off x="4800600" y="381000"/>
            <a:ext cx="4343400" cy="2057400"/>
          </a:xfrm>
        </p:spPr>
        <p:txBody>
          <a:bodyPr>
            <a:normAutofit lnSpcReduction="10000"/>
          </a:bodyPr>
          <a:lstStyle/>
          <a:p>
            <a:r>
              <a:rPr lang="en-US" dirty="0"/>
              <a:t>Light 3 fires</a:t>
            </a:r>
          </a:p>
          <a:p>
            <a:r>
              <a:rPr lang="en-US" dirty="0"/>
              <a:t>Write SOS in a clearing using resources you have</a:t>
            </a:r>
          </a:p>
          <a:p>
            <a:r>
              <a:rPr lang="en-US" dirty="0"/>
              <a:t>Use a signal mirror to flash SOS …---…</a:t>
            </a:r>
          </a:p>
        </p:txBody>
      </p:sp>
      <p:pic>
        <p:nvPicPr>
          <p:cNvPr id="4" name="ExFxQg1067s"/>
          <p:cNvPicPr>
            <a:picLocks noRot="1" noChangeAspect="1"/>
          </p:cNvPicPr>
          <p:nvPr>
            <a:videoFile r:link="rId1"/>
          </p:nvPr>
        </p:nvPicPr>
        <p:blipFill>
          <a:blip r:embed="rId3"/>
          <a:stretch>
            <a:fillRect/>
          </a:stretch>
        </p:blipFill>
        <p:spPr>
          <a:xfrm>
            <a:off x="1127760" y="2590800"/>
            <a:ext cx="6858000" cy="3857625"/>
          </a:xfrm>
          <a:prstGeom prst="rect">
            <a:avLst/>
          </a:prstGeom>
        </p:spPr>
      </p:pic>
    </p:spTree>
    <p:extLst>
      <p:ext uri="{BB962C8B-B14F-4D97-AF65-F5344CB8AC3E}">
        <p14:creationId xmlns:p14="http://schemas.microsoft.com/office/powerpoint/2010/main" val="3914628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543800" cy="1600200"/>
          </a:xfrm>
        </p:spPr>
        <p:txBody>
          <a:bodyPr>
            <a:normAutofit fontScale="90000"/>
          </a:bodyPr>
          <a:lstStyle/>
          <a:p>
            <a:r>
              <a:rPr lang="en-US" dirty="0"/>
              <a:t>Role play the SEARCH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609600" y="685800"/>
            <a:ext cx="8229600" cy="923330"/>
          </a:xfrm>
          <a:prstGeom prst="rect">
            <a:avLst/>
          </a:prstGeom>
          <a:noFill/>
        </p:spPr>
        <p:txBody>
          <a:bodyPr wrap="square" rtlCol="0">
            <a:spAutoFit/>
          </a:bodyPr>
          <a:lstStyle/>
          <a:p>
            <a:r>
              <a:rPr lang="en-US" dirty="0"/>
              <a:t>Send someone to hide on the premises.  </a:t>
            </a:r>
          </a:p>
          <a:p>
            <a:r>
              <a:rPr lang="en-US" dirty="0"/>
              <a:t>Using the principles of finding a lost person, conduct a rescue.</a:t>
            </a:r>
          </a:p>
          <a:p>
            <a:r>
              <a:rPr lang="en-US" dirty="0"/>
              <a:t>The ‘lost’ person should stay put, but signal his location using sound or bright objects.</a:t>
            </a:r>
          </a:p>
        </p:txBody>
      </p:sp>
    </p:spTree>
    <p:extLst>
      <p:ext uri="{BB962C8B-B14F-4D97-AF65-F5344CB8AC3E}">
        <p14:creationId xmlns:p14="http://schemas.microsoft.com/office/powerpoint/2010/main" val="3927740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52800"/>
            <a:ext cx="7543800" cy="1447800"/>
          </a:xfrm>
        </p:spPr>
        <p:txBody>
          <a:bodyPr>
            <a:normAutofit fontScale="90000"/>
          </a:bodyPr>
          <a:lstStyle/>
          <a:p>
            <a:r>
              <a:rPr lang="en-US" dirty="0"/>
              <a:t>Proper ways </a:t>
            </a:r>
            <a:br>
              <a:rPr lang="en-US" dirty="0"/>
            </a:br>
            <a:r>
              <a:rPr lang="en-US" dirty="0"/>
              <a:t>		to move a victim</a:t>
            </a:r>
          </a:p>
        </p:txBody>
      </p:sp>
      <p:sp>
        <p:nvSpPr>
          <p:cNvPr id="3" name="Text Placeholder 2"/>
          <p:cNvSpPr>
            <a:spLocks noGrp="1"/>
          </p:cNvSpPr>
          <p:nvPr>
            <p:ph type="body" idx="1"/>
          </p:nvPr>
        </p:nvSpPr>
        <p:spPr/>
        <p:txBody>
          <a:bodyPr/>
          <a:lstStyle/>
          <a:p>
            <a:r>
              <a:rPr lang="en-US" dirty="0"/>
              <a:t>Without hurting them more nor yourself</a:t>
            </a:r>
          </a:p>
        </p:txBody>
      </p:sp>
    </p:spTree>
    <p:extLst>
      <p:ext uri="{BB962C8B-B14F-4D97-AF65-F5344CB8AC3E}">
        <p14:creationId xmlns:p14="http://schemas.microsoft.com/office/powerpoint/2010/main" val="2444997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firefighters do it</a:t>
            </a:r>
          </a:p>
        </p:txBody>
      </p:sp>
      <p:sp>
        <p:nvSpPr>
          <p:cNvPr id="3" name="Rectangle 2"/>
          <p:cNvSpPr/>
          <p:nvPr/>
        </p:nvSpPr>
        <p:spPr>
          <a:xfrm>
            <a:off x="762000" y="609600"/>
            <a:ext cx="7543800" cy="449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3pfbwJLJA_s"/>
          <p:cNvPicPr>
            <a:picLocks noRot="1" noChangeAspect="1"/>
          </p:cNvPicPr>
          <p:nvPr>
            <a:videoFile r:link="rId1"/>
          </p:nvPr>
        </p:nvPicPr>
        <p:blipFill>
          <a:blip r:embed="rId3"/>
          <a:stretch>
            <a:fillRect/>
          </a:stretch>
        </p:blipFill>
        <p:spPr>
          <a:xfrm>
            <a:off x="1075266" y="912019"/>
            <a:ext cx="6917267" cy="3890962"/>
          </a:xfrm>
          <a:prstGeom prst="rect">
            <a:avLst/>
          </a:prstGeom>
        </p:spPr>
      </p:pic>
      <p:sp>
        <p:nvSpPr>
          <p:cNvPr id="5" name="TextBox 4"/>
          <p:cNvSpPr txBox="1"/>
          <p:nvPr/>
        </p:nvSpPr>
        <p:spPr>
          <a:xfrm>
            <a:off x="381000" y="6324600"/>
            <a:ext cx="8305800" cy="399365"/>
          </a:xfrm>
          <a:prstGeom prst="rect">
            <a:avLst/>
          </a:prstGeom>
          <a:noFill/>
        </p:spPr>
        <p:txBody>
          <a:bodyPr wrap="square" rtlCol="0">
            <a:normAutofit fontScale="70000" lnSpcReduction="20000"/>
          </a:bodyPr>
          <a:lstStyle/>
          <a:p>
            <a:r>
              <a:rPr lang="en-US" dirty="0"/>
              <a:t>This is a great 5 minute video just press the YouTube button on the bottom of the video to open it in a separate screen.</a:t>
            </a:r>
          </a:p>
        </p:txBody>
      </p:sp>
    </p:spTree>
    <p:extLst>
      <p:ext uri="{BB962C8B-B14F-4D97-AF65-F5344CB8AC3E}">
        <p14:creationId xmlns:p14="http://schemas.microsoft.com/office/powerpoint/2010/main" val="587892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ways to help a victim</a:t>
            </a:r>
            <a:r>
              <a:rPr lang="en-US" sz="2400" i="1" dirty="0">
                <a:latin typeface="Britannic Bold" panose="020B0903060703020204" pitchFamily="34" charset="0"/>
              </a:rPr>
              <a:t>, without assistance</a:t>
            </a:r>
            <a:r>
              <a:rPr lang="en-US" sz="2400" dirty="0">
                <a:latin typeface="Britannic Bold" panose="020B0903060703020204" pitchFamily="34" charset="0"/>
              </a:rPr>
              <a:t> by </a:t>
            </a:r>
            <a:r>
              <a:rPr lang="en-US" sz="2400" u="sng" dirty="0">
                <a:latin typeface="Britannic Bold" panose="020B0903060703020204" pitchFamily="34" charset="0"/>
              </a:rPr>
              <a:t>pulling or dragging</a:t>
            </a:r>
            <a:r>
              <a:rPr lang="en-US" sz="2400" dirty="0">
                <a:latin typeface="Britannic Bold" panose="020B0903060703020204" pitchFamily="34" charset="0"/>
              </a:rPr>
              <a:t> the victim</a:t>
            </a:r>
          </a:p>
        </p:txBody>
      </p:sp>
      <p:pic>
        <p:nvPicPr>
          <p:cNvPr id="7" name="VSyuBMEwfrk"/>
          <p:cNvPicPr>
            <a:picLocks noGrp="1" noRot="1" noChangeAspect="1"/>
          </p:cNvPicPr>
          <p:nvPr>
            <p:ph idx="1"/>
            <a:videoFile r:link="rId1"/>
          </p:nvPr>
        </p:nvPicPr>
        <p:blipFill>
          <a:blip r:embed="rId4"/>
          <a:stretch>
            <a:fillRect/>
          </a:stretch>
        </p:blipFill>
        <p:spPr>
          <a:xfrm>
            <a:off x="914400" y="1438275"/>
            <a:ext cx="4267200" cy="2400300"/>
          </a:xfrm>
          <a:prstGeom prst="rect">
            <a:avLst/>
          </a:prstGeom>
        </p:spPr>
      </p:pic>
      <p:pic>
        <p:nvPicPr>
          <p:cNvPr id="8" name="YU5do8YHBdc"/>
          <p:cNvPicPr>
            <a:picLocks noRot="1" noChangeAspect="1"/>
          </p:cNvPicPr>
          <p:nvPr>
            <a:videoFile r:link="rId2"/>
          </p:nvPr>
        </p:nvPicPr>
        <p:blipFill>
          <a:blip r:embed="rId4"/>
          <a:stretch>
            <a:fillRect/>
          </a:stretch>
        </p:blipFill>
        <p:spPr>
          <a:xfrm>
            <a:off x="4130040" y="3962400"/>
            <a:ext cx="4114800" cy="2314575"/>
          </a:xfrm>
          <a:prstGeom prst="rect">
            <a:avLst/>
          </a:prstGeom>
        </p:spPr>
      </p:pic>
      <p:pic>
        <p:nvPicPr>
          <p:cNvPr id="1026" name="Picture 2" descr="Image result for drag a person resc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0680" y="1447800"/>
            <a:ext cx="2804160" cy="228808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drag a person resc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257674"/>
            <a:ext cx="3324225" cy="172402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132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ways to help a victim, </a:t>
            </a:r>
            <a:r>
              <a:rPr lang="en-US" sz="2400" i="1" dirty="0">
                <a:latin typeface="Britannic Bold" panose="020B0903060703020204" pitchFamily="34" charset="0"/>
              </a:rPr>
              <a:t>without assistance</a:t>
            </a:r>
            <a:r>
              <a:rPr lang="en-US" sz="2400" dirty="0">
                <a:latin typeface="Britannic Bold" panose="020B0903060703020204" pitchFamily="34" charset="0"/>
              </a:rPr>
              <a:t> by </a:t>
            </a:r>
            <a:r>
              <a:rPr lang="en-US" sz="2400" u="sng" dirty="0">
                <a:latin typeface="Britannic Bold" panose="020B0903060703020204" pitchFamily="34" charset="0"/>
              </a:rPr>
              <a:t>lifting</a:t>
            </a:r>
            <a:r>
              <a:rPr lang="en-US" sz="2400" dirty="0">
                <a:latin typeface="Britannic Bold" panose="020B0903060703020204" pitchFamily="34" charset="0"/>
              </a:rPr>
              <a:t> the victim</a:t>
            </a:r>
          </a:p>
        </p:txBody>
      </p:sp>
      <p:pic>
        <p:nvPicPr>
          <p:cNvPr id="4" name="vGSl8cupnTk"/>
          <p:cNvPicPr>
            <a:picLocks noRot="1" noChangeAspect="1"/>
          </p:cNvPicPr>
          <p:nvPr>
            <a:videoFile r:link="rId1"/>
          </p:nvPr>
        </p:nvPicPr>
        <p:blipFill>
          <a:blip r:embed="rId3"/>
          <a:stretch>
            <a:fillRect/>
          </a:stretch>
        </p:blipFill>
        <p:spPr>
          <a:xfrm>
            <a:off x="838200" y="1676400"/>
            <a:ext cx="7450667" cy="4191000"/>
          </a:xfrm>
          <a:prstGeom prst="rect">
            <a:avLst/>
          </a:prstGeom>
        </p:spPr>
      </p:pic>
    </p:spTree>
    <p:extLst>
      <p:ext uri="{BB962C8B-B14F-4D97-AF65-F5344CB8AC3E}">
        <p14:creationId xmlns:p14="http://schemas.microsoft.com/office/powerpoint/2010/main" val="1082545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ways to help a victim, </a:t>
            </a:r>
            <a:r>
              <a:rPr lang="en-US" sz="2400" i="1" dirty="0">
                <a:latin typeface="Britannic Bold" panose="020B0903060703020204" pitchFamily="34" charset="0"/>
              </a:rPr>
              <a:t>without assistance</a:t>
            </a:r>
            <a:r>
              <a:rPr lang="en-US" sz="2400" dirty="0">
                <a:latin typeface="Britannic Bold" panose="020B0903060703020204" pitchFamily="34" charset="0"/>
              </a:rPr>
              <a:t> by assisting a victim in walking</a:t>
            </a:r>
          </a:p>
        </p:txBody>
      </p:sp>
      <p:pic>
        <p:nvPicPr>
          <p:cNvPr id="4" name="gM_eWcRiWiA"/>
          <p:cNvPicPr>
            <a:picLocks noGrp="1" noRot="1" noChangeAspect="1"/>
          </p:cNvPicPr>
          <p:nvPr>
            <p:ph idx="1"/>
            <a:videoFile r:link="rId1"/>
          </p:nvPr>
        </p:nvPicPr>
        <p:blipFill>
          <a:blip r:embed="rId3"/>
          <a:stretch>
            <a:fillRect/>
          </a:stretch>
        </p:blipFill>
        <p:spPr>
          <a:xfrm>
            <a:off x="990600" y="1600200"/>
            <a:ext cx="6324600" cy="3557588"/>
          </a:xfrm>
          <a:prstGeom prst="rect">
            <a:avLst/>
          </a:prstGeom>
        </p:spPr>
      </p:pic>
      <p:pic>
        <p:nvPicPr>
          <p:cNvPr id="2050" name="Picture 2" descr="Image result for drag a person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5410200"/>
            <a:ext cx="1733879" cy="1301822"/>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914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609600" y="685800"/>
            <a:ext cx="8229600" cy="369332"/>
          </a:xfrm>
          <a:prstGeom prst="rect">
            <a:avLst/>
          </a:prstGeom>
          <a:noFill/>
        </p:spPr>
        <p:txBody>
          <a:bodyPr wrap="square" rtlCol="0">
            <a:spAutoFit/>
          </a:bodyPr>
          <a:lstStyle/>
          <a:p>
            <a:r>
              <a:rPr lang="en-US" dirty="0"/>
              <a:t>Practice each of the three ways to move a ‘victim’. Drag, lift, and assist them.</a:t>
            </a:r>
          </a:p>
        </p:txBody>
      </p:sp>
    </p:spTree>
    <p:extLst>
      <p:ext uri="{BB962C8B-B14F-4D97-AF65-F5344CB8AC3E}">
        <p14:creationId xmlns:p14="http://schemas.microsoft.com/office/powerpoint/2010/main" val="68617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play the rescue</a:t>
            </a:r>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p>
        </p:txBody>
      </p:sp>
      <p:sp>
        <p:nvSpPr>
          <p:cNvPr id="5" name="TextBox 4"/>
          <p:cNvSpPr txBox="1"/>
          <p:nvPr/>
        </p:nvSpPr>
        <p:spPr>
          <a:xfrm>
            <a:off x="609600" y="685800"/>
            <a:ext cx="8229600" cy="369332"/>
          </a:xfrm>
          <a:prstGeom prst="rect">
            <a:avLst/>
          </a:prstGeom>
          <a:noFill/>
        </p:spPr>
        <p:txBody>
          <a:bodyPr wrap="square" rtlCol="0">
            <a:spAutoFit/>
          </a:bodyPr>
          <a:lstStyle/>
          <a:p>
            <a:r>
              <a:rPr lang="en-US" dirty="0"/>
              <a:t>Practice each of the following rescue carries also.  They work if you have more people.</a:t>
            </a:r>
          </a:p>
        </p:txBody>
      </p:sp>
    </p:spTree>
    <p:extLst>
      <p:ext uri="{BB962C8B-B14F-4D97-AF65-F5344CB8AC3E}">
        <p14:creationId xmlns:p14="http://schemas.microsoft.com/office/powerpoint/2010/main" val="3753992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sosceles Triangle 6"/>
          <p:cNvSpPr/>
          <p:nvPr/>
        </p:nvSpPr>
        <p:spPr>
          <a:xfrm>
            <a:off x="1981200" y="1388748"/>
            <a:ext cx="3657600" cy="4495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the chair carry</a:t>
            </a:r>
          </a:p>
        </p:txBody>
      </p:sp>
      <p:pic>
        <p:nvPicPr>
          <p:cNvPr id="3074" name="Picture 2" descr="Image result for chair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089" y="1584960"/>
            <a:ext cx="1905000" cy="2047876"/>
          </a:xfrm>
          <a:prstGeom prst="rect">
            <a:avLst/>
          </a:prstGeom>
          <a:noFill/>
          <a:extLst>
            <a:ext uri="{909E8E84-426E-40DD-AFC4-6F175D3DCCD1}">
              <a14:hiddenFill xmlns:a14="http://schemas.microsoft.com/office/drawing/2010/main">
                <a:solidFill>
                  <a:srgbClr val="FFFFFF"/>
                </a:solidFill>
              </a14:hiddenFill>
            </a:ext>
          </a:extLst>
        </p:spPr>
      </p:pic>
      <p:pic>
        <p:nvPicPr>
          <p:cNvPr id="6" name="vMkDtw_5yaY"/>
          <p:cNvPicPr>
            <a:picLocks noGrp="1" noRot="1" noChangeAspect="1"/>
          </p:cNvPicPr>
          <p:nvPr>
            <p:ph idx="1"/>
            <a:videoFile r:link="rId1"/>
          </p:nvPr>
        </p:nvPicPr>
        <p:blipFill>
          <a:blip r:embed="rId4"/>
          <a:stretch>
            <a:fillRect/>
          </a:stretch>
        </p:blipFill>
        <p:spPr>
          <a:xfrm>
            <a:off x="762000" y="2209800"/>
            <a:ext cx="5689600" cy="3200400"/>
          </a:xfrm>
          <a:prstGeom prst="rect">
            <a:avLst/>
          </a:prstGeom>
        </p:spPr>
      </p:pic>
      <p:pic>
        <p:nvPicPr>
          <p:cNvPr id="3076" name="Picture 4" descr="Image result for chair carr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7633" y="4023360"/>
            <a:ext cx="2325911" cy="1814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741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the fore and aft carry</a:t>
            </a:r>
          </a:p>
        </p:txBody>
      </p:sp>
      <p:pic>
        <p:nvPicPr>
          <p:cNvPr id="4" name="h4L-P5nx5xA"/>
          <p:cNvPicPr>
            <a:picLocks noGrp="1" noRot="1" noChangeAspect="1"/>
          </p:cNvPicPr>
          <p:nvPr>
            <p:ph idx="1"/>
            <a:videoFile r:link="rId1"/>
          </p:nvPr>
        </p:nvPicPr>
        <p:blipFill>
          <a:blip r:embed="rId3"/>
          <a:stretch>
            <a:fillRect/>
          </a:stretch>
        </p:blipFill>
        <p:spPr>
          <a:xfrm>
            <a:off x="1295400" y="1447800"/>
            <a:ext cx="6537960" cy="3677603"/>
          </a:xfrm>
          <a:prstGeom prst="rect">
            <a:avLst/>
          </a:prstGeom>
        </p:spPr>
      </p:pic>
      <p:pic>
        <p:nvPicPr>
          <p:cNvPr id="5124" name="Picture 4" descr="Image result for fore and aft rescue carry"/>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5257800" y="5286376"/>
            <a:ext cx="2761978" cy="1219200"/>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4" descr="Image result for fore and aft rescue carry"/>
          <p:cNvPicPr>
            <a:picLocks noChangeAspect="1" noChangeArrowheads="1"/>
          </p:cNvPicPr>
          <p:nvPr/>
        </p:nvPicPr>
        <p:blipFill rotWithShape="1">
          <a:blip r:embed="rId4">
            <a:extLst>
              <a:ext uri="{28A0092B-C50C-407E-A947-70E740481C1C}">
                <a14:useLocalDpi xmlns:a14="http://schemas.microsoft.com/office/drawing/2010/main" val="0"/>
              </a:ext>
            </a:extLst>
          </a:blip>
          <a:srcRect t="50000"/>
          <a:stretch/>
        </p:blipFill>
        <p:spPr bwMode="auto">
          <a:xfrm>
            <a:off x="1066800" y="5334000"/>
            <a:ext cx="2546203" cy="1123952"/>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633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2 handed and 4 handed seats</a:t>
            </a:r>
          </a:p>
        </p:txBody>
      </p:sp>
      <p:pic>
        <p:nvPicPr>
          <p:cNvPr id="4" name="_YeerTzIn_8"/>
          <p:cNvPicPr>
            <a:picLocks noRot="1" noChangeAspect="1"/>
          </p:cNvPicPr>
          <p:nvPr>
            <a:videoFile r:link="rId1"/>
          </p:nvPr>
        </p:nvPicPr>
        <p:blipFill>
          <a:blip r:embed="rId4"/>
          <a:stretch>
            <a:fillRect/>
          </a:stretch>
        </p:blipFill>
        <p:spPr>
          <a:xfrm>
            <a:off x="883920" y="1524000"/>
            <a:ext cx="3992880" cy="2245995"/>
          </a:xfrm>
          <a:prstGeom prst="rect">
            <a:avLst/>
          </a:prstGeom>
        </p:spPr>
      </p:pic>
      <p:pic>
        <p:nvPicPr>
          <p:cNvPr id="5" name="21cjv8UrIjk"/>
          <p:cNvPicPr>
            <a:picLocks noRot="1" noChangeAspect="1"/>
          </p:cNvPicPr>
          <p:nvPr>
            <a:videoFile r:link="rId2"/>
          </p:nvPr>
        </p:nvPicPr>
        <p:blipFill>
          <a:blip r:embed="rId4"/>
          <a:stretch>
            <a:fillRect/>
          </a:stretch>
        </p:blipFill>
        <p:spPr>
          <a:xfrm>
            <a:off x="4419600" y="3886200"/>
            <a:ext cx="3962399" cy="2228849"/>
          </a:xfrm>
          <a:prstGeom prst="rect">
            <a:avLst/>
          </a:prstGeom>
        </p:spPr>
      </p:pic>
      <p:pic>
        <p:nvPicPr>
          <p:cNvPr id="4098" name="Picture 2" descr="Image result for 2 handed rescue car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523999"/>
            <a:ext cx="2133600" cy="208026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2 handed rescue car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 y="4014786"/>
            <a:ext cx="3067050" cy="197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2939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blanket rescue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9405" y="2819400"/>
            <a:ext cx="2381250" cy="30670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5800" y="1447800"/>
            <a:ext cx="64008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blanket carry</a:t>
            </a:r>
          </a:p>
        </p:txBody>
      </p:sp>
      <p:pic>
        <p:nvPicPr>
          <p:cNvPr id="4" name="r30a5WiEP1w"/>
          <p:cNvPicPr>
            <a:picLocks noGrp="1" noRot="1" noChangeAspect="1"/>
          </p:cNvPicPr>
          <p:nvPr>
            <p:ph idx="1"/>
            <a:videoFile r:link="rId1"/>
          </p:nvPr>
        </p:nvPicPr>
        <p:blipFill>
          <a:blip r:embed="rId4"/>
          <a:stretch>
            <a:fillRect/>
          </a:stretch>
        </p:blipFill>
        <p:spPr>
          <a:xfrm>
            <a:off x="838200" y="1584960"/>
            <a:ext cx="6112933" cy="3438525"/>
          </a:xfrm>
          <a:prstGeom prst="rect">
            <a:avLst/>
          </a:prstGeom>
        </p:spPr>
      </p:pic>
    </p:spTree>
    <p:extLst>
      <p:ext uri="{BB962C8B-B14F-4D97-AF65-F5344CB8AC3E}">
        <p14:creationId xmlns:p14="http://schemas.microsoft.com/office/powerpoint/2010/main" val="1289505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3 man hammock with victim in supine position</a:t>
            </a:r>
          </a:p>
        </p:txBody>
      </p:sp>
      <p:pic>
        <p:nvPicPr>
          <p:cNvPr id="7170" name="Picture 2" descr="Image result for 3 man hammock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444" y="5403493"/>
            <a:ext cx="1924007" cy="1362075"/>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EeSU61kQb1g"/>
          <p:cNvPicPr>
            <a:picLocks noRot="1" noChangeAspect="1"/>
          </p:cNvPicPr>
          <p:nvPr>
            <a:videoFile r:link="rId1"/>
          </p:nvPr>
        </p:nvPicPr>
        <p:blipFill>
          <a:blip r:embed="rId4"/>
          <a:stretch>
            <a:fillRect/>
          </a:stretch>
        </p:blipFill>
        <p:spPr>
          <a:xfrm>
            <a:off x="1077595" y="1463040"/>
            <a:ext cx="6881707" cy="3870960"/>
          </a:xfrm>
          <a:prstGeom prst="rect">
            <a:avLst/>
          </a:prstGeom>
        </p:spPr>
      </p:pic>
      <p:sp>
        <p:nvSpPr>
          <p:cNvPr id="7" name="AutoShape 4" descr="Image result for 3 man hammock carry"/>
          <p:cNvSpPr>
            <a:spLocks noChangeAspect="1" noChangeArrowheads="1"/>
          </p:cNvSpPr>
          <p:nvPr/>
        </p:nvSpPr>
        <p:spPr bwMode="auto">
          <a:xfrm>
            <a:off x="155575" y="-6016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Image result for 3 man hammock carry"/>
          <p:cNvSpPr>
            <a:spLocks noChangeAspect="1" noChangeArrowheads="1"/>
          </p:cNvSpPr>
          <p:nvPr/>
        </p:nvSpPr>
        <p:spPr bwMode="auto">
          <a:xfrm>
            <a:off x="307975" y="-4492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Image result for 3 man hammock carry"/>
          <p:cNvSpPr>
            <a:spLocks noChangeAspect="1" noChangeArrowheads="1"/>
          </p:cNvSpPr>
          <p:nvPr/>
        </p:nvSpPr>
        <p:spPr bwMode="auto">
          <a:xfrm>
            <a:off x="460375" y="-2968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49123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1371600"/>
          </a:xfrm>
        </p:spPr>
        <p:txBody>
          <a:bodyPr>
            <a:normAutofit/>
          </a:bodyPr>
          <a:lstStyle/>
          <a:p>
            <a:r>
              <a:rPr lang="en-US" sz="2400" dirty="0">
                <a:latin typeface="Britannic Bold" panose="020B0903060703020204" pitchFamily="34" charset="0"/>
              </a:rPr>
              <a:t>Know the proper way to help a victim, with assistance, with 3 man hammock</a:t>
            </a:r>
            <a:br>
              <a:rPr lang="en-US" sz="2400" dirty="0">
                <a:latin typeface="Britannic Bold" panose="020B0903060703020204" pitchFamily="34" charset="0"/>
              </a:rPr>
            </a:br>
            <a:r>
              <a:rPr lang="en-US" sz="2400" dirty="0">
                <a:latin typeface="Britannic Bold" panose="020B0903060703020204" pitchFamily="34" charset="0"/>
              </a:rPr>
              <a:t>	with victim in prone position</a:t>
            </a:r>
          </a:p>
        </p:txBody>
      </p:sp>
      <p:pic>
        <p:nvPicPr>
          <p:cNvPr id="4" name="olbNCFO3Wmo"/>
          <p:cNvPicPr>
            <a:picLocks noRot="1" noChangeAspect="1"/>
          </p:cNvPicPr>
          <p:nvPr>
            <a:videoFile r:link="rId1"/>
          </p:nvPr>
        </p:nvPicPr>
        <p:blipFill>
          <a:blip r:embed="rId3"/>
          <a:stretch>
            <a:fillRect/>
          </a:stretch>
        </p:blipFill>
        <p:spPr>
          <a:xfrm>
            <a:off x="1572704" y="1950720"/>
            <a:ext cx="5960533" cy="3352800"/>
          </a:xfrm>
          <a:prstGeom prst="rect">
            <a:avLst/>
          </a:prstGeom>
        </p:spPr>
      </p:pic>
      <p:pic>
        <p:nvPicPr>
          <p:cNvPr id="5"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5362906"/>
            <a:ext cx="2247943" cy="1495094"/>
          </a:xfrm>
          <a:prstGeom prst="rect">
            <a:avLst/>
          </a:prstGeom>
          <a:ln w="9525">
            <a:solidFill>
              <a:schemeClr val="accent1">
                <a:lumMod val="75000"/>
              </a:schemeClr>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09574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3 or 4 man lift</a:t>
            </a:r>
          </a:p>
        </p:txBody>
      </p:sp>
      <p:sp>
        <p:nvSpPr>
          <p:cNvPr id="3" name="Content Placeholder 2"/>
          <p:cNvSpPr>
            <a:spLocks noGrp="1"/>
          </p:cNvSpPr>
          <p:nvPr>
            <p:ph idx="1"/>
          </p:nvPr>
        </p:nvSpPr>
        <p:spPr>
          <a:xfrm>
            <a:off x="762000" y="5105400"/>
            <a:ext cx="8077200" cy="990600"/>
          </a:xfrm>
        </p:spPr>
        <p:txBody>
          <a:bodyPr>
            <a:normAutofit fontScale="92500"/>
          </a:bodyPr>
          <a:lstStyle/>
          <a:p>
            <a:pPr marL="0" indent="0">
              <a:buNone/>
            </a:pPr>
            <a:r>
              <a:rPr lang="en-US" dirty="0"/>
              <a:t>wheelbarrow carry – one in front can lean over &amp; take more weight</a:t>
            </a:r>
          </a:p>
          <a:p>
            <a:pPr marL="0" indent="0">
              <a:buNone/>
            </a:pPr>
            <a:r>
              <a:rPr lang="en-US" dirty="0"/>
              <a:t>see:  </a:t>
            </a:r>
            <a:r>
              <a:rPr lang="en-US" dirty="0">
                <a:hlinkClick r:id="rId2"/>
              </a:rPr>
              <a:t>https://www.youtube.com/watch?v=K5EhzPNUpI8</a:t>
            </a:r>
            <a:endParaRPr lang="en-US" dirty="0"/>
          </a:p>
          <a:p>
            <a:endParaRPr lang="en-US" dirty="0"/>
          </a:p>
        </p:txBody>
      </p:sp>
      <p:pic>
        <p:nvPicPr>
          <p:cNvPr id="8194" name="Picture 2" descr="Image result for wheelbarrow rescue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4572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wheelbarrow rescue car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981200"/>
            <a:ext cx="3495675"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992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with 6 (or 8) man lift and carry</a:t>
            </a:r>
          </a:p>
        </p:txBody>
      </p:sp>
      <p:pic>
        <p:nvPicPr>
          <p:cNvPr id="10242" name="Picture 2" descr="Image result for 6 man hammock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5334000"/>
            <a:ext cx="2223685" cy="1493520"/>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wIRuFZnEquM"/>
          <p:cNvPicPr>
            <a:picLocks noRot="1" noChangeAspect="1"/>
          </p:cNvPicPr>
          <p:nvPr>
            <a:videoFile r:link="rId1"/>
          </p:nvPr>
        </p:nvPicPr>
        <p:blipFill>
          <a:blip r:embed="rId4"/>
          <a:stretch>
            <a:fillRect/>
          </a:stretch>
        </p:blipFill>
        <p:spPr>
          <a:xfrm>
            <a:off x="1362285" y="1685924"/>
            <a:ext cx="6204713" cy="3490151"/>
          </a:xfrm>
          <a:prstGeom prst="rect">
            <a:avLst/>
          </a:prstGeom>
        </p:spPr>
      </p:pic>
    </p:spTree>
    <p:extLst>
      <p:ext uri="{BB962C8B-B14F-4D97-AF65-F5344CB8AC3E}">
        <p14:creationId xmlns:p14="http://schemas.microsoft.com/office/powerpoint/2010/main" val="1978238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how to properly use a stretcher </a:t>
            </a:r>
            <a:br>
              <a:rPr lang="en-US" sz="2400" dirty="0">
                <a:latin typeface="Britannic Bold" panose="020B0903060703020204" pitchFamily="34" charset="0"/>
              </a:rPr>
            </a:br>
            <a:r>
              <a:rPr lang="en-US" sz="2400" dirty="0">
                <a:latin typeface="Britannic Bold" panose="020B0903060703020204" pitchFamily="34" charset="0"/>
              </a:rPr>
              <a:t>		and carry a victim on a stretcher</a:t>
            </a:r>
          </a:p>
        </p:txBody>
      </p:sp>
      <p:pic>
        <p:nvPicPr>
          <p:cNvPr id="6" name="D_XN2Lq4QAY"/>
          <p:cNvPicPr>
            <a:picLocks noRot="1" noChangeAspect="1"/>
          </p:cNvPicPr>
          <p:nvPr>
            <a:videoFile r:link="rId1"/>
          </p:nvPr>
        </p:nvPicPr>
        <p:blipFill>
          <a:blip r:embed="rId3"/>
          <a:stretch>
            <a:fillRect/>
          </a:stretch>
        </p:blipFill>
        <p:spPr>
          <a:xfrm>
            <a:off x="762000" y="1676400"/>
            <a:ext cx="7450667" cy="4191000"/>
          </a:xfrm>
          <a:prstGeom prst="rect">
            <a:avLst/>
          </a:prstGeom>
        </p:spPr>
      </p:pic>
      <p:sp>
        <p:nvSpPr>
          <p:cNvPr id="7" name="TextBox 6"/>
          <p:cNvSpPr txBox="1"/>
          <p:nvPr/>
        </p:nvSpPr>
        <p:spPr>
          <a:xfrm>
            <a:off x="762000" y="6248400"/>
            <a:ext cx="7543800" cy="369332"/>
          </a:xfrm>
          <a:prstGeom prst="rect">
            <a:avLst/>
          </a:prstGeom>
          <a:noFill/>
        </p:spPr>
        <p:txBody>
          <a:bodyPr wrap="square" rtlCol="0">
            <a:spAutoFit/>
          </a:bodyPr>
          <a:lstStyle/>
          <a:p>
            <a:r>
              <a:rPr lang="en-US" dirty="0"/>
              <a:t>watch at least the first 4 min.  then skip to 19 min. and continue to 27 min.</a:t>
            </a:r>
          </a:p>
        </p:txBody>
      </p:sp>
    </p:spTree>
    <p:extLst>
      <p:ext uri="{BB962C8B-B14F-4D97-AF65-F5344CB8AC3E}">
        <p14:creationId xmlns:p14="http://schemas.microsoft.com/office/powerpoint/2010/main" val="1561464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how to make an improvised stretcher</a:t>
            </a:r>
            <a:br>
              <a:rPr lang="en-US" sz="2400" dirty="0">
                <a:latin typeface="Britannic Bold" panose="020B0903060703020204" pitchFamily="34" charset="0"/>
              </a:rPr>
            </a:br>
            <a:r>
              <a:rPr lang="en-US" sz="2400" dirty="0">
                <a:latin typeface="Britannic Bold" panose="020B0903060703020204" pitchFamily="34" charset="0"/>
              </a:rPr>
              <a:t>		and carry a victim on the stretcher</a:t>
            </a:r>
          </a:p>
        </p:txBody>
      </p:sp>
      <p:pic>
        <p:nvPicPr>
          <p:cNvPr id="11266" name="Picture 2" descr="Image result for tarp or blanket stretc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5122693"/>
            <a:ext cx="2209800" cy="15808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268" name="Picture 4" descr="Image result for improvised stretcher stretch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5122693"/>
            <a:ext cx="1643096" cy="15808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3tCpCM5Hf4I"/>
          <p:cNvPicPr>
            <a:picLocks noGrp="1" noRot="1" noChangeAspect="1"/>
          </p:cNvPicPr>
          <p:nvPr>
            <p:ph idx="1"/>
            <a:videoFile r:link="rId1"/>
          </p:nvPr>
        </p:nvPicPr>
        <p:blipFill>
          <a:blip r:embed="rId5"/>
          <a:stretch>
            <a:fillRect/>
          </a:stretch>
        </p:blipFill>
        <p:spPr>
          <a:xfrm>
            <a:off x="1219200" y="1371600"/>
            <a:ext cx="6390060" cy="3594409"/>
          </a:xfrm>
          <a:prstGeom prst="rect">
            <a:avLst/>
          </a:prstGeom>
        </p:spPr>
      </p:pic>
    </p:spTree>
    <p:extLst>
      <p:ext uri="{BB962C8B-B14F-4D97-AF65-F5344CB8AC3E}">
        <p14:creationId xmlns:p14="http://schemas.microsoft.com/office/powerpoint/2010/main" val="1862498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Rescue Drill Team</a:t>
            </a:r>
          </a:p>
        </p:txBody>
      </p:sp>
      <p:pic>
        <p:nvPicPr>
          <p:cNvPr id="4" name="LRlyHI9eoWk"/>
          <p:cNvPicPr>
            <a:picLocks noRot="1" noChangeAspect="1"/>
          </p:cNvPicPr>
          <p:nvPr>
            <a:videoFile r:link="rId1"/>
          </p:nvPr>
        </p:nvPicPr>
        <p:blipFill>
          <a:blip r:embed="rId3"/>
          <a:stretch>
            <a:fillRect/>
          </a:stretch>
        </p:blipFill>
        <p:spPr>
          <a:xfrm>
            <a:off x="838200" y="1524000"/>
            <a:ext cx="7450666" cy="4191000"/>
          </a:xfrm>
          <a:prstGeom prst="rect">
            <a:avLst/>
          </a:prstGeom>
        </p:spPr>
      </p:pic>
    </p:spTree>
    <p:extLst>
      <p:ext uri="{BB962C8B-B14F-4D97-AF65-F5344CB8AC3E}">
        <p14:creationId xmlns:p14="http://schemas.microsoft.com/office/powerpoint/2010/main" val="10541290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3532E815-15AB-5C44-BFF6-A2AE9F89E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914400"/>
            <a:ext cx="7467600" cy="2949349"/>
          </a:xfrm>
          <a:prstGeom prst="rect">
            <a:avLst/>
          </a:prstGeom>
        </p:spPr>
      </p:pic>
      <p:sp>
        <p:nvSpPr>
          <p:cNvPr id="4" name="Rectangle: Rounded Corners 3">
            <a:extLst>
              <a:ext uri="{FF2B5EF4-FFF2-40B4-BE49-F238E27FC236}">
                <a16:creationId xmlns:a16="http://schemas.microsoft.com/office/drawing/2014/main" id="{B370174C-2580-C508-1F72-58916475D0F1}"/>
              </a:ext>
            </a:extLst>
          </p:cNvPr>
          <p:cNvSpPr/>
          <p:nvPr/>
        </p:nvSpPr>
        <p:spPr>
          <a:xfrm>
            <a:off x="1828800" y="4038600"/>
            <a:ext cx="54864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3909343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1140</TotalTime>
  <Words>2183</Words>
  <Application>Microsoft Office PowerPoint</Application>
  <PresentationFormat>On-screen Show (4:3)</PresentationFormat>
  <Paragraphs>209</Paragraphs>
  <Slides>53</Slides>
  <Notes>0</Notes>
  <HiddenSlides>0</HiddenSlides>
  <MMClips>31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Britannic Bold</vt:lpstr>
      <vt:lpstr>Impact</vt:lpstr>
      <vt:lpstr>Times New Roman</vt:lpstr>
      <vt:lpstr>NewsPrint</vt:lpstr>
      <vt:lpstr>Basic Rescue in an Emergency</vt:lpstr>
      <vt:lpstr>When it’s an emergency</vt:lpstr>
      <vt:lpstr>Define “emergency rescue”</vt:lpstr>
      <vt:lpstr>Know 6 indications for the need of      an immediate rescue</vt:lpstr>
      <vt:lpstr>Rescuing victim from a  Life threatening situation</vt:lpstr>
      <vt:lpstr>Know 6 procedures to follow before moving a victim from a life-threatening situation.</vt:lpstr>
      <vt:lpstr>Know 5 principles involved in moving a victim from a life-threatening situation.</vt:lpstr>
      <vt:lpstr>Show how to safely rescue a person from  --   being in contact with a live electric wire</vt:lpstr>
      <vt:lpstr>Role play the rescue</vt:lpstr>
      <vt:lpstr>When and how should you be careful with electricity?</vt:lpstr>
      <vt:lpstr>Show how to respond if  a room is filled with fumes or smoke</vt:lpstr>
      <vt:lpstr>Show how to safely rescue a person from  --   a room filled with fumes or smoke</vt:lpstr>
      <vt:lpstr>Stay safe –  Let a firefighter rescue them</vt:lpstr>
      <vt:lpstr>Show how to safely rescue a person or yourself if --   their clothes are on fire</vt:lpstr>
      <vt:lpstr>Show how to safely rescue a person from  --   drowning using a non-swimming rescue</vt:lpstr>
      <vt:lpstr>Show how to safely rescue a person from  --   drowning using a non-swimming rescue</vt:lpstr>
      <vt:lpstr>This is how lifeguards would rescue a drowning person</vt:lpstr>
      <vt:lpstr>Role play the rescue</vt:lpstr>
      <vt:lpstr>Show how to safely rescue a person from  --   an ice accident</vt:lpstr>
      <vt:lpstr>Show how to safely rescue a person from  --   an ice accident</vt:lpstr>
      <vt:lpstr>Role play the rescue</vt:lpstr>
      <vt:lpstr>Survive falling thru ice</vt:lpstr>
      <vt:lpstr>Role play the rescue</vt:lpstr>
      <vt:lpstr>Signaling &amp; Communicating</vt:lpstr>
      <vt:lpstr>When and how should you contact emergency personnel?</vt:lpstr>
      <vt:lpstr>What steps should be taken before reporting a lost person?</vt:lpstr>
      <vt:lpstr>What information will be needed when reporting a lost person?</vt:lpstr>
      <vt:lpstr>Role play the rescue</vt:lpstr>
      <vt:lpstr>Search &amp; Rescue Discussion</vt:lpstr>
      <vt:lpstr>How is a search for a lost person conducted in a wilderness area?</vt:lpstr>
      <vt:lpstr>Ground Search Team Training</vt:lpstr>
      <vt:lpstr>Show 3 ways to attract and communicate with rescue  aircraft</vt:lpstr>
      <vt:lpstr>Show 3 ways to attract and communicate with rescue  aircraft</vt:lpstr>
      <vt:lpstr>Role play the SEARCH rescue</vt:lpstr>
      <vt:lpstr>Proper ways    to move a victim</vt:lpstr>
      <vt:lpstr>How firefighters do it</vt:lpstr>
      <vt:lpstr>Know the proper ways to help a victim, without assistance by pulling or dragging the victim</vt:lpstr>
      <vt:lpstr>Know the proper ways to help a victim, without assistance by lifting the victim</vt:lpstr>
      <vt:lpstr>Know the proper ways to help a victim, without assistance by assisting a victim in walking</vt:lpstr>
      <vt:lpstr>Role play the rescue</vt:lpstr>
      <vt:lpstr>Role play the rescue</vt:lpstr>
      <vt:lpstr>Know the proper way to help a victim, with assistance, with the chair carry</vt:lpstr>
      <vt:lpstr>Know the proper way to help a victim, with assistance, with the fore and aft carry</vt:lpstr>
      <vt:lpstr>Know the proper way to help a victim, with assistance, with 2 handed and 4 handed seats</vt:lpstr>
      <vt:lpstr>Know the proper way to help a victim, with assistance, with blanket carry</vt:lpstr>
      <vt:lpstr>Know the proper way to help a victim, with assistance, with 3 man hammock with victim in supine position</vt:lpstr>
      <vt:lpstr>Know the proper way to help a victim, with assistance, with 3 man hammock  with victim in prone position</vt:lpstr>
      <vt:lpstr>Know the proper way to help a victim, with assistance, with 3 or 4 man lift</vt:lpstr>
      <vt:lpstr>Know the proper way to help a victim, with assistance, with 6 (or 8) man lift and carry</vt:lpstr>
      <vt:lpstr>Know how to properly use a stretcher    and carry a victim on a stretcher</vt:lpstr>
      <vt:lpstr>Know how to make an improvised stretcher   and carry a victim on the stretcher</vt:lpstr>
      <vt:lpstr>Rescue Drill Team</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Rescue</dc:title>
  <dc:creator>Welcome Janelle</dc:creator>
  <cp:lastModifiedBy>Janelle Clendenon</cp:lastModifiedBy>
  <cp:revision>77</cp:revision>
  <dcterms:created xsi:type="dcterms:W3CDTF">2017-01-13T23:27:42Z</dcterms:created>
  <dcterms:modified xsi:type="dcterms:W3CDTF">2025-02-06T00:25:13Z</dcterms:modified>
</cp:coreProperties>
</file>