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4" r:id="rId3"/>
    <p:sldId id="296" r:id="rId4"/>
    <p:sldId id="257" r:id="rId5"/>
    <p:sldId id="298" r:id="rId6"/>
    <p:sldId id="303" r:id="rId7"/>
    <p:sldId id="259" r:id="rId8"/>
    <p:sldId id="292" r:id="rId9"/>
    <p:sldId id="299" r:id="rId10"/>
    <p:sldId id="262" r:id="rId11"/>
    <p:sldId id="263" r:id="rId12"/>
    <p:sldId id="270" r:id="rId13"/>
    <p:sldId id="264" r:id="rId14"/>
    <p:sldId id="261" r:id="rId15"/>
    <p:sldId id="271" r:id="rId16"/>
    <p:sldId id="260" r:id="rId17"/>
    <p:sldId id="265" r:id="rId18"/>
    <p:sldId id="301" r:id="rId19"/>
    <p:sldId id="272" r:id="rId20"/>
    <p:sldId id="266" r:id="rId21"/>
    <p:sldId id="267" r:id="rId22"/>
    <p:sldId id="275" r:id="rId23"/>
    <p:sldId id="268" r:id="rId24"/>
    <p:sldId id="269" r:id="rId25"/>
    <p:sldId id="302" r:id="rId26"/>
    <p:sldId id="274" r:id="rId27"/>
    <p:sldId id="276" r:id="rId28"/>
    <p:sldId id="277" r:id="rId29"/>
    <p:sldId id="281" r:id="rId30"/>
    <p:sldId id="282" r:id="rId31"/>
    <p:sldId id="279" r:id="rId32"/>
    <p:sldId id="280" r:id="rId33"/>
    <p:sldId id="278" r:id="rId34"/>
    <p:sldId id="291" r:id="rId35"/>
    <p:sldId id="283" r:id="rId36"/>
    <p:sldId id="284" r:id="rId37"/>
    <p:sldId id="285" r:id="rId38"/>
    <p:sldId id="286" r:id="rId39"/>
    <p:sldId id="287" r:id="rId40"/>
    <p:sldId id="288" r:id="rId41"/>
    <p:sldId id="304" r:id="rId42"/>
    <p:sldId id="295" r:id="rId43"/>
    <p:sldId id="258" r:id="rId44"/>
    <p:sldId id="293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amazon.com/Nasco-Track-Molds-Vol-1/dp/B0F7M2PLQB/ref=sr_1_1?crid=53G37LYAPXGE&amp;dib=eyJ2IjoiMSJ9.ESXJaCT9gyUitffFXcD29RUMVEteP5FD81eTZYYkbZOHuscSnudf1VEV6HKOtQD4ZeLpyVG2jRnGuAQjvA0jkvDL4LjgpQ3er0mnBu039UJEEPZ26ZJdwAfNqp0wHz0ab1M_TNsAiDgHW6EG3WK6bwYHWjv4n7YoAC2ZQmoi_DUXTvUWzBOoSqmhHPsrhuSdRLnYTcK5HqybNS3uqR9nwA6tbvO0oqBtlfT3i27oYVAJIhmAR0mTUz3IAJ5R_9B9NLz8F9Tp4QFfR2kVCzryrQaLwtljfhFEFSn1IJFtCy0.0boDbwGhUYGAVnN3pvo6xXIFRKO6W1Moa_hcSUAdbCI&amp;dib_tag=se&amp;keywords=animal+foot+track+mold&amp;qid=1761004585&amp;sprefix=animal+foot+track+mold%2Caps%2C170&amp;sr=8-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zWYGWGte1-4?feature=oembed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bird-life.com/how-to-identify-birds-by-their-flight-patterns-1-7893/" TargetMode="Externa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amazon.com/Nasco-Track-Molds-Vol-1/dp/B0F7M2PLQB/ref=sr_1_1?crid=53G37LYAPXGE&amp;dib=eyJ2IjoiMSJ9.ESXJaCT9gyUitffFXcD29RUMVEteP5FD81eTZYYkbZOHuscSnudf1VEV6HKOtQD4ZeLpyVG2jRnGuAQjvA0jkvDL4LjgpQ3er0mnBu039UJEEPZ26ZJdwAfNqp0wHz0ab1M_TNsAiDgHW6EG3WK6bwYHWjv4n7YoAC2ZQmoi_DUXTvUWzBOoSqmhHPsrhuSdRLnYTcK5HqybNS3uqR9nwA6tbvO0oqBtlfT3i27oYVAJIhmAR0mTUz3IAJ5R_9B9NLz8F9Tp4QFfR2kVCzryrQaLwtljfhFEFSn1IJFtCy0.0boDbwGhUYGAVnN3pvo6xXIFRKO6W1Moa_hcSUAdbCI&amp;dib_tag=se&amp;keywords=animal+foot+track+mold&amp;qid=1761004585&amp;sprefix=animal+foot+track+mold%2Caps%2C170&amp;sr=8-1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6F30-C060-4426-F972-B0B4412B4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Animal Tracking Honor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4F37C-BF91-F344-B43E-40EB61B607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Required for Companions</a:t>
            </a:r>
          </a:p>
        </p:txBody>
      </p:sp>
      <p:pic>
        <p:nvPicPr>
          <p:cNvPr id="4" name="Picture 3" descr="A white and brown patch with footprints in it&#10;&#10;Description automatically generated">
            <a:extLst>
              <a:ext uri="{FF2B5EF4-FFF2-40B4-BE49-F238E27FC236}">
                <a16:creationId xmlns:a16="http://schemas.microsoft.com/office/drawing/2014/main" id="{98277201-DF04-01E3-0787-8412417ADD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48" y="4034670"/>
            <a:ext cx="3229928" cy="2700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189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AAC5A-ABCB-0DEE-837B-D65931CFB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7C40-F24E-EEEA-D90E-52C84ACAA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Bauhaus 93" panose="04030905020B02020C02" pitchFamily="82" charset="0"/>
              </a:rPr>
              <a:t>Tracking Station</a:t>
            </a:r>
            <a:endParaRPr lang="en-US" sz="3600" dirty="0"/>
          </a:p>
        </p:txBody>
      </p:sp>
      <p:pic>
        <p:nvPicPr>
          <p:cNvPr id="6" name="Content Placeholder 5" descr="A hand holding a book in the dirt&#10;&#10;AI-generated content may be incorrect.">
            <a:extLst>
              <a:ext uri="{FF2B5EF4-FFF2-40B4-BE49-F238E27FC236}">
                <a16:creationId xmlns:a16="http://schemas.microsoft.com/office/drawing/2014/main" id="{F2CD0558-E408-A4A5-CBDB-F85DDB996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8691" y="3367104"/>
            <a:ext cx="3384742" cy="18906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7CF98-F4BD-8EDC-CA84-88B109F3B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39971" y="1020708"/>
            <a:ext cx="4167717" cy="5124451"/>
          </a:xfrm>
        </p:spPr>
        <p:txBody>
          <a:bodyPr>
            <a:normAutofit/>
          </a:bodyPr>
          <a:lstStyle/>
          <a:p>
            <a:r>
              <a:rPr lang="en-US" b="1" dirty="0"/>
              <a:t>Make a tracking station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DIRECTIONS: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Select a flat open space in a quiet place where animals like to come (near water or natural food source)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Smooth out the ground.  Soft or muddy ground will make better tracks.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Putting food out is not recommended            and may be prohibited.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Check for animal tracks later today and for several other days. </a:t>
            </a:r>
          </a:p>
        </p:txBody>
      </p:sp>
    </p:spTree>
    <p:extLst>
      <p:ext uri="{BB962C8B-B14F-4D97-AF65-F5344CB8AC3E}">
        <p14:creationId xmlns:p14="http://schemas.microsoft.com/office/powerpoint/2010/main" val="246739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28C2-976A-D683-6226-6FDC4DBCA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92" y="435997"/>
            <a:ext cx="5071534" cy="211038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What does the Bible say about footprints? </a:t>
            </a:r>
            <a:br>
              <a:rPr lang="en-US" dirty="0"/>
            </a:b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FCE861-2FDE-A9FC-8A6E-C4F54DFB3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3889485"/>
            <a:ext cx="8930748" cy="253251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Who will direct our footprints, if we let Him?   </a:t>
            </a:r>
          </a:p>
          <a:p>
            <a:pPr algn="ctr"/>
            <a:r>
              <a:rPr lang="en-US" dirty="0"/>
              <a:t>Think about it:  Are your tracks going a direction that others should follow?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What do you think it means for God to establish our footsteps?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How did God establish Joshua’s footsteps?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  <p:pic>
        <p:nvPicPr>
          <p:cNvPr id="12" name="Picture 11" descr="A book with a bookmark&#10;&#10;AI-generated content may be incorrect.">
            <a:extLst>
              <a:ext uri="{FF2B5EF4-FFF2-40B4-BE49-F238E27FC236}">
                <a16:creationId xmlns:a16="http://schemas.microsoft.com/office/drawing/2014/main" id="{63548ABF-8134-990E-7B7F-69A6BE15D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212" y="123740"/>
            <a:ext cx="5314979" cy="39137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39B7FD-9384-1F57-EF6A-D00CAE49F420}"/>
              </a:ext>
            </a:extLst>
          </p:cNvPr>
          <p:cNvSpPr txBox="1"/>
          <p:nvPr/>
        </p:nvSpPr>
        <p:spPr>
          <a:xfrm>
            <a:off x="828675" y="1491188"/>
            <a:ext cx="17436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Psalms</a:t>
            </a:r>
          </a:p>
          <a:p>
            <a:pPr algn="ctr"/>
            <a:r>
              <a:rPr lang="en-US" b="1" dirty="0"/>
              <a:t>119:133 and</a:t>
            </a:r>
          </a:p>
          <a:p>
            <a:pPr algn="ctr"/>
            <a:r>
              <a:rPr lang="en-US" b="1" dirty="0"/>
              <a:t>37:23</a:t>
            </a:r>
          </a:p>
          <a:p>
            <a:pPr algn="ctr"/>
            <a:r>
              <a:rPr lang="en-US" b="1" dirty="0"/>
              <a:t>Joshua 1:3</a:t>
            </a:r>
          </a:p>
          <a:p>
            <a:pPr algn="ctr"/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B8CC0E-751D-CDE4-F717-3D84871EC600}"/>
              </a:ext>
            </a:extLst>
          </p:cNvPr>
          <p:cNvSpPr txBox="1"/>
          <p:nvPr/>
        </p:nvSpPr>
        <p:spPr>
          <a:xfrm>
            <a:off x="6712527" y="2004389"/>
            <a:ext cx="46507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Psalms 119:133 and 37:23-24</a:t>
            </a:r>
          </a:p>
          <a:p>
            <a:pPr algn="ctr"/>
            <a:r>
              <a:rPr lang="en-US" sz="2800" b="1" dirty="0"/>
              <a:t>Joshua 1:3-6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623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BEAA-2183-0F0D-0A7A-8704997D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latin typeface="Bauhaus 93" panose="04030905020B02020C02" pitchFamily="82" charset="0"/>
              </a:rPr>
              <a:t>TRACKING ACTIVITY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6F35E27-7F90-EED7-569C-15908CC13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6082" y="425974"/>
            <a:ext cx="4600908" cy="600605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F1A34-568B-08BC-0870-44F5CEDB8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24955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the classrooms and hallway, you will find tracks.  They will lead to an animal.  Look around for the animal.</a:t>
            </a:r>
          </a:p>
          <a:p>
            <a:r>
              <a:rPr lang="en-US" dirty="0"/>
              <a:t>  If you don’t see it right away, look for additional tracks further on.</a:t>
            </a:r>
          </a:p>
          <a:p>
            <a:r>
              <a:rPr lang="en-US" dirty="0"/>
              <a:t>When you find the animal, on your paper, match the track with the animal.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When you are done,                                                    come back to this room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8840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90973-59FF-C432-4DAB-E567B6C4D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EF9B-B2D2-9B13-8946-0EE8A9FF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latin typeface="Bauhaus 93" panose="04030905020B02020C02" pitchFamily="82" charset="0"/>
              </a:rPr>
              <a:t>TRACKING ACTIVITY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5E9F96-80A7-3137-0426-7776DF007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6082" y="425974"/>
            <a:ext cx="4600908" cy="600605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B7C2E-A2BC-015E-2A55-6836125FD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2495550"/>
          </a:xfrm>
        </p:spPr>
        <p:txBody>
          <a:bodyPr>
            <a:normAutofit/>
          </a:bodyPr>
          <a:lstStyle/>
          <a:p>
            <a:r>
              <a:rPr lang="en-US" dirty="0"/>
              <a:t>How did you do?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 hope you did a great job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so that you will do well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at the game we will soon play!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You may reference your paper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A00590-7B10-6E21-877A-741D79454333}"/>
              </a:ext>
            </a:extLst>
          </p:cNvPr>
          <p:cNvCxnSpPr>
            <a:cxnSpLocks/>
          </p:cNvCxnSpPr>
          <p:nvPr/>
        </p:nvCxnSpPr>
        <p:spPr>
          <a:xfrm>
            <a:off x="8077200" y="1440873"/>
            <a:ext cx="2992582" cy="43641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Arrow: Right 8">
            <a:extLst>
              <a:ext uri="{FF2B5EF4-FFF2-40B4-BE49-F238E27FC236}">
                <a16:creationId xmlns:a16="http://schemas.microsoft.com/office/drawing/2014/main" id="{DB271E31-2711-CBFF-03A3-C5CA909A81B4}"/>
              </a:ext>
            </a:extLst>
          </p:cNvPr>
          <p:cNvSpPr/>
          <p:nvPr/>
        </p:nvSpPr>
        <p:spPr>
          <a:xfrm>
            <a:off x="5846618" y="1246909"/>
            <a:ext cx="1311951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Turtle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12C78A9-43DB-9971-C72D-4C47B1A50BD5}"/>
              </a:ext>
            </a:extLst>
          </p:cNvPr>
          <p:cNvSpPr/>
          <p:nvPr/>
        </p:nvSpPr>
        <p:spPr>
          <a:xfrm>
            <a:off x="5636684" y="454561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rabbit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A0269D9-E494-F75D-12BA-B08F8A5885A7}"/>
              </a:ext>
            </a:extLst>
          </p:cNvPr>
          <p:cNvSpPr/>
          <p:nvPr/>
        </p:nvSpPr>
        <p:spPr>
          <a:xfrm>
            <a:off x="5846618" y="836441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squirrel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5E55397-580E-79AD-1E94-5AB2564BA52A}"/>
              </a:ext>
            </a:extLst>
          </p:cNvPr>
          <p:cNvSpPr/>
          <p:nvPr/>
        </p:nvSpPr>
        <p:spPr>
          <a:xfrm>
            <a:off x="5799133" y="1657377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skunk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BFC2113-246C-20FA-B8DA-9B096EC2AA59}"/>
              </a:ext>
            </a:extLst>
          </p:cNvPr>
          <p:cNvSpPr/>
          <p:nvPr/>
        </p:nvSpPr>
        <p:spPr>
          <a:xfrm>
            <a:off x="5666509" y="2041788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raccoon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0CF9B40-BC57-B43A-2B0E-10745AE581D7}"/>
              </a:ext>
            </a:extLst>
          </p:cNvPr>
          <p:cNvSpPr/>
          <p:nvPr/>
        </p:nvSpPr>
        <p:spPr>
          <a:xfrm>
            <a:off x="5777877" y="2478312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giraffe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489FD02-B37A-A5DF-1872-1F750159CD17}"/>
              </a:ext>
            </a:extLst>
          </p:cNvPr>
          <p:cNvSpPr/>
          <p:nvPr/>
        </p:nvSpPr>
        <p:spPr>
          <a:xfrm>
            <a:off x="5666509" y="2831603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deer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11536C0-CC29-1395-52E0-A9AC7576DB99}"/>
              </a:ext>
            </a:extLst>
          </p:cNvPr>
          <p:cNvSpPr/>
          <p:nvPr/>
        </p:nvSpPr>
        <p:spPr>
          <a:xfrm>
            <a:off x="5799133" y="3280942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Brown bear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3641306E-E8BC-2989-51ED-CC0828027632}"/>
              </a:ext>
            </a:extLst>
          </p:cNvPr>
          <p:cNvSpPr/>
          <p:nvPr/>
        </p:nvSpPr>
        <p:spPr>
          <a:xfrm>
            <a:off x="5636684" y="3657602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frog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9336037-7244-EAD7-4A9C-9C057CF95452}"/>
              </a:ext>
            </a:extLst>
          </p:cNvPr>
          <p:cNvSpPr/>
          <p:nvPr/>
        </p:nvSpPr>
        <p:spPr>
          <a:xfrm>
            <a:off x="5777877" y="4034262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eagle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A72C579-9C47-3204-A530-76C668FEFCBF}"/>
              </a:ext>
            </a:extLst>
          </p:cNvPr>
          <p:cNvSpPr/>
          <p:nvPr/>
        </p:nvSpPr>
        <p:spPr>
          <a:xfrm>
            <a:off x="5636684" y="4455168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goose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58247AB-5FE8-86B3-963E-42C9BEDF621C}"/>
              </a:ext>
            </a:extLst>
          </p:cNvPr>
          <p:cNvSpPr/>
          <p:nvPr/>
        </p:nvSpPr>
        <p:spPr>
          <a:xfrm>
            <a:off x="5764022" y="4819626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woodpecker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444CCE0-CFD6-5BE5-AFF5-46072ECD09E8}"/>
              </a:ext>
            </a:extLst>
          </p:cNvPr>
          <p:cNvSpPr/>
          <p:nvPr/>
        </p:nvSpPr>
        <p:spPr>
          <a:xfrm>
            <a:off x="5636684" y="5205690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chickadee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9970591-BBDC-C971-69DA-98BDD0D7BF76}"/>
              </a:ext>
            </a:extLst>
          </p:cNvPr>
          <p:cNvSpPr/>
          <p:nvPr/>
        </p:nvSpPr>
        <p:spPr>
          <a:xfrm>
            <a:off x="5777877" y="5641069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cat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3154106-CB72-B255-759C-30B303094078}"/>
              </a:ext>
            </a:extLst>
          </p:cNvPr>
          <p:cNvSpPr/>
          <p:nvPr/>
        </p:nvSpPr>
        <p:spPr>
          <a:xfrm>
            <a:off x="5636684" y="6061975"/>
            <a:ext cx="1492060" cy="353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dog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02ECD68-6C01-25A3-A9D2-BDFAEB085D14}"/>
              </a:ext>
            </a:extLst>
          </p:cNvPr>
          <p:cNvCxnSpPr/>
          <p:nvPr/>
        </p:nvCxnSpPr>
        <p:spPr>
          <a:xfrm>
            <a:off x="8091055" y="631206"/>
            <a:ext cx="2798618" cy="35883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4144232-8C0C-88E5-8EA9-737F5C649D31}"/>
              </a:ext>
            </a:extLst>
          </p:cNvPr>
          <p:cNvCxnSpPr>
            <a:cxnSpLocks/>
          </p:cNvCxnSpPr>
          <p:nvPr/>
        </p:nvCxnSpPr>
        <p:spPr>
          <a:xfrm>
            <a:off x="8035637" y="944691"/>
            <a:ext cx="2951549" cy="44724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67F668F-1F6A-A33D-501F-A276D9273A8C}"/>
              </a:ext>
            </a:extLst>
          </p:cNvPr>
          <p:cNvCxnSpPr>
            <a:cxnSpLocks/>
          </p:cNvCxnSpPr>
          <p:nvPr/>
        </p:nvCxnSpPr>
        <p:spPr>
          <a:xfrm>
            <a:off x="8021782" y="1846118"/>
            <a:ext cx="3062917" cy="4392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25EFFD-3CB2-993C-8D56-B57B6897B6C4}"/>
              </a:ext>
            </a:extLst>
          </p:cNvPr>
          <p:cNvCxnSpPr>
            <a:cxnSpLocks/>
          </p:cNvCxnSpPr>
          <p:nvPr/>
        </p:nvCxnSpPr>
        <p:spPr>
          <a:xfrm>
            <a:off x="7981909" y="2286000"/>
            <a:ext cx="2861918" cy="23458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38006F-D6B1-9E86-9EDC-E4560415E6F0}"/>
              </a:ext>
            </a:extLst>
          </p:cNvPr>
          <p:cNvCxnSpPr>
            <a:cxnSpLocks/>
          </p:cNvCxnSpPr>
          <p:nvPr/>
        </p:nvCxnSpPr>
        <p:spPr>
          <a:xfrm>
            <a:off x="8007927" y="2609343"/>
            <a:ext cx="2993114" cy="8196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19B66C-490C-8CD8-3C5B-44CF11030025}"/>
              </a:ext>
            </a:extLst>
          </p:cNvPr>
          <p:cNvCxnSpPr>
            <a:cxnSpLocks/>
          </p:cNvCxnSpPr>
          <p:nvPr/>
        </p:nvCxnSpPr>
        <p:spPr>
          <a:xfrm flipV="1">
            <a:off x="8021782" y="1846118"/>
            <a:ext cx="2949383" cy="12143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7258485-AA58-24D5-2CDB-9A1AB76A7F64}"/>
              </a:ext>
            </a:extLst>
          </p:cNvPr>
          <p:cNvCxnSpPr>
            <a:cxnSpLocks/>
          </p:cNvCxnSpPr>
          <p:nvPr/>
        </p:nvCxnSpPr>
        <p:spPr>
          <a:xfrm flipV="1">
            <a:off x="8049492" y="679193"/>
            <a:ext cx="2921673" cy="274980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5FAF2F9-E282-1A4B-8502-7BD560CE4688}"/>
              </a:ext>
            </a:extLst>
          </p:cNvPr>
          <p:cNvCxnSpPr>
            <a:cxnSpLocks/>
          </p:cNvCxnSpPr>
          <p:nvPr/>
        </p:nvCxnSpPr>
        <p:spPr>
          <a:xfrm flipV="1">
            <a:off x="8029394" y="3060439"/>
            <a:ext cx="2941771" cy="7564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8D369CF-CE17-B3BE-BE23-088C59204F84}"/>
              </a:ext>
            </a:extLst>
          </p:cNvPr>
          <p:cNvCxnSpPr>
            <a:cxnSpLocks/>
          </p:cNvCxnSpPr>
          <p:nvPr/>
        </p:nvCxnSpPr>
        <p:spPr>
          <a:xfrm flipV="1">
            <a:off x="8104378" y="2654957"/>
            <a:ext cx="2866787" cy="15559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A816B0-3069-E877-CCF0-C66BF9D09AE4}"/>
              </a:ext>
            </a:extLst>
          </p:cNvPr>
          <p:cNvCxnSpPr>
            <a:cxnSpLocks/>
          </p:cNvCxnSpPr>
          <p:nvPr/>
        </p:nvCxnSpPr>
        <p:spPr>
          <a:xfrm flipV="1">
            <a:off x="8063347" y="3867130"/>
            <a:ext cx="2877993" cy="7923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9FE2E32-1CA5-DBA9-3516-4FD88ECAF9B2}"/>
              </a:ext>
            </a:extLst>
          </p:cNvPr>
          <p:cNvCxnSpPr>
            <a:cxnSpLocks/>
          </p:cNvCxnSpPr>
          <p:nvPr/>
        </p:nvCxnSpPr>
        <p:spPr>
          <a:xfrm flipV="1">
            <a:off x="8091055" y="5037058"/>
            <a:ext cx="2752772" cy="115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0939E0C-0B09-0375-99CE-0B539F661E02}"/>
              </a:ext>
            </a:extLst>
          </p:cNvPr>
          <p:cNvCxnSpPr>
            <a:cxnSpLocks/>
          </p:cNvCxnSpPr>
          <p:nvPr/>
        </p:nvCxnSpPr>
        <p:spPr>
          <a:xfrm flipV="1">
            <a:off x="8039388" y="1458211"/>
            <a:ext cx="2859857" cy="39956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9C793C-0171-3C50-4735-FC556E0797EC}"/>
              </a:ext>
            </a:extLst>
          </p:cNvPr>
          <p:cNvCxnSpPr>
            <a:cxnSpLocks/>
          </p:cNvCxnSpPr>
          <p:nvPr/>
        </p:nvCxnSpPr>
        <p:spPr>
          <a:xfrm flipV="1">
            <a:off x="8118233" y="1046873"/>
            <a:ext cx="2794865" cy="47581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0924C9E-C287-2638-4638-A9DA13E71681}"/>
              </a:ext>
            </a:extLst>
          </p:cNvPr>
          <p:cNvCxnSpPr>
            <a:cxnSpLocks/>
          </p:cNvCxnSpPr>
          <p:nvPr/>
        </p:nvCxnSpPr>
        <p:spPr>
          <a:xfrm flipV="1">
            <a:off x="8126166" y="2206407"/>
            <a:ext cx="2852986" cy="40203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0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8E726-7F7A-BA89-516C-98C64D46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4B36-EFE5-31CF-8A7F-73B585D3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221" y="381001"/>
            <a:ext cx="2887664" cy="13716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Bauhaus 93" panose="04030905020B02020C02" pitchFamily="82" charset="0"/>
              </a:rPr>
              <a:t>PLASTER CASTING</a:t>
            </a:r>
            <a:endParaRPr lang="en-US" sz="3600" dirty="0"/>
          </a:p>
        </p:txBody>
      </p:sp>
      <p:pic>
        <p:nvPicPr>
          <p:cNvPr id="6" name="Content Placeholder 5" descr="A person squatting on a dirt path with a white container&#10;&#10;AI-generated content may be incorrect.">
            <a:extLst>
              <a:ext uri="{FF2B5EF4-FFF2-40B4-BE49-F238E27FC236}">
                <a16:creationId xmlns:a16="http://schemas.microsoft.com/office/drawing/2014/main" id="{AE676E53-1B16-AB2F-8544-8FF60CE34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464" y="2098636"/>
            <a:ext cx="3014230" cy="226067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A313F-EED7-DAB4-FE45-22426C01B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5833" y="666747"/>
            <a:ext cx="4167717" cy="5124451"/>
          </a:xfrm>
        </p:spPr>
        <p:txBody>
          <a:bodyPr>
            <a:normAutofit/>
          </a:bodyPr>
          <a:lstStyle/>
          <a:p>
            <a:r>
              <a:rPr lang="en-US" b="1" dirty="0"/>
              <a:t>Make 5 plaster casts, each of a different animal’s track or footprint.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DIRECTIONS: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Find an animal footprint in the dirt or  make one by pushing a footprint maker into wet sand.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Take a strip of cardstock and make a circle big enough to go around the track.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Mix your plaster:  In a large Styrofoam cup, put in ¼ cup water.  Add ½ cup Plaster of Paris and stir into a thick paste.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Quickly pour the plaster into the footprint so that it fills the footprint and goes part way up the cardstock strip border.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Let it dry.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Take out the dried plaster and brush off the sand or dirt.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D5CD64-5E09-CD4F-32AB-428272D6CA0A}"/>
              </a:ext>
            </a:extLst>
          </p:cNvPr>
          <p:cNvSpPr/>
          <p:nvPr/>
        </p:nvSpPr>
        <p:spPr>
          <a:xfrm>
            <a:off x="9739745" y="666747"/>
            <a:ext cx="2147455" cy="57617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Activity OPTIONS:</a:t>
            </a:r>
          </a:p>
          <a:p>
            <a:pPr algn="ctr"/>
            <a:endParaRPr lang="en-US" dirty="0"/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Form 5 footprints out of playdough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Form 5 footprints out of bread or biscuit dough, bake and eat.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Press footprints into rollout cookie dough.  Melt chocolate and fill the footprints with it.</a:t>
            </a:r>
          </a:p>
        </p:txBody>
      </p:sp>
      <p:pic>
        <p:nvPicPr>
          <p:cNvPr id="5" name="Picture 4" descr="A group of animal molds and a book&#10;&#10;AI-generated content may be incorrect.">
            <a:extLst>
              <a:ext uri="{FF2B5EF4-FFF2-40B4-BE49-F238E27FC236}">
                <a16:creationId xmlns:a16="http://schemas.microsoft.com/office/drawing/2014/main" id="{31302865-A54D-2DD4-C239-F55A23DE6C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1221" y="4103760"/>
            <a:ext cx="2862262" cy="2862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697806-2B1A-6267-03B7-CF112D2F4A90}"/>
              </a:ext>
            </a:extLst>
          </p:cNvPr>
          <p:cNvSpPr txBox="1"/>
          <p:nvPr/>
        </p:nvSpPr>
        <p:spPr>
          <a:xfrm>
            <a:off x="4413694" y="6303818"/>
            <a:ext cx="301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Nasco Track molds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2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A06A6-B3FD-D7BA-3732-F858194E1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E5B09-1248-5DA5-468C-04B5AD0F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Bauhaus 93" panose="04030905020B02020C02" pitchFamily="82" charset="0"/>
              </a:rPr>
              <a:t>Name that Track</a:t>
            </a:r>
            <a:br>
              <a:rPr lang="en-US" sz="3600" b="1" dirty="0">
                <a:latin typeface="Bauhaus 93" panose="04030905020B02020C02" pitchFamily="82" charset="0"/>
              </a:rPr>
            </a:br>
            <a:r>
              <a:rPr lang="en-US" sz="3600" b="1" dirty="0">
                <a:latin typeface="Bauhaus 93" panose="04030905020B02020C02" pitchFamily="82" charset="0"/>
              </a:rPr>
              <a:t>GAME TIME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363EA-89D2-15A3-1778-7576AF8E5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3" y="2971800"/>
            <a:ext cx="3170832" cy="2390614"/>
          </a:xfrm>
        </p:spPr>
        <p:txBody>
          <a:bodyPr>
            <a:normAutofit/>
          </a:bodyPr>
          <a:lstStyle/>
          <a:p>
            <a:r>
              <a:rPr lang="en-US" dirty="0"/>
              <a:t>Choose a game and teams:</a:t>
            </a: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Track race </a:t>
            </a:r>
            <a:r>
              <a:rPr lang="en-US" dirty="0"/>
              <a:t>– draw 2 lines    with 9 dots on each line.  </a:t>
            </a:r>
          </a:p>
          <a:p>
            <a:r>
              <a:rPr lang="en-US" dirty="0"/>
              <a:t>Mark the consecutive dots as the team correctly answers the questions.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F378E9-2D2F-F92B-CE4B-4879EE09276B}"/>
              </a:ext>
            </a:extLst>
          </p:cNvPr>
          <p:cNvGrpSpPr/>
          <p:nvPr/>
        </p:nvGrpSpPr>
        <p:grpSpPr>
          <a:xfrm>
            <a:off x="5124450" y="4133850"/>
            <a:ext cx="6378573" cy="257175"/>
            <a:chOff x="5124450" y="4133850"/>
            <a:chExt cx="6378573" cy="25717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E02EC80-1C9C-CD9D-DF8A-A391C5789498}"/>
                </a:ext>
              </a:extLst>
            </p:cNvPr>
            <p:cNvCxnSpPr/>
            <p:nvPr/>
          </p:nvCxnSpPr>
          <p:spPr>
            <a:xfrm>
              <a:off x="5262033" y="4267200"/>
              <a:ext cx="6240990" cy="0"/>
            </a:xfrm>
            <a:prstGeom prst="straightConnector1">
              <a:avLst/>
            </a:prstGeom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642665A-0754-2E39-51C4-B05E53275664}"/>
                </a:ext>
              </a:extLst>
            </p:cNvPr>
            <p:cNvSpPr/>
            <p:nvPr/>
          </p:nvSpPr>
          <p:spPr>
            <a:xfrm>
              <a:off x="5124450" y="415290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22E155F-E2FF-84EE-9A55-9BB7BB0701DE}"/>
                </a:ext>
              </a:extLst>
            </p:cNvPr>
            <p:cNvSpPr/>
            <p:nvPr/>
          </p:nvSpPr>
          <p:spPr>
            <a:xfrm>
              <a:off x="5822354" y="4152900"/>
              <a:ext cx="228600" cy="1905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A464D7-2C46-0371-8297-0CFE857AD381}"/>
                </a:ext>
              </a:extLst>
            </p:cNvPr>
            <p:cNvSpPr/>
            <p:nvPr/>
          </p:nvSpPr>
          <p:spPr>
            <a:xfrm>
              <a:off x="7218163" y="417195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6DD550-6280-46F7-EBE6-62D4CB4E82ED}"/>
                </a:ext>
              </a:extLst>
            </p:cNvPr>
            <p:cNvSpPr/>
            <p:nvPr/>
          </p:nvSpPr>
          <p:spPr>
            <a:xfrm>
              <a:off x="8613973" y="4181475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3FAC15D-90D1-30C2-CF7C-419DDBF14C80}"/>
                </a:ext>
              </a:extLst>
            </p:cNvPr>
            <p:cNvSpPr/>
            <p:nvPr/>
          </p:nvSpPr>
          <p:spPr>
            <a:xfrm>
              <a:off x="10009783" y="417195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DB84BBB-05DA-D828-7F34-C7A329A03ACE}"/>
                </a:ext>
              </a:extLst>
            </p:cNvPr>
            <p:cNvSpPr/>
            <p:nvPr/>
          </p:nvSpPr>
          <p:spPr>
            <a:xfrm>
              <a:off x="6520259" y="413385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616D5D-C2C4-3EEE-34DD-B86D674E87BD}"/>
                </a:ext>
              </a:extLst>
            </p:cNvPr>
            <p:cNvSpPr/>
            <p:nvPr/>
          </p:nvSpPr>
          <p:spPr>
            <a:xfrm>
              <a:off x="9311878" y="413385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5B81D25-BB4B-0CC8-0A70-A709623F3780}"/>
                </a:ext>
              </a:extLst>
            </p:cNvPr>
            <p:cNvSpPr/>
            <p:nvPr/>
          </p:nvSpPr>
          <p:spPr>
            <a:xfrm>
              <a:off x="7916069" y="4152900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EDE0DEB-6715-2018-62E4-3D63E449CA7A}"/>
                </a:ext>
              </a:extLst>
            </p:cNvPr>
            <p:cNvSpPr/>
            <p:nvPr/>
          </p:nvSpPr>
          <p:spPr>
            <a:xfrm>
              <a:off x="10707688" y="4162425"/>
              <a:ext cx="228600" cy="2095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B98955-4853-B80E-A483-09981850DF01}"/>
              </a:ext>
            </a:extLst>
          </p:cNvPr>
          <p:cNvGrpSpPr/>
          <p:nvPr/>
        </p:nvGrpSpPr>
        <p:grpSpPr>
          <a:xfrm>
            <a:off x="5124450" y="4995862"/>
            <a:ext cx="6378573" cy="257175"/>
            <a:chOff x="5124450" y="4133850"/>
            <a:chExt cx="6378573" cy="25717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975D48F-491C-1047-BFBA-A1CD4BC9D284}"/>
                </a:ext>
              </a:extLst>
            </p:cNvPr>
            <p:cNvCxnSpPr/>
            <p:nvPr/>
          </p:nvCxnSpPr>
          <p:spPr>
            <a:xfrm>
              <a:off x="5262033" y="4267200"/>
              <a:ext cx="6240990" cy="0"/>
            </a:xfrm>
            <a:prstGeom prst="straightConnector1">
              <a:avLst/>
            </a:prstGeom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2778BD4-E542-A882-30A2-11E7945ABB82}"/>
                </a:ext>
              </a:extLst>
            </p:cNvPr>
            <p:cNvSpPr/>
            <p:nvPr/>
          </p:nvSpPr>
          <p:spPr>
            <a:xfrm>
              <a:off x="5124450" y="415290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A527938-B5F1-CD71-1A2D-17D8030DAD74}"/>
                </a:ext>
              </a:extLst>
            </p:cNvPr>
            <p:cNvSpPr/>
            <p:nvPr/>
          </p:nvSpPr>
          <p:spPr>
            <a:xfrm>
              <a:off x="5822354" y="4152900"/>
              <a:ext cx="2286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90E9C59-CB05-FED0-6692-F309C116E72B}"/>
                </a:ext>
              </a:extLst>
            </p:cNvPr>
            <p:cNvSpPr/>
            <p:nvPr/>
          </p:nvSpPr>
          <p:spPr>
            <a:xfrm>
              <a:off x="7218163" y="417195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105F1D1-B0FC-2540-EBA3-7638A83D4311}"/>
                </a:ext>
              </a:extLst>
            </p:cNvPr>
            <p:cNvSpPr/>
            <p:nvPr/>
          </p:nvSpPr>
          <p:spPr>
            <a:xfrm>
              <a:off x="8613973" y="4181475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71D1CE-C7E3-5AE1-3CF5-03DBCEBD8AD9}"/>
                </a:ext>
              </a:extLst>
            </p:cNvPr>
            <p:cNvSpPr/>
            <p:nvPr/>
          </p:nvSpPr>
          <p:spPr>
            <a:xfrm>
              <a:off x="10009783" y="417195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C72032-BCEA-81BC-D18E-750A655F24D8}"/>
                </a:ext>
              </a:extLst>
            </p:cNvPr>
            <p:cNvSpPr/>
            <p:nvPr/>
          </p:nvSpPr>
          <p:spPr>
            <a:xfrm>
              <a:off x="6520259" y="413385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AC00B20-5727-0A12-6058-E65FDC32E402}"/>
                </a:ext>
              </a:extLst>
            </p:cNvPr>
            <p:cNvSpPr/>
            <p:nvPr/>
          </p:nvSpPr>
          <p:spPr>
            <a:xfrm>
              <a:off x="9311878" y="413385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977352-8DD4-C89B-DDE2-00CAFCA990E6}"/>
                </a:ext>
              </a:extLst>
            </p:cNvPr>
            <p:cNvSpPr/>
            <p:nvPr/>
          </p:nvSpPr>
          <p:spPr>
            <a:xfrm>
              <a:off x="7916069" y="4152900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8660B45-AB99-B619-B081-40B109A45D11}"/>
                </a:ext>
              </a:extLst>
            </p:cNvPr>
            <p:cNvSpPr/>
            <p:nvPr/>
          </p:nvSpPr>
          <p:spPr>
            <a:xfrm>
              <a:off x="10707688" y="4162425"/>
              <a:ext cx="228600" cy="20955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75BBAA2-0E7E-FD77-8483-A6A62B2F09D1}"/>
              </a:ext>
            </a:extLst>
          </p:cNvPr>
          <p:cNvSpPr txBox="1"/>
          <p:nvPr/>
        </p:nvSpPr>
        <p:spPr>
          <a:xfrm>
            <a:off x="5429026" y="5758933"/>
            <a:ext cx="520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may use your matching sheet to help you.</a:t>
            </a:r>
          </a:p>
        </p:txBody>
      </p:sp>
      <p:pic>
        <p:nvPicPr>
          <p:cNvPr id="5" name="Content Placeholder 4" descr="A group of camels on a dirt road&#10;&#10;AI-generated content may be incorrect.">
            <a:extLst>
              <a:ext uri="{FF2B5EF4-FFF2-40B4-BE49-F238E27FC236}">
                <a16:creationId xmlns:a16="http://schemas.microsoft.com/office/drawing/2014/main" id="{B9861F26-7A52-6FF2-F6C3-CB5B980D2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1113" y="762794"/>
            <a:ext cx="3648075" cy="2432050"/>
          </a:xfrm>
        </p:spPr>
      </p:pic>
    </p:spTree>
    <p:extLst>
      <p:ext uri="{BB962C8B-B14F-4D97-AF65-F5344CB8AC3E}">
        <p14:creationId xmlns:p14="http://schemas.microsoft.com/office/powerpoint/2010/main" val="142017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4387A-F16D-947A-A07A-F5A1EF0AB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CE257-395E-203F-DAA5-ECA2BFA8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4997" y="915567"/>
            <a:ext cx="3777721" cy="148444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39846-067B-DF0E-CF1B-7BDA334C1A18}"/>
              </a:ext>
            </a:extLst>
          </p:cNvPr>
          <p:cNvSpPr/>
          <p:nvPr/>
        </p:nvSpPr>
        <p:spPr>
          <a:xfrm>
            <a:off x="6096000" y="4655127"/>
            <a:ext cx="5691810" cy="151707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Animals are present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3DCAB-6EA3-302B-C503-72D065423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34091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Fur, scat (animal poop), or tracks are signs that</a:t>
            </a:r>
          </a:p>
          <a:p>
            <a:pPr marL="0" indent="0" algn="ctr">
              <a:buNone/>
            </a:pPr>
            <a:r>
              <a:rPr lang="en-US" sz="4000" dirty="0"/>
              <a:t> a _ _ _ _ _ s      _r_    </a:t>
            </a:r>
          </a:p>
          <a:p>
            <a:pPr marL="0" indent="0" algn="ctr">
              <a:buNone/>
            </a:pPr>
            <a:r>
              <a:rPr lang="en-US" sz="4000" dirty="0"/>
              <a:t>p_ _ _ _ _ _</a:t>
            </a:r>
          </a:p>
        </p:txBody>
      </p:sp>
    </p:spTree>
    <p:extLst>
      <p:ext uri="{BB962C8B-B14F-4D97-AF65-F5344CB8AC3E}">
        <p14:creationId xmlns:p14="http://schemas.microsoft.com/office/powerpoint/2010/main" val="365685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8FB8E-579D-94F6-C997-CF27C7075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0917-60CA-9421-6192-58F10225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4997" y="915567"/>
            <a:ext cx="3777721" cy="148444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06177E-5606-2AF4-A96C-9AC8C95FBE9C}"/>
              </a:ext>
            </a:extLst>
          </p:cNvPr>
          <p:cNvSpPr/>
          <p:nvPr/>
        </p:nvSpPr>
        <p:spPr>
          <a:xfrm>
            <a:off x="6096000" y="4655127"/>
            <a:ext cx="5691810" cy="151707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dirty="0"/>
              <a:t>So that they can grasp things and climb trees</a:t>
            </a:r>
            <a:endParaRPr lang="en-US" sz="28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31883-3412-1B22-BDE5-5B11C7A2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3409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Why do some animals have feet that are shaped like hands?</a:t>
            </a:r>
            <a:br>
              <a:rPr lang="en-US" sz="4000" dirty="0"/>
            </a:b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2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ABB17-2FDD-3F68-EE2E-7FB21401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6502-EEDF-258B-F457-0283E931B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E72D4-DA3D-253F-C83B-E0C1F76AB7BB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DOG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1516350-8899-247D-FCFA-86A7B873E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8852" y="659195"/>
            <a:ext cx="3379305" cy="508129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70733-0B28-2CFF-B569-241A3F531EF4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88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0CE9C-4E6D-4527-52E2-37BDDAAF5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C673F2-4FA3-1B77-B9A3-D45F3D719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4087" y="734203"/>
            <a:ext cx="4381432" cy="5841911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35A253-6E8C-A364-9BC7-3407EDA42193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CAT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36509C-A1F5-0D3C-F201-335372A3E65C}"/>
              </a:ext>
            </a:extLst>
          </p:cNvPr>
          <p:cNvSpPr txBox="1">
            <a:spLocks/>
          </p:cNvSpPr>
          <p:nvPr/>
        </p:nvSpPr>
        <p:spPr>
          <a:xfrm>
            <a:off x="1550503" y="779184"/>
            <a:ext cx="3777721" cy="120032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3600" b="1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28F2D-42C2-D164-8AB8-ABC9FCB01299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4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8BEC6-BE6B-17BF-748B-454B8F756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337C-D061-2B3C-9309-E39B2258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819382">
            <a:off x="1154880" y="909376"/>
            <a:ext cx="3777721" cy="130735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3600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  <a:latin typeface="Bauhaus 93" panose="04030905020B02020C02" pitchFamily="8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66B8B4-F23D-3D46-99D5-9FE838C46109}"/>
              </a:ext>
            </a:extLst>
          </p:cNvPr>
          <p:cNvSpPr/>
          <p:nvPr/>
        </p:nvSpPr>
        <p:spPr>
          <a:xfrm>
            <a:off x="1645783" y="3950718"/>
            <a:ext cx="3019195" cy="163027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D:  All the above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5CE59-D27D-1587-65A6-5908D3B12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7897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3200" dirty="0"/>
              <a:t>How are cat and dog tracks usually different?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300" dirty="0">
                <a:solidFill>
                  <a:schemeClr val="accent2"/>
                </a:solidFill>
              </a:rPr>
              <a:t>Usually, dogs have nail prints, cats don’t.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300" dirty="0">
                <a:solidFill>
                  <a:schemeClr val="accent2"/>
                </a:solidFill>
              </a:rPr>
              <a:t>A dog’s heel pad is more triangular and points towards the toes.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300" dirty="0">
                <a:solidFill>
                  <a:schemeClr val="accent2"/>
                </a:solidFill>
              </a:rPr>
              <a:t>A cat’s heel pad is more rounded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300" dirty="0">
                <a:solidFill>
                  <a:schemeClr val="accent2"/>
                </a:solidFill>
              </a:rPr>
              <a:t>All the above</a:t>
            </a:r>
          </a:p>
          <a:p>
            <a:pPr marL="742950" indent="-742950">
              <a:buFont typeface="+mj-lt"/>
              <a:buAutoNum type="alphaUcPeriod"/>
            </a:pPr>
            <a:endParaRPr lang="en-US" sz="4000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74F7A4-DB26-6913-3322-258E5C7CA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812030" y="5052193"/>
            <a:ext cx="1468374" cy="1250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064679-0829-ED99-5FAA-DB73E0E1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905" y="5722883"/>
            <a:ext cx="1399165" cy="83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2DCAA-52B4-630F-8835-287107E6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D60087-A3CF-7A30-5B48-D2297DD7A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613839" y="1340994"/>
            <a:ext cx="6240290" cy="4176011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6A8E3F-0336-3CD1-79AF-5EA46D89D5A2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SQUIRREL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544228-32F1-BE0B-B214-E3909449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D5E43-B6B8-429F-6AE3-D0A9A5334C38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756B-3342-3C05-5415-D5DA1B712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5225BC-54C7-E29E-C102-65A083546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4575" y="1379349"/>
            <a:ext cx="5844208" cy="390787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32AA45-A1E3-03FD-46EE-F44AE8A03DE6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RABBIT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F2B8C6-8CFA-8BDB-4FEA-2E7CEF27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217F0A-124C-6A75-4D42-F8B37B71D8F2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4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20B7E-26C8-A871-C943-61BD61CE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F8C3-5042-F1CC-D43E-E3592585E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78019" y="914670"/>
            <a:ext cx="3777721" cy="167439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F41AD-10E6-F9BB-D0F9-AC45A910ABA2}"/>
              </a:ext>
            </a:extLst>
          </p:cNvPr>
          <p:cNvSpPr/>
          <p:nvPr/>
        </p:nvSpPr>
        <p:spPr>
          <a:xfrm>
            <a:off x="1176334" y="3972920"/>
            <a:ext cx="3734812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E:  All of the above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07BF79-67B0-8696-A54B-DB07FDA7C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86260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What is the difference between rabbit and squirrel tracks?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Rabbit tracks are bigger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Rabbits have the same number of toes on all feet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Squirrels have 4 toes on the front feet and 5 on the back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None of the above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All of the above.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EFB13C-ABCB-39D0-C7B3-5CFBE148C0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5664" y="5544879"/>
            <a:ext cx="1064149" cy="1003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8BCD03-FDE9-2B17-7B92-81CA7DF2BD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077704">
            <a:off x="10393082" y="1973538"/>
            <a:ext cx="2059653" cy="328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6222C-B8F6-4F30-E9B9-733BCBB85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F019E7D-208A-DF16-F606-2F23D57F6E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1090" y="1552695"/>
            <a:ext cx="5365423" cy="399553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B106DC-A33C-2FA3-1A4C-B96F63450566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DEER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E72087F-EDF8-83BC-C4E1-F85C5242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A8ED1-D228-C501-4942-73FC97B8F5EB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1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FB1E6-BA49-6BEB-8DB3-53A9A835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FD7D2E-13D9-512F-97F1-96AD4372D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4506" y="1174865"/>
            <a:ext cx="5995287" cy="4508267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6D81A1-03A8-16DD-966D-5F935749C88A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>
                <a:latin typeface="Bauhaus 93" panose="04030905020B02020C02" pitchFamily="82" charset="0"/>
              </a:rPr>
              <a:t>GIRAFFE</a:t>
            </a:r>
            <a:endParaRPr lang="en-US" sz="4800" b="1" dirty="0">
              <a:latin typeface="Bauhaus 93" panose="04030905020B02020C02" pitchFamily="82" charset="0"/>
            </a:endParaRP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4CFFA-D694-7700-2660-EF92BFE4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78E58-556E-7C53-7C9D-905538BFC335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6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8EE2C-76F8-D754-6B37-EC5CC6A0A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AAF9-1E12-F8D2-6512-19EF4C85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4997" y="915567"/>
            <a:ext cx="3777721" cy="148444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FB1F01-122E-FEE8-1097-36279B6CEC09}"/>
              </a:ext>
            </a:extLst>
          </p:cNvPr>
          <p:cNvSpPr/>
          <p:nvPr/>
        </p:nvSpPr>
        <p:spPr>
          <a:xfrm>
            <a:off x="2306781" y="3200400"/>
            <a:ext cx="9481029" cy="3429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Possible Answers (one is sufficient):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Hooves help them dig into the 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Help them not slip when running fast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Protect the delicate tissues, bones, nerves and blood vessels inside the hoof from rocks, thorns, and rough terrain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Helps support heavy weight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Works like a shock absorber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Helps them spring off the 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97ED9-35B6-2FA3-6F88-2627E7A8D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109" y="685799"/>
            <a:ext cx="7512914" cy="251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Why do some animals have feet that are hooves?</a:t>
            </a:r>
          </a:p>
        </p:txBody>
      </p:sp>
    </p:spTree>
    <p:extLst>
      <p:ext uri="{BB962C8B-B14F-4D97-AF65-F5344CB8AC3E}">
        <p14:creationId xmlns:p14="http://schemas.microsoft.com/office/powerpoint/2010/main" val="24732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386F9-A0EA-15BC-4443-64386FB4D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6BF5-8695-4753-A010-BDC1DB843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5735" y="915517"/>
            <a:ext cx="3777721" cy="149521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2356F8-E061-8CBF-73CA-2D5FE34F80B3}"/>
              </a:ext>
            </a:extLst>
          </p:cNvPr>
          <p:cNvSpPr/>
          <p:nvPr/>
        </p:nvSpPr>
        <p:spPr>
          <a:xfrm>
            <a:off x="1541715" y="3721320"/>
            <a:ext cx="3004049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C:  Unguligrade</a:t>
            </a:r>
          </a:p>
          <a:p>
            <a:pPr algn="ctr"/>
            <a:r>
              <a:rPr lang="en-US" sz="2800" b="1" dirty="0"/>
              <a:t>Toe-nail walkers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81CFA-E9CE-91ED-511D-868153D44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793118" cy="546227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Giraffe and Deer, along with horse , cows, &amp; pigs,  are examples of what kind of walkers?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Flatfoot – plantigrade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walker – digitigrade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nail walker – unguligrade</a:t>
            </a:r>
          </a:p>
        </p:txBody>
      </p:sp>
    </p:spTree>
    <p:extLst>
      <p:ext uri="{BB962C8B-B14F-4D97-AF65-F5344CB8AC3E}">
        <p14:creationId xmlns:p14="http://schemas.microsoft.com/office/powerpoint/2010/main" val="7262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00966-3240-72BA-69C9-E8CC252FD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A0B227-8067-EE0F-06AD-6DE0E9154CD4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SKUNK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C79D6B-7501-C93A-9FA5-4841EF9B92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682"/>
          <a:stretch>
            <a:fillRect/>
          </a:stretch>
        </p:blipFill>
        <p:spPr>
          <a:xfrm rot="16200000">
            <a:off x="5692098" y="1540140"/>
            <a:ext cx="6121079" cy="37777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E853B91-A61B-1D8D-4CC4-09C07B56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CABA3A-116F-1839-DBE2-8D0904BBC106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6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B1D9F-9708-AF48-952C-5D498497D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27950B-9842-9FD2-4D17-3182502F4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7202"/>
          <a:stretch>
            <a:fillRect/>
          </a:stretch>
        </p:blipFill>
        <p:spPr>
          <a:xfrm>
            <a:off x="5902036" y="1252559"/>
            <a:ext cx="5657277" cy="462787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D0168B-FCDB-6EC3-8E72-BD140A0BB88A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RACCOON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16D96B-8836-3E8D-4D6B-866086E2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897023-A758-B92B-7D2E-DD831B8284D8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0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F133E-3F58-5131-F224-C0E80C1D8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5C2EB-0CF5-154E-CE7C-3649D7867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5013" y="915566"/>
            <a:ext cx="3777721" cy="14846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4E46F-918C-4B66-C0DE-6B9B0EE9B559}"/>
              </a:ext>
            </a:extLst>
          </p:cNvPr>
          <p:cNvSpPr/>
          <p:nvPr/>
        </p:nvSpPr>
        <p:spPr>
          <a:xfrm>
            <a:off x="1541715" y="3721320"/>
            <a:ext cx="3004049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A:  plantigrade</a:t>
            </a:r>
          </a:p>
          <a:p>
            <a:pPr algn="ctr"/>
            <a:r>
              <a:rPr lang="en-US" sz="2800" b="1" dirty="0"/>
              <a:t>Flat foot walkers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D3BC6-F6C3-0431-65FD-B22D43836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793118" cy="54622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Skunk and racoon are examples of what kind of walkers?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Flatfoot – plantigrade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walker – digitigrade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nail walker – unguligrade</a:t>
            </a:r>
          </a:p>
        </p:txBody>
      </p:sp>
    </p:spTree>
    <p:extLst>
      <p:ext uri="{BB962C8B-B14F-4D97-AF65-F5344CB8AC3E}">
        <p14:creationId xmlns:p14="http://schemas.microsoft.com/office/powerpoint/2010/main" val="45706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A267-BAD2-2E46-E376-7E0A86ECC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FE2F74-4213-BE41-BEB5-B6E7A51C3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5984" y="734427"/>
            <a:ext cx="3865513" cy="5389146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AF52BB-52A8-0410-914F-D821974866FA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GOOSE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FC3629-7410-ED2E-0F88-84B1A9398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DA6CD-54D0-DCA5-3348-01B0D7C34BA4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8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3E6C-62F0-F20B-532C-B171DD90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4B21189-6D7D-EE19-CF97-8BBA477E3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2192" y="1166621"/>
            <a:ext cx="3324910" cy="416507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D57FF1-D3DA-6678-C92F-35D28A2389E6}"/>
              </a:ext>
            </a:extLst>
          </p:cNvPr>
          <p:cNvSpPr/>
          <p:nvPr/>
        </p:nvSpPr>
        <p:spPr>
          <a:xfrm>
            <a:off x="1370011" y="3429000"/>
            <a:ext cx="3559797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CHICKADEE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0541287-AB40-611F-0607-B386D8FB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78F977-3698-E40F-6B65-33FA7677DAAD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7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85E5F-542B-C257-5D89-A7CB554F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6107-9E17-0FCD-40C7-F3CE634F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4997" y="915567"/>
            <a:ext cx="3777721" cy="148444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2079B-9EF9-7350-6C68-713481DB52CF}"/>
              </a:ext>
            </a:extLst>
          </p:cNvPr>
          <p:cNvSpPr/>
          <p:nvPr/>
        </p:nvSpPr>
        <p:spPr>
          <a:xfrm>
            <a:off x="4218709" y="3657601"/>
            <a:ext cx="7512914" cy="218209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Answers:</a:t>
            </a:r>
          </a:p>
          <a:p>
            <a:r>
              <a:rPr lang="en-US" sz="2800" dirty="0"/>
              <a:t>The webbed feet help them swim more efficiently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82E33-60A6-7AFD-6226-8FA24F526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109" y="685799"/>
            <a:ext cx="7512914" cy="251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Why do some animals have webbed feet?</a:t>
            </a:r>
          </a:p>
        </p:txBody>
      </p:sp>
    </p:spTree>
    <p:extLst>
      <p:ext uri="{BB962C8B-B14F-4D97-AF65-F5344CB8AC3E}">
        <p14:creationId xmlns:p14="http://schemas.microsoft.com/office/powerpoint/2010/main" val="185794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9F53C-915B-F797-3E4B-E4C0AD3AD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0DFF-5A49-4510-E506-344C12827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40884" y="917228"/>
            <a:ext cx="3777721" cy="113270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553EC-A652-B979-198D-E4C8A616E5E3}"/>
              </a:ext>
            </a:extLst>
          </p:cNvPr>
          <p:cNvSpPr/>
          <p:nvPr/>
        </p:nvSpPr>
        <p:spPr>
          <a:xfrm>
            <a:off x="1172818" y="3972920"/>
            <a:ext cx="3253709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C:  their footprints are side by side.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90BEE-8675-D5B0-4997-5F22AB346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75656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You can tell if a bird </a:t>
            </a:r>
          </a:p>
          <a:p>
            <a:pPr marL="0" indent="0" algn="ctr">
              <a:buNone/>
            </a:pPr>
            <a:r>
              <a:rPr lang="en-US" sz="4000" dirty="0"/>
              <a:t>or any other animal</a:t>
            </a:r>
          </a:p>
          <a:p>
            <a:pPr marL="0" indent="0" algn="ctr">
              <a:buNone/>
            </a:pPr>
            <a:r>
              <a:rPr lang="en-US" sz="4000" dirty="0"/>
              <a:t> is hopping if……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500" dirty="0"/>
              <a:t>Their footprints alternate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500" dirty="0"/>
              <a:t>One foot is ahead of the other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500" dirty="0"/>
              <a:t>Their footprints are side by side</a:t>
            </a:r>
          </a:p>
        </p:txBody>
      </p:sp>
    </p:spTree>
    <p:extLst>
      <p:ext uri="{BB962C8B-B14F-4D97-AF65-F5344CB8AC3E}">
        <p14:creationId xmlns:p14="http://schemas.microsoft.com/office/powerpoint/2010/main" val="4043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D7CA2-1B0D-2146-470F-3704F3D5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D6E83-800F-7D6A-8E34-50B739051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4694" y="915588"/>
            <a:ext cx="3777721" cy="148002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2DE8BE-EBF2-49F3-F070-FA40089E9F88}"/>
              </a:ext>
            </a:extLst>
          </p:cNvPr>
          <p:cNvSpPr/>
          <p:nvPr/>
        </p:nvSpPr>
        <p:spPr>
          <a:xfrm>
            <a:off x="1541715" y="3721320"/>
            <a:ext cx="3004049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B:  Digitigrade</a:t>
            </a:r>
          </a:p>
          <a:p>
            <a:pPr algn="ctr"/>
            <a:r>
              <a:rPr lang="en-US" sz="2800" b="1" dirty="0"/>
              <a:t>Toe walkers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40625-BEB4-C390-5AA4-713BCF407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793118" cy="54622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Goose, chickadee, cats, and dogs, are examples of what kind of walkers?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Flatfoot – plantigrade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walker – digitigrade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Toe nail walker – unguligrade</a:t>
            </a:r>
          </a:p>
        </p:txBody>
      </p:sp>
    </p:spTree>
    <p:extLst>
      <p:ext uri="{BB962C8B-B14F-4D97-AF65-F5344CB8AC3E}">
        <p14:creationId xmlns:p14="http://schemas.microsoft.com/office/powerpoint/2010/main" val="10099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8E1D0-2C2C-86EB-ACD0-A6D8506A2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6C9F17-86BD-3489-55E8-EAC606CA4D5D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TURTLE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32B1AC-5D86-F7CA-AEA6-10B938528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8734" b="50451"/>
          <a:stretch>
            <a:fillRect/>
          </a:stretch>
        </p:blipFill>
        <p:spPr>
          <a:xfrm>
            <a:off x="5599604" y="582730"/>
            <a:ext cx="6220176" cy="569254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32CA48D-CC90-D280-3F75-ACEA8CCC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BE9DB-5457-3DEF-D7BC-93C7558EFEF3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0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1E7E-9B2B-ECD7-554E-DCA4688EA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03B5F3-2C3F-6ADD-747B-24BF48E29B72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FROGS 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645778A-1D15-D3D2-1A0E-EAACFCD72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550" r="30922" b="16931"/>
          <a:stretch>
            <a:fillRect/>
          </a:stretch>
        </p:blipFill>
        <p:spPr>
          <a:xfrm>
            <a:off x="6340765" y="1379349"/>
            <a:ext cx="4481224" cy="4014062"/>
          </a:xfr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3C84A16-D976-AD4F-4FC3-5A824AEE9586}"/>
              </a:ext>
            </a:extLst>
          </p:cNvPr>
          <p:cNvSpPr/>
          <p:nvPr/>
        </p:nvSpPr>
        <p:spPr>
          <a:xfrm>
            <a:off x="6858000" y="1813033"/>
            <a:ext cx="1860331" cy="2191407"/>
          </a:xfrm>
          <a:prstGeom prst="ellipse">
            <a:avLst/>
          </a:prstGeom>
          <a:noFill/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C034E1-C46E-4B6F-0B8E-E63B9AF32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496406-1874-9B55-D3CE-F56BFCC364C9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6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8E483-5989-C879-DBE4-DEB6668D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67CF-8D44-518D-D3E4-A998C238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59671" y="915934"/>
            <a:ext cx="3777721" cy="140675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8F31FE-9E5C-23B9-77C6-47C5F2BF385E}"/>
              </a:ext>
            </a:extLst>
          </p:cNvPr>
          <p:cNvSpPr/>
          <p:nvPr/>
        </p:nvSpPr>
        <p:spPr>
          <a:xfrm>
            <a:off x="1367797" y="3928525"/>
            <a:ext cx="3351886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B:  The species, direction of travel, the size of the animal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2794A-B334-E24B-1C0E-6A8F8A7A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104" y="827688"/>
            <a:ext cx="6240990" cy="491096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Name at least three things that tracks tell us.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Color of the animal’s fur, where water is, which way is North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The species, direction of travel, the size of the animal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The animal’s MPH, what time the tracks were made, how high the animal jumped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/>
              <a:t>All the above</a:t>
            </a:r>
          </a:p>
        </p:txBody>
      </p:sp>
    </p:spTree>
    <p:extLst>
      <p:ext uri="{BB962C8B-B14F-4D97-AF65-F5344CB8AC3E}">
        <p14:creationId xmlns:p14="http://schemas.microsoft.com/office/powerpoint/2010/main" val="126362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6D15C-8A9E-A03C-516A-A8F62BF50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D5C2-B450-714D-850B-E0DD8E32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154880" y="909376"/>
            <a:ext cx="3777721" cy="27955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49403-E49B-F59D-B32F-4AA5B5DF891C}"/>
              </a:ext>
            </a:extLst>
          </p:cNvPr>
          <p:cNvSpPr/>
          <p:nvPr/>
        </p:nvSpPr>
        <p:spPr>
          <a:xfrm>
            <a:off x="1364930" y="3950718"/>
            <a:ext cx="3357619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Answer:</a:t>
            </a:r>
          </a:p>
          <a:p>
            <a:pPr algn="ctr"/>
            <a:r>
              <a:rPr lang="en-US" sz="2800" b="1" dirty="0"/>
              <a:t>D:  All the above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6107D-ACAD-018C-6AB9-B0772BF2C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2370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Signs that animals are present include: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>
                <a:solidFill>
                  <a:schemeClr val="accent2"/>
                </a:solidFill>
              </a:rPr>
              <a:t>Tracks, fur, scat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>
                <a:solidFill>
                  <a:schemeClr val="accent2"/>
                </a:solidFill>
              </a:rPr>
              <a:t>Tree scratches, holes, antlers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>
                <a:solidFill>
                  <a:schemeClr val="accent2"/>
                </a:solidFill>
              </a:rPr>
              <a:t>Scent posts, carcasses,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4000" dirty="0">
                <a:solidFill>
                  <a:schemeClr val="accent2"/>
                </a:solidFill>
              </a:rPr>
              <a:t>All the above</a:t>
            </a:r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6889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8D431-1EA0-B891-5989-BF61AC05F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6338B6-9178-48D2-2DF9-9F47D874E44D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BEAR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1C97BF-734A-CE0D-2B83-7FAC81A4E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357163" y="1591079"/>
            <a:ext cx="7013541" cy="4341717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B46D4FE-1F7B-86E2-0AD4-AFB9B688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46074-4962-3BAA-4BAD-94DB1F900124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7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454D-E499-78F9-4164-6B77B369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95D1D9-D9A9-9C49-AEF2-939992756A16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OTTER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994F1D-F9FB-B327-7721-E2F510F9C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5110"/>
          <a:stretch>
            <a:fillRect/>
          </a:stretch>
        </p:blipFill>
        <p:spPr>
          <a:xfrm>
            <a:off x="6703647" y="257937"/>
            <a:ext cx="4315647" cy="6600063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F69929-CFDA-4917-1712-1F88FDFE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D94F01-5C49-99F7-9E61-DC02983E13F9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67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21CCE-63E5-0F03-D2E4-9DADB98FB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63C7-0538-BA5C-88CD-B98AD4F5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16128" y="639933"/>
            <a:ext cx="3777721" cy="117577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br>
              <a:rPr lang="en-US" sz="18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69B89-D9ED-CAF0-6C0C-45004AB74639}"/>
              </a:ext>
            </a:extLst>
          </p:cNvPr>
          <p:cNvSpPr/>
          <p:nvPr/>
        </p:nvSpPr>
        <p:spPr>
          <a:xfrm>
            <a:off x="2312233" y="1588017"/>
            <a:ext cx="2949800" cy="465512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 few</a:t>
            </a:r>
          </a:p>
          <a:p>
            <a:pPr algn="ctr"/>
            <a:r>
              <a:rPr lang="en-US" sz="2800" b="1" dirty="0"/>
              <a:t>Possible Answers: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Ants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Bear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Beavers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Cats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Deer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Elephants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Moose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Llama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2800" dirty="0"/>
              <a:t>Otters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81022-D9C1-4AEF-CA1F-84553776A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793118" cy="5557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Name two types of animals that leave tracks or scent trails for another of their kind to follow?</a:t>
            </a:r>
          </a:p>
          <a:p>
            <a:pPr marL="742950" indent="-742950">
              <a:buFont typeface="+mj-lt"/>
              <a:buAutoNum type="alphaUcPeriod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223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341A-BA75-AB3A-04FF-8013E6645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3F49D5-BED5-E29F-5AB5-2AA0BF61D1C1}"/>
              </a:ext>
            </a:extLst>
          </p:cNvPr>
          <p:cNvSpPr/>
          <p:nvPr/>
        </p:nvSpPr>
        <p:spPr>
          <a:xfrm>
            <a:off x="1550503" y="3429000"/>
            <a:ext cx="3379305" cy="20496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EAGLE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3D6F0B-9AB4-0680-B24F-687E1BB3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2577" y="1084881"/>
            <a:ext cx="6878782" cy="4572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FB3288-3623-7262-4B56-45AF8A4CA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087" y="1084881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BBB872-DBE8-8E16-AA8F-0C10BCE74263}"/>
              </a:ext>
            </a:extLst>
          </p:cNvPr>
          <p:cNvSpPr txBox="1"/>
          <p:nvPr/>
        </p:nvSpPr>
        <p:spPr>
          <a:xfrm>
            <a:off x="1211720" y="2305209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1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D7FE0-23D6-6866-3F69-E4B061D8E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F2FAE1-650D-23E9-D59D-CD82216AE131}"/>
              </a:ext>
            </a:extLst>
          </p:cNvPr>
          <p:cNvSpPr/>
          <p:nvPr/>
        </p:nvSpPr>
        <p:spPr>
          <a:xfrm>
            <a:off x="760090" y="3429000"/>
            <a:ext cx="4772805" cy="20496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WOODPECKER</a:t>
            </a:r>
          </a:p>
          <a:p>
            <a:pPr algn="ctr"/>
            <a:r>
              <a:rPr lang="en-US" sz="2800" b="1" dirty="0"/>
              <a:t>MADE THAT TRACK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D83460-3BC9-A793-BBA9-CEC7FC627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91955">
            <a:off x="5941098" y="5478651"/>
            <a:ext cx="591424" cy="699976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60EA6F-8118-9F40-B705-F595D7DE4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919" y="830363"/>
            <a:ext cx="3379305" cy="50689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735742-9ABC-DBDC-8A17-9176058A5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01377-2275-766C-DE00-99DFB68726DD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6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E08ED-7FFC-3540-E4AF-C0426D633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6337-3C92-E69E-85F6-A2D0A162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68949" y="915295"/>
            <a:ext cx="3777721" cy="154209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br>
              <a:rPr lang="en-US" sz="18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9F81E2-9A48-823E-034B-56883F44AF63}"/>
              </a:ext>
            </a:extLst>
          </p:cNvPr>
          <p:cNvSpPr/>
          <p:nvPr/>
        </p:nvSpPr>
        <p:spPr>
          <a:xfrm>
            <a:off x="5262033" y="3701913"/>
            <a:ext cx="6532941" cy="22214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Possible Answers:</a:t>
            </a:r>
          </a:p>
          <a:p>
            <a:pPr algn="ctr"/>
            <a:r>
              <a:rPr lang="en-US" sz="2800" b="1" dirty="0"/>
              <a:t>Feathers, eggs, nests, songs, holes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F2FFD-44C7-711A-47E4-3C3A286D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799"/>
            <a:ext cx="6793118" cy="30355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Besides tracks, give two other signs of the presence of birds. 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172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30EC8-9F7F-4E71-4BC3-32E5FC01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19BCE15-B03A-E38D-6421-6724C3B047BF}"/>
              </a:ext>
            </a:extLst>
          </p:cNvPr>
          <p:cNvSpPr/>
          <p:nvPr/>
        </p:nvSpPr>
        <p:spPr>
          <a:xfrm>
            <a:off x="1569218" y="3124200"/>
            <a:ext cx="3379305" cy="283325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 Canadian goose</a:t>
            </a:r>
          </a:p>
          <a:p>
            <a:pPr algn="ctr"/>
            <a:r>
              <a:rPr lang="en-US" sz="2800" b="1" dirty="0"/>
              <a:t>MADE THAT</a:t>
            </a:r>
          </a:p>
          <a:p>
            <a:pPr algn="ctr"/>
            <a:r>
              <a:rPr lang="en-US" sz="2800" b="1" dirty="0"/>
              <a:t> FLIGHT TRACK</a:t>
            </a:r>
          </a:p>
        </p:txBody>
      </p:sp>
      <p:pic>
        <p:nvPicPr>
          <p:cNvPr id="6" name="Picture 5" descr="A flock of birds flying in a triangle shape&#10;&#10;AI-generated content may be incorrect.">
            <a:extLst>
              <a:ext uri="{FF2B5EF4-FFF2-40B4-BE49-F238E27FC236}">
                <a16:creationId xmlns:a16="http://schemas.microsoft.com/office/drawing/2014/main" id="{3BF1E685-28E4-5E64-E50B-7DCED899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1768029"/>
            <a:ext cx="5213743" cy="37314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2C4179-7F0D-CEE8-99F8-4059DBA0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779184"/>
            <a:ext cx="3777721" cy="1200329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FLIGHT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1917EB-B973-FD76-6084-573D41ED832F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3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ECD90-D9AA-FB37-2F91-4400ABA04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1350332-6030-72A2-A5E1-8EFCF71A53F7}"/>
              </a:ext>
            </a:extLst>
          </p:cNvPr>
          <p:cNvSpPr/>
          <p:nvPr/>
        </p:nvSpPr>
        <p:spPr>
          <a:xfrm>
            <a:off x="1569218" y="3096491"/>
            <a:ext cx="3379305" cy="275012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Humming</a:t>
            </a:r>
          </a:p>
          <a:p>
            <a:pPr algn="ctr"/>
            <a:r>
              <a:rPr lang="en-US" sz="4800" b="1" dirty="0">
                <a:latin typeface="Bauhaus 93" panose="04030905020B02020C02" pitchFamily="82" charset="0"/>
              </a:rPr>
              <a:t>bird </a:t>
            </a:r>
          </a:p>
          <a:p>
            <a:pPr algn="ctr"/>
            <a:r>
              <a:rPr lang="en-US" sz="2800" b="1" dirty="0"/>
              <a:t>MADE THAT </a:t>
            </a:r>
          </a:p>
          <a:p>
            <a:pPr algn="ctr"/>
            <a:r>
              <a:rPr lang="en-US" sz="2800" b="1" dirty="0"/>
              <a:t>FLIGHT TRACK</a:t>
            </a:r>
          </a:p>
        </p:txBody>
      </p:sp>
      <p:pic>
        <p:nvPicPr>
          <p:cNvPr id="9" name="Online Media 8" title="Zoom Zoom of Hummingbirds hovering | Hummingbird flying backwards">
            <a:hlinkClick r:id="" action="ppaction://media"/>
            <a:extLst>
              <a:ext uri="{FF2B5EF4-FFF2-40B4-BE49-F238E27FC236}">
                <a16:creationId xmlns:a16="http://schemas.microsoft.com/office/drawing/2014/main" id="{42525CC2-7457-2CF5-DA93-387A2FA453E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262563" y="1474788"/>
            <a:ext cx="6240462" cy="35258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FAE6FE1-65FE-431D-06E2-FF967FF77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03" y="415636"/>
            <a:ext cx="3777721" cy="1563877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BONUS BLURT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NAME THAT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 FLIGHT TRACK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BF528F-EB26-C4D0-018F-4B0172F21086}"/>
              </a:ext>
            </a:extLst>
          </p:cNvPr>
          <p:cNvSpPr txBox="1"/>
          <p:nvPr/>
        </p:nvSpPr>
        <p:spPr>
          <a:xfrm>
            <a:off x="1610136" y="1999512"/>
            <a:ext cx="4214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Blurt out the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First team to say the right answer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gets to move forward 1 bonus space.</a:t>
            </a:r>
            <a:b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9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98800-B4D9-4DDB-3BBD-BF7813EEB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AB43-0575-C87D-E97A-B83586F2C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42665" y="917105"/>
            <a:ext cx="3777721" cy="115868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Bauhaus 93" panose="04030905020B02020C02" pitchFamily="82" charset="0"/>
              </a:rPr>
              <a:t>Team 1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8E2242-5E33-7037-1A74-F91B8074E721}"/>
              </a:ext>
            </a:extLst>
          </p:cNvPr>
          <p:cNvSpPr/>
          <p:nvPr/>
        </p:nvSpPr>
        <p:spPr>
          <a:xfrm>
            <a:off x="350448" y="3241551"/>
            <a:ext cx="5114931" cy="3143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Possible Answers:</a:t>
            </a:r>
          </a:p>
          <a:p>
            <a:pPr algn="ctr"/>
            <a:r>
              <a:rPr lang="en-US" sz="2800" b="1" dirty="0"/>
              <a:t> </a:t>
            </a:r>
          </a:p>
          <a:p>
            <a:pPr algn="ctr"/>
            <a:r>
              <a:rPr lang="en-US" sz="2800" b="1" dirty="0"/>
              <a:t>humming bird</a:t>
            </a:r>
          </a:p>
          <a:p>
            <a:pPr algn="ctr"/>
            <a:r>
              <a:rPr lang="en-US" sz="2800" b="1" dirty="0"/>
              <a:t>Canadian geese</a:t>
            </a:r>
          </a:p>
          <a:p>
            <a:pPr algn="ctr"/>
            <a:endParaRPr lang="en-US" sz="2800" b="1" dirty="0"/>
          </a:p>
          <a:p>
            <a:pPr algn="ctr"/>
            <a:r>
              <a:rPr lang="en-US" sz="1600" i="1" dirty="0">
                <a:hlinkClick r:id="rId2"/>
              </a:rPr>
              <a:t>More info at bird-life.com</a:t>
            </a:r>
            <a:endParaRPr lang="en-US" sz="16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FDD0A-2244-2FC6-5BE7-9040D5DDD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800"/>
            <a:ext cx="6793118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Name two birds you can identify by their flight pattern.</a:t>
            </a:r>
          </a:p>
        </p:txBody>
      </p:sp>
    </p:spTree>
    <p:extLst>
      <p:ext uri="{BB962C8B-B14F-4D97-AF65-F5344CB8AC3E}">
        <p14:creationId xmlns:p14="http://schemas.microsoft.com/office/powerpoint/2010/main" val="278874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43C81-36F3-A980-6E91-F1FF41BA4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D0F2-9DFD-4883-225C-858B4D0FC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27164">
            <a:off x="1042665" y="917105"/>
            <a:ext cx="3777721" cy="115868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Bauhaus 93" panose="04030905020B02020C02" pitchFamily="82" charset="0"/>
              </a:rPr>
              <a:t>Team 2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E7F6FA-E824-3B6F-FF6E-6C9C21DA1E28}"/>
              </a:ext>
            </a:extLst>
          </p:cNvPr>
          <p:cNvSpPr/>
          <p:nvPr/>
        </p:nvSpPr>
        <p:spPr>
          <a:xfrm>
            <a:off x="1507543" y="3810000"/>
            <a:ext cx="5114931" cy="217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Answers:</a:t>
            </a:r>
          </a:p>
          <a:p>
            <a:pPr algn="ctr"/>
            <a:r>
              <a:rPr lang="en-US" sz="2800" b="1" dirty="0"/>
              <a:t> </a:t>
            </a:r>
          </a:p>
          <a:p>
            <a:pPr algn="ctr"/>
            <a:r>
              <a:rPr lang="en-US" sz="2800" b="1" dirty="0"/>
              <a:t>The animal walks on its toes, which are digits.</a:t>
            </a:r>
          </a:p>
          <a:p>
            <a:pPr algn="ctr"/>
            <a:endParaRPr lang="en-US" sz="28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C6215-0128-7F3D-9337-BDA06079F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033" y="685800"/>
            <a:ext cx="6793118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2"/>
                </a:solidFill>
              </a:rPr>
              <a:t>Question:</a:t>
            </a:r>
          </a:p>
          <a:p>
            <a:pPr marL="0" indent="0" algn="ctr">
              <a:buNone/>
            </a:pPr>
            <a:r>
              <a:rPr lang="en-US" sz="4000" dirty="0"/>
              <a:t>What does </a:t>
            </a:r>
            <a:r>
              <a:rPr lang="en-US" sz="4000" dirty="0" err="1"/>
              <a:t>digitgrade</a:t>
            </a:r>
            <a:r>
              <a:rPr lang="en-US" sz="4000" dirty="0"/>
              <a:t> mean? </a:t>
            </a:r>
          </a:p>
        </p:txBody>
      </p:sp>
    </p:spTree>
    <p:extLst>
      <p:ext uri="{BB962C8B-B14F-4D97-AF65-F5344CB8AC3E}">
        <p14:creationId xmlns:p14="http://schemas.microsoft.com/office/powerpoint/2010/main" val="275563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18FFA-B4C8-16CB-3EFD-7C30405B0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3759-D2A8-6749-1E91-09D68778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Bauhaus 93" panose="04030905020B02020C02" pitchFamily="82" charset="0"/>
              </a:rPr>
              <a:t>Check your</a:t>
            </a:r>
            <a:br>
              <a:rPr lang="en-US" sz="3600" b="1" dirty="0">
                <a:latin typeface="Bauhaus 93" panose="04030905020B02020C02" pitchFamily="82" charset="0"/>
              </a:rPr>
            </a:br>
            <a:r>
              <a:rPr lang="en-US" sz="3600" b="1" dirty="0">
                <a:latin typeface="Bauhaus 93" panose="04030905020B02020C02" pitchFamily="82" charset="0"/>
              </a:rPr>
              <a:t>Tracking Station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42856-241C-6417-6411-BD74B3EE0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034" y="3228973"/>
            <a:ext cx="9121733" cy="2028827"/>
          </a:xfrm>
        </p:spPr>
        <p:txBody>
          <a:bodyPr>
            <a:normAutofit/>
          </a:bodyPr>
          <a:lstStyle/>
          <a:p>
            <a:r>
              <a:rPr lang="en-US" dirty="0"/>
              <a:t>Do you see any tracks?</a:t>
            </a:r>
          </a:p>
          <a:p>
            <a:r>
              <a:rPr lang="en-US" dirty="0"/>
              <a:t>Do you recognize them?</a:t>
            </a:r>
          </a:p>
          <a:p>
            <a:r>
              <a:rPr lang="en-US" dirty="0"/>
              <a:t>If not, use a tracking guide book or google lens to discover what made the tracks.</a:t>
            </a:r>
          </a:p>
        </p:txBody>
      </p:sp>
      <p:pic>
        <p:nvPicPr>
          <p:cNvPr id="5" name="Picture 4" descr="Bird tracks in the sand&#10;&#10;AI-generated content may be incorrect.">
            <a:extLst>
              <a:ext uri="{FF2B5EF4-FFF2-40B4-BE49-F238E27FC236}">
                <a16:creationId xmlns:a16="http://schemas.microsoft.com/office/drawing/2014/main" id="{AF8E5ACF-28C0-C5AE-10FC-A5BDF4469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900" y="548853"/>
            <a:ext cx="4017818" cy="26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50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E819-4195-7C58-7AD3-52334B0CD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221" y="381001"/>
            <a:ext cx="2887664" cy="13716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Bauhaus 93" panose="04030905020B02020C02" pitchFamily="82" charset="0"/>
              </a:rPr>
              <a:t>PLASTER CASTING</a:t>
            </a:r>
            <a:endParaRPr lang="en-US" sz="3600" dirty="0"/>
          </a:p>
        </p:txBody>
      </p:sp>
      <p:pic>
        <p:nvPicPr>
          <p:cNvPr id="6" name="Content Placeholder 5" descr="A person squatting on a dirt path with a white container&#10;&#10;AI-generated content may be incorrect.">
            <a:extLst>
              <a:ext uri="{FF2B5EF4-FFF2-40B4-BE49-F238E27FC236}">
                <a16:creationId xmlns:a16="http://schemas.microsoft.com/office/drawing/2014/main" id="{EAF2D222-61C6-F20D-A74E-86DCD1398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9464" y="2098636"/>
            <a:ext cx="3014230" cy="226067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40221-B5B9-5E03-86E9-24B50529F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5833" y="666747"/>
            <a:ext cx="4167717" cy="5124451"/>
          </a:xfrm>
        </p:spPr>
        <p:txBody>
          <a:bodyPr>
            <a:normAutofit/>
          </a:bodyPr>
          <a:lstStyle/>
          <a:p>
            <a:r>
              <a:rPr lang="en-US" b="1" dirty="0"/>
              <a:t>Make 5 plaster casts, each of a different animal’s track or footprint.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DIRECTIONS: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Find an animal footprint in the dirt or  make one by pushing a footprint maker into wet sand.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Take a strip of cardstock and make a circle big enough to go around the track.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Mix your plaster:  In a large Styrofoam cup, put in ¼ cup water.  Add ½ cup Plaster of Paris and stir into a thick paste.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Quickly pour the plaster into the footprint so that it fills the footprint and goes part way up the cardstock strip border.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Let it dry.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Take out the dried plaster and brush off the sand or dirt.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C8135-4876-5C76-1CA1-2296079DD867}"/>
              </a:ext>
            </a:extLst>
          </p:cNvPr>
          <p:cNvSpPr/>
          <p:nvPr/>
        </p:nvSpPr>
        <p:spPr>
          <a:xfrm>
            <a:off x="9739745" y="666747"/>
            <a:ext cx="2147455" cy="57617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Activity OPTIONS:</a:t>
            </a:r>
          </a:p>
          <a:p>
            <a:pPr algn="ctr"/>
            <a:endParaRPr lang="en-US" dirty="0"/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Form 5 footprints out of playdough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Form 5 footprints out of bread or biscuit dough, bake and eat.</a:t>
            </a:r>
          </a:p>
          <a:p>
            <a:pPr marL="342900" indent="-342900" algn="ctr"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Press footprints into rollout cookie dough.  Melt chocolate and fill the footprints with it.</a:t>
            </a:r>
          </a:p>
        </p:txBody>
      </p:sp>
      <p:pic>
        <p:nvPicPr>
          <p:cNvPr id="5" name="Picture 4" descr="A group of animal molds and a book&#10;&#10;AI-generated content may be incorrect.">
            <a:extLst>
              <a:ext uri="{FF2B5EF4-FFF2-40B4-BE49-F238E27FC236}">
                <a16:creationId xmlns:a16="http://schemas.microsoft.com/office/drawing/2014/main" id="{900BC53D-5144-3C1B-56B9-EA56D8A0AB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1221" y="4103760"/>
            <a:ext cx="2862262" cy="2862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88BA26-4395-F8E7-ECA1-97649866A63B}"/>
              </a:ext>
            </a:extLst>
          </p:cNvPr>
          <p:cNvSpPr txBox="1"/>
          <p:nvPr/>
        </p:nvSpPr>
        <p:spPr>
          <a:xfrm>
            <a:off x="4413694" y="6303818"/>
            <a:ext cx="301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Nasco Track molds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507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455DE-1D80-BB00-FB90-55F2C9AF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Bauhaus 93" panose="04030905020B02020C02" pitchFamily="82" charset="0"/>
              </a:rPr>
              <a:t>CONGRATULATIONS!</a:t>
            </a:r>
            <a:br>
              <a:rPr lang="en-US" sz="4400" dirty="0">
                <a:latin typeface="Bauhaus 93" panose="04030905020B02020C02" pitchFamily="82" charset="0"/>
              </a:rPr>
            </a:br>
            <a:r>
              <a:rPr lang="en-US" sz="4400" dirty="0">
                <a:latin typeface="Bauhaus 93" panose="04030905020B02020C02" pitchFamily="82" charset="0"/>
              </a:rPr>
              <a:t>YOU JUST EARNED THE </a:t>
            </a:r>
            <a:br>
              <a:rPr lang="en-US" sz="4400" dirty="0">
                <a:latin typeface="Bauhaus 93" panose="04030905020B02020C02" pitchFamily="82" charset="0"/>
              </a:rPr>
            </a:br>
            <a:r>
              <a:rPr lang="en-US" sz="4400" dirty="0">
                <a:latin typeface="Bauhaus 93" panose="04030905020B02020C02" pitchFamily="82" charset="0"/>
              </a:rPr>
              <a:t>ANIMAL TRACKING HONOR!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8A376-D1B2-C673-4439-1A89FCA7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finished all the activities</a:t>
            </a:r>
          </a:p>
          <a:p>
            <a:r>
              <a:rPr lang="en-US" dirty="0"/>
              <a:t>And answered most of the questions correctly.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03986-8B9A-65C9-6525-175D370F1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14" y="432854"/>
            <a:ext cx="3286421" cy="2747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3361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1510</TotalTime>
  <Words>2009</Words>
  <Application>Microsoft Office PowerPoint</Application>
  <PresentationFormat>Widescreen</PresentationFormat>
  <Paragraphs>319</Paragraphs>
  <Slides>44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Bauhaus 93</vt:lpstr>
      <vt:lpstr>Corbel</vt:lpstr>
      <vt:lpstr>Parallax</vt:lpstr>
      <vt:lpstr>Animal Tracking Honor</vt:lpstr>
      <vt:lpstr>Tracking Station</vt:lpstr>
      <vt:lpstr>What does the Bible say about footprints?  </vt:lpstr>
      <vt:lpstr>TRACKING ACTIVITY</vt:lpstr>
      <vt:lpstr>TRACKING ACTIVITY</vt:lpstr>
      <vt:lpstr>PLASTER CASTING</vt:lpstr>
      <vt:lpstr>Name that Track GAME TIME</vt:lpstr>
      <vt:lpstr>TEAM 1 </vt:lpstr>
      <vt:lpstr>TEAM 2 </vt:lpstr>
      <vt:lpstr> BONUS BLURT NAME THAT TRACK</vt:lpstr>
      <vt:lpstr>PowerPoint Presentation</vt:lpstr>
      <vt:lpstr>TEAM 1 </vt:lpstr>
      <vt:lpstr> BONUS BLURT NAME THAT TRACK</vt:lpstr>
      <vt:lpstr> BONUS BLURT NAME THAT TRACK</vt:lpstr>
      <vt:lpstr>TEAM 2 </vt:lpstr>
      <vt:lpstr> BONUS BLURT NAME THAT TRACK</vt:lpstr>
      <vt:lpstr> BONUS BLURT NAME THAT TRACK</vt:lpstr>
      <vt:lpstr>TEAM 1 </vt:lpstr>
      <vt:lpstr>TEAM 2 </vt:lpstr>
      <vt:lpstr> BONUS BLURT NAME THAT TRACK</vt:lpstr>
      <vt:lpstr> BONUS BLURT NAME THAT TRACK</vt:lpstr>
      <vt:lpstr>TEAM 1 </vt:lpstr>
      <vt:lpstr> BONUS BLURT NAME THAT TRACK</vt:lpstr>
      <vt:lpstr> BONUS BLURT NAME THAT TRACK</vt:lpstr>
      <vt:lpstr>TEAM 2 </vt:lpstr>
      <vt:lpstr>TEAM 1</vt:lpstr>
      <vt:lpstr>TEAM 2 </vt:lpstr>
      <vt:lpstr> BONUS BLURT NAME THAT TRACK</vt:lpstr>
      <vt:lpstr> BONUS BLURT NAME THAT TRACK</vt:lpstr>
      <vt:lpstr>TEAM 1 </vt:lpstr>
      <vt:lpstr>TEAM 2 </vt:lpstr>
      <vt:lpstr> BONUS BLURT NAME THAT TRACK</vt:lpstr>
      <vt:lpstr> BONUS BLURT NAME THAT TRACK</vt:lpstr>
      <vt:lpstr>TEAM 1 </vt:lpstr>
      <vt:lpstr> BONUS BLURT NAME THAT TRACK</vt:lpstr>
      <vt:lpstr> BONUS BLURT NAME THAT TRACK</vt:lpstr>
      <vt:lpstr>TEAM 2 </vt:lpstr>
      <vt:lpstr> BONUS BLURT NAME THAT FLIGHT TRACK</vt:lpstr>
      <vt:lpstr> BONUS BLURT NAME THAT  FLIGHT TRACK</vt:lpstr>
      <vt:lpstr>Team 1</vt:lpstr>
      <vt:lpstr>Team 2</vt:lpstr>
      <vt:lpstr>Check your Tracking Station</vt:lpstr>
      <vt:lpstr>PLASTER CASTING</vt:lpstr>
      <vt:lpstr>CONGRATULATIONS! YOU JUST EARNED THE  ANIMAL TRACKING HONOR!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21</cp:revision>
  <dcterms:created xsi:type="dcterms:W3CDTF">2025-10-07T02:58:57Z</dcterms:created>
  <dcterms:modified xsi:type="dcterms:W3CDTF">2025-10-21T00:04:58Z</dcterms:modified>
</cp:coreProperties>
</file>