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256" r:id="rId2"/>
    <p:sldId id="263" r:id="rId3"/>
    <p:sldId id="294" r:id="rId4"/>
    <p:sldId id="281" r:id="rId5"/>
    <p:sldId id="257" r:id="rId6"/>
    <p:sldId id="258" r:id="rId7"/>
    <p:sldId id="260" r:id="rId8"/>
    <p:sldId id="259" r:id="rId9"/>
    <p:sldId id="302" r:id="rId10"/>
    <p:sldId id="284" r:id="rId11"/>
    <p:sldId id="283" r:id="rId12"/>
    <p:sldId id="285" r:id="rId13"/>
    <p:sldId id="286" r:id="rId14"/>
    <p:sldId id="287" r:id="rId15"/>
    <p:sldId id="288" r:id="rId16"/>
    <p:sldId id="296" r:id="rId17"/>
    <p:sldId id="265" r:id="rId18"/>
    <p:sldId id="289" r:id="rId19"/>
    <p:sldId id="291" r:id="rId20"/>
    <p:sldId id="266" r:id="rId21"/>
    <p:sldId id="290" r:id="rId22"/>
    <p:sldId id="267" r:id="rId23"/>
    <p:sldId id="292" r:id="rId24"/>
    <p:sldId id="293" r:id="rId25"/>
    <p:sldId id="268" r:id="rId26"/>
    <p:sldId id="295" r:id="rId27"/>
    <p:sldId id="269" r:id="rId28"/>
    <p:sldId id="297" r:id="rId29"/>
    <p:sldId id="270" r:id="rId30"/>
    <p:sldId id="298" r:id="rId31"/>
    <p:sldId id="299" r:id="rId32"/>
    <p:sldId id="272" r:id="rId33"/>
    <p:sldId id="271" r:id="rId34"/>
    <p:sldId id="273" r:id="rId35"/>
    <p:sldId id="301" r:id="rId36"/>
    <p:sldId id="274" r:id="rId37"/>
    <p:sldId id="303" r:id="rId38"/>
    <p:sldId id="300" r:id="rId39"/>
    <p:sldId id="306" r:id="rId40"/>
    <p:sldId id="305" r:id="rId41"/>
    <p:sldId id="307" r:id="rId42"/>
    <p:sldId id="308"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8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00" autoAdjust="0"/>
    <p:restoredTop sz="70963" autoAdjust="0"/>
  </p:normalViewPr>
  <p:slideViewPr>
    <p:cSldViewPr snapToGrid="0">
      <p:cViewPr varScale="1">
        <p:scale>
          <a:sx n="50" d="100"/>
          <a:sy n="50" d="100"/>
        </p:scale>
        <p:origin x="474" y="276"/>
      </p:cViewPr>
      <p:guideLst/>
    </p:cSldViewPr>
  </p:slideViewPr>
  <p:outlineViewPr>
    <p:cViewPr>
      <p:scale>
        <a:sx n="33" d="100"/>
        <a:sy n="33" d="100"/>
      </p:scale>
      <p:origin x="0" y="-13722"/>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66" d="100"/>
          <a:sy n="66" d="100"/>
        </p:scale>
        <p:origin x="1416" y="4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7B7B96-8E0A-40F1-8BBE-36546EA78976}" type="datetimeFigureOut">
              <a:rPr lang="en-US" smtClean="0"/>
              <a:t>1/19/2025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937BF99-F72E-4464-9EA4-04872B9AF8C9}" type="slidenum">
              <a:rPr lang="en-US" smtClean="0"/>
              <a:t>‹#›</a:t>
            </a:fld>
            <a:endParaRPr lang="en-US"/>
          </a:p>
        </p:txBody>
      </p:sp>
    </p:spTree>
    <p:extLst>
      <p:ext uri="{BB962C8B-B14F-4D97-AF65-F5344CB8AC3E}">
        <p14:creationId xmlns:p14="http://schemas.microsoft.com/office/powerpoint/2010/main" val="28818191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937BF99-F72E-4464-9EA4-04872B9AF8C9}" type="slidenum">
              <a:rPr lang="en-US" smtClean="0"/>
              <a:t>1</a:t>
            </a:fld>
            <a:endParaRPr lang="en-US"/>
          </a:p>
        </p:txBody>
      </p:sp>
    </p:spTree>
    <p:extLst>
      <p:ext uri="{BB962C8B-B14F-4D97-AF65-F5344CB8AC3E}">
        <p14:creationId xmlns:p14="http://schemas.microsoft.com/office/powerpoint/2010/main" val="3265893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1" i="0" u="none" strike="noStrike" cap="none" normalizeH="0" baseline="0" dirty="0">
                <a:ln>
                  <a:noFill/>
                </a:ln>
                <a:solidFill>
                  <a:schemeClr val="tx1"/>
                </a:solidFill>
                <a:effectLst/>
                <a:latin typeface="Arial" panose="020B0604020202020204" pitchFamily="34" charset="0"/>
              </a:rPr>
              <a:t>2. When telephoning for help in an emergency situation, what essential information should be given and who should hang the telephone up last?</a:t>
            </a:r>
          </a:p>
          <a:p>
            <a:r>
              <a:rPr lang="en-US" dirty="0"/>
              <a:t>Give your name, phone number, the nature of emergency, the location of the emergency, and whether any personal dangers or injuries are present. To make sure the police correctly attach you (and not someone else with a similar name) to the report you should also provide your birthdate and home address once the more important information is provided. </a:t>
            </a:r>
          </a:p>
          <a:p>
            <a:r>
              <a:rPr lang="en-US" dirty="0"/>
              <a:t>The person making the call to report an emergency should be the last to hang up the telephone. If you ever call 911 by accident do not hang up. Stay on the line and explain your mistake. Otherwise the police will send out a response you do not need, which could endanger others as emergency vehicles rush to your non-emergency. </a:t>
            </a:r>
          </a:p>
          <a:p>
            <a:endParaRPr lang="en-US" dirty="0"/>
          </a:p>
        </p:txBody>
      </p:sp>
      <p:sp>
        <p:nvSpPr>
          <p:cNvPr id="4" name="Slide Number Placeholder 3"/>
          <p:cNvSpPr>
            <a:spLocks noGrp="1"/>
          </p:cNvSpPr>
          <p:nvPr>
            <p:ph type="sldNum" sz="quarter" idx="5"/>
          </p:nvPr>
        </p:nvSpPr>
        <p:spPr/>
        <p:txBody>
          <a:bodyPr/>
          <a:lstStyle/>
          <a:p>
            <a:fld id="{A937BF99-F72E-4464-9EA4-04872B9AF8C9}" type="slidenum">
              <a:rPr lang="en-US" smtClean="0"/>
              <a:t>3</a:t>
            </a:fld>
            <a:endParaRPr lang="en-US"/>
          </a:p>
        </p:txBody>
      </p:sp>
    </p:spTree>
    <p:extLst>
      <p:ext uri="{BB962C8B-B14F-4D97-AF65-F5344CB8AC3E}">
        <p14:creationId xmlns:p14="http://schemas.microsoft.com/office/powerpoint/2010/main" val="39186148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If possible, and only if you can do it safely-locate the fire. Remember to stay calm. Alert any other people that are in the building, preferably by pulling the nearest fire alarm (when in a public building).</a:t>
            </a:r>
          </a:p>
          <a:p>
            <a:pPr marL="171450" indent="-171450">
              <a:buFont typeface="Arial" panose="020B0604020202020204" pitchFamily="34" charset="0"/>
              <a:buChar char="•"/>
            </a:pPr>
            <a:r>
              <a:rPr lang="en-US" dirty="0"/>
              <a:t> If the fire is small and a fire extinguisher is handy, an attempt to put the fire out should be made. </a:t>
            </a:r>
          </a:p>
          <a:p>
            <a:pPr marL="171450" indent="-171450">
              <a:buFont typeface="Arial" panose="020B0604020202020204" pitchFamily="34" charset="0"/>
              <a:buChar char="•"/>
            </a:pPr>
            <a:r>
              <a:rPr lang="en-US" dirty="0"/>
              <a:t>If the fire is already large, or you fail to extinguish it, you must evacuate the building as safely and as quickly as possible. Keep in mind that fires can spread very quickly so it is better to err on the side of caution by getting the fire department started before the fire is out of control. </a:t>
            </a:r>
          </a:p>
          <a:p>
            <a:pPr marL="171450" indent="-171450">
              <a:buFont typeface="Arial" panose="020B0604020202020204" pitchFamily="34" charset="0"/>
              <a:buChar char="•"/>
            </a:pPr>
            <a:r>
              <a:rPr lang="en-US" dirty="0"/>
              <a:t>Feel any door before opening it, and if it is hot, do not open it. </a:t>
            </a:r>
          </a:p>
          <a:p>
            <a:pPr marL="171450" indent="-171450">
              <a:buFont typeface="Arial" panose="020B0604020202020204" pitchFamily="34" charset="0"/>
              <a:buChar char="•"/>
            </a:pPr>
            <a:r>
              <a:rPr lang="en-US" dirty="0"/>
              <a:t>Try to exit the building without going through an area that is in flames, then stop, drop, and crawl. </a:t>
            </a:r>
          </a:p>
          <a:p>
            <a:pPr marL="171450" indent="-171450">
              <a:buFont typeface="Arial" panose="020B0604020202020204" pitchFamily="34" charset="0"/>
              <a:buChar char="•"/>
            </a:pPr>
            <a:r>
              <a:rPr lang="en-US" dirty="0"/>
              <a:t>Call the fire department. </a:t>
            </a:r>
          </a:p>
          <a:p>
            <a:endParaRPr lang="en-US" dirty="0"/>
          </a:p>
        </p:txBody>
      </p:sp>
      <p:sp>
        <p:nvSpPr>
          <p:cNvPr id="4" name="Slide Number Placeholder 3"/>
          <p:cNvSpPr>
            <a:spLocks noGrp="1"/>
          </p:cNvSpPr>
          <p:nvPr>
            <p:ph type="sldNum" sz="quarter" idx="5"/>
          </p:nvPr>
        </p:nvSpPr>
        <p:spPr/>
        <p:txBody>
          <a:bodyPr/>
          <a:lstStyle/>
          <a:p>
            <a:fld id="{A937BF99-F72E-4464-9EA4-04872B9AF8C9}" type="slidenum">
              <a:rPr lang="en-US" smtClean="0"/>
              <a:t>5</a:t>
            </a:fld>
            <a:endParaRPr lang="en-US"/>
          </a:p>
        </p:txBody>
      </p:sp>
    </p:spTree>
    <p:extLst>
      <p:ext uri="{BB962C8B-B14F-4D97-AF65-F5344CB8AC3E}">
        <p14:creationId xmlns:p14="http://schemas.microsoft.com/office/powerpoint/2010/main" val="40756607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937BF99-F72E-4464-9EA4-04872B9AF8C9}" type="slidenum">
              <a:rPr lang="en-US" smtClean="0"/>
              <a:t>7</a:t>
            </a:fld>
            <a:endParaRPr lang="en-US"/>
          </a:p>
        </p:txBody>
      </p:sp>
    </p:spTree>
    <p:extLst>
      <p:ext uri="{BB962C8B-B14F-4D97-AF65-F5344CB8AC3E}">
        <p14:creationId xmlns:p14="http://schemas.microsoft.com/office/powerpoint/2010/main" val="21350564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Someone's clothes catch on fire </a:t>
            </a:r>
          </a:p>
          <a:p>
            <a:br>
              <a:rPr lang="en-US" dirty="0"/>
            </a:br>
            <a:endParaRPr lang="en-US" dirty="0"/>
          </a:p>
          <a:p>
            <a:r>
              <a:rPr lang="en-US" dirty="0"/>
              <a:t>Get the person to the ground and roll him over and over on the ground. Another option is to wrap the victim with a blanket, coat, or jacket if one is handy. If your own clothes catch on fire, </a:t>
            </a:r>
            <a:r>
              <a:rPr lang="en-US" b="1" dirty="0"/>
              <a:t>stop, drop, and roll</a:t>
            </a:r>
            <a:r>
              <a:rPr lang="en-US" dirty="0"/>
              <a:t> - do the same thing to yourself as you would to someone else. </a:t>
            </a:r>
          </a:p>
          <a:p>
            <a:endParaRPr lang="en-US" dirty="0"/>
          </a:p>
        </p:txBody>
      </p:sp>
      <p:sp>
        <p:nvSpPr>
          <p:cNvPr id="4" name="Slide Number Placeholder 3"/>
          <p:cNvSpPr>
            <a:spLocks noGrp="1"/>
          </p:cNvSpPr>
          <p:nvPr>
            <p:ph type="sldNum" sz="quarter" idx="5"/>
          </p:nvPr>
        </p:nvSpPr>
        <p:spPr/>
        <p:txBody>
          <a:bodyPr/>
          <a:lstStyle/>
          <a:p>
            <a:fld id="{A937BF99-F72E-4464-9EA4-04872B9AF8C9}" type="slidenum">
              <a:rPr lang="en-US" smtClean="0"/>
              <a:t>9</a:t>
            </a:fld>
            <a:endParaRPr lang="en-US"/>
          </a:p>
        </p:txBody>
      </p:sp>
    </p:spTree>
    <p:extLst>
      <p:ext uri="{BB962C8B-B14F-4D97-AF65-F5344CB8AC3E}">
        <p14:creationId xmlns:p14="http://schemas.microsoft.com/office/powerpoint/2010/main" val="4132233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are stuck in a blizzard</a:t>
            </a:r>
          </a:p>
        </p:txBody>
      </p:sp>
      <p:sp>
        <p:nvSpPr>
          <p:cNvPr id="4" name="Slide Number Placeholder 3"/>
          <p:cNvSpPr>
            <a:spLocks noGrp="1"/>
          </p:cNvSpPr>
          <p:nvPr>
            <p:ph type="sldNum" sz="quarter" idx="5"/>
          </p:nvPr>
        </p:nvSpPr>
        <p:spPr/>
        <p:txBody>
          <a:bodyPr/>
          <a:lstStyle/>
          <a:p>
            <a:fld id="{A937BF99-F72E-4464-9EA4-04872B9AF8C9}" type="slidenum">
              <a:rPr lang="en-US" smtClean="0"/>
              <a:t>10</a:t>
            </a:fld>
            <a:endParaRPr lang="en-US"/>
          </a:p>
        </p:txBody>
      </p:sp>
    </p:spTree>
    <p:extLst>
      <p:ext uri="{BB962C8B-B14F-4D97-AF65-F5344CB8AC3E}">
        <p14:creationId xmlns:p14="http://schemas.microsoft.com/office/powerpoint/2010/main" val="1165186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49"/>
            <a:ext cx="5486400" cy="4284663"/>
          </a:xfrm>
        </p:spPr>
        <p:txBody>
          <a:bodyPr/>
          <a:lstStyle/>
          <a:p>
            <a:r>
              <a:rPr lang="en-US" sz="1200" dirty="0">
                <a:solidFill>
                  <a:schemeClr val="tx1"/>
                </a:solidFill>
              </a:rPr>
              <a:t>If you are stranded in a car in a blizzard or desert</a:t>
            </a:r>
          </a:p>
          <a:p>
            <a:endParaRPr lang="en-US" sz="1200" dirty="0">
              <a:solidFill>
                <a:schemeClr val="tx1"/>
              </a:solidFill>
            </a:endParaRPr>
          </a:p>
          <a:p>
            <a:r>
              <a:rPr lang="en-US" sz="1200" dirty="0">
                <a:solidFill>
                  <a:schemeClr val="tx1"/>
                </a:solidFill>
              </a:rPr>
              <a:t>Blizzard</a:t>
            </a:r>
          </a:p>
          <a:p>
            <a:r>
              <a:rPr lang="en-US" sz="1200" dirty="0">
                <a:solidFill>
                  <a:schemeClr val="tx1"/>
                </a:solidFill>
              </a:rPr>
              <a:t>    In a blizzard, make sure the doors are closed and all windows are up. Use water a little at a time and shut off the car's engine to prevent carbon monoxide poisoning.</a:t>
            </a:r>
          </a:p>
          <a:p>
            <a:r>
              <a:rPr lang="en-US" sz="1200" dirty="0">
                <a:solidFill>
                  <a:schemeClr val="tx1"/>
                </a:solidFill>
              </a:rPr>
              <a:t> When the snow stops, get out of the car and clear the snow off the roof, hood, trunk, and windows. This will allow others to see the car and will allow sunlight to warm the inside</a:t>
            </a:r>
          </a:p>
          <a:p>
            <a:endParaRPr lang="en-US" dirty="0"/>
          </a:p>
          <a:p>
            <a:r>
              <a:rPr lang="en-US" dirty="0"/>
              <a:t>During storm:</a:t>
            </a:r>
          </a:p>
          <a:p>
            <a:r>
              <a:rPr lang="en-US" dirty="0"/>
              <a:t>Call for help</a:t>
            </a:r>
          </a:p>
          <a:p>
            <a:r>
              <a:rPr lang="en-US" dirty="0"/>
              <a:t>Turn off car</a:t>
            </a:r>
          </a:p>
          <a:p>
            <a:r>
              <a:rPr lang="en-US" dirty="0"/>
              <a:t>Stay warm with blanket or sleeping bag</a:t>
            </a:r>
          </a:p>
          <a:p>
            <a:r>
              <a:rPr lang="en-US" dirty="0"/>
              <a:t>Eat and drink sparingly</a:t>
            </a:r>
          </a:p>
          <a:p>
            <a:endParaRPr lang="en-US" dirty="0"/>
          </a:p>
          <a:p>
            <a:r>
              <a:rPr lang="en-US" dirty="0"/>
              <a:t>After storm:</a:t>
            </a:r>
          </a:p>
          <a:p>
            <a:r>
              <a:rPr lang="en-US" dirty="0"/>
              <a:t>Call for help</a:t>
            </a:r>
          </a:p>
          <a:p>
            <a:r>
              <a:rPr lang="en-US" dirty="0"/>
              <a:t>Shovel snow away from exhaust pipe if you can and maybe start car if it’s clear</a:t>
            </a:r>
          </a:p>
          <a:p>
            <a:r>
              <a:rPr lang="en-US" dirty="0"/>
              <a:t>Shovel snow away from car so you can be seen</a:t>
            </a:r>
          </a:p>
          <a:p>
            <a:r>
              <a:rPr lang="en-US" dirty="0"/>
              <a:t>Put out a flare or something bright so you can be seen</a:t>
            </a:r>
          </a:p>
          <a:p>
            <a:endParaRPr lang="en-US" dirty="0"/>
          </a:p>
        </p:txBody>
      </p:sp>
      <p:sp>
        <p:nvSpPr>
          <p:cNvPr id="4" name="Slide Number Placeholder 3"/>
          <p:cNvSpPr>
            <a:spLocks noGrp="1"/>
          </p:cNvSpPr>
          <p:nvPr>
            <p:ph type="sldNum" sz="quarter" idx="5"/>
          </p:nvPr>
        </p:nvSpPr>
        <p:spPr/>
        <p:txBody>
          <a:bodyPr/>
          <a:lstStyle/>
          <a:p>
            <a:fld id="{A937BF99-F72E-4464-9EA4-04872B9AF8C9}" type="slidenum">
              <a:rPr lang="en-US" smtClean="0"/>
              <a:t>11</a:t>
            </a:fld>
            <a:endParaRPr lang="en-US"/>
          </a:p>
        </p:txBody>
      </p:sp>
    </p:spTree>
    <p:extLst>
      <p:ext uri="{BB962C8B-B14F-4D97-AF65-F5344CB8AC3E}">
        <p14:creationId xmlns:p14="http://schemas.microsoft.com/office/powerpoint/2010/main" val="1981702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Arial" panose="020B0604020202020204" pitchFamily="34" charset="0"/>
              </a:rPr>
              <a:t>Desert</a:t>
            </a:r>
          </a:p>
          <a:p>
            <a:pPr marL="457200" marR="0" lvl="1"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Arial" panose="020B0604020202020204" pitchFamily="34" charset="0"/>
              </a:rPr>
              <a:t>Get out of the car and find shade. If necessary, take shelter in the shadow of your car. Try to stay hydrated by drinking water. If you run out of water you may be able to collect it off the car in the morning when the dew falls. Rather than rationing your water, drink all you can when you can. Rather than shedding your clothing, put more on to hold in your body's moisture. Stay near the car. Do not try to hike to the gas station you think you passed "two miles ago." It could easily have been 10 miles ago</a:t>
            </a:r>
          </a:p>
          <a:p>
            <a:endParaRPr lang="en-US" dirty="0"/>
          </a:p>
        </p:txBody>
      </p:sp>
      <p:sp>
        <p:nvSpPr>
          <p:cNvPr id="4" name="Slide Number Placeholder 3"/>
          <p:cNvSpPr>
            <a:spLocks noGrp="1"/>
          </p:cNvSpPr>
          <p:nvPr>
            <p:ph type="sldNum" sz="quarter" idx="5"/>
          </p:nvPr>
        </p:nvSpPr>
        <p:spPr/>
        <p:txBody>
          <a:bodyPr/>
          <a:lstStyle/>
          <a:p>
            <a:fld id="{A937BF99-F72E-4464-9EA4-04872B9AF8C9}" type="slidenum">
              <a:rPr lang="en-US" smtClean="0"/>
              <a:t>13</a:t>
            </a:fld>
            <a:endParaRPr lang="en-US"/>
          </a:p>
        </p:txBody>
      </p:sp>
    </p:spTree>
    <p:extLst>
      <p:ext uri="{BB962C8B-B14F-4D97-AF65-F5344CB8AC3E}">
        <p14:creationId xmlns:p14="http://schemas.microsoft.com/office/powerpoint/2010/main" val="11366974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chemeClr val="tx1"/>
                </a:solidFill>
              </a:rPr>
              <a:t>Contact the police and stay calm.</a:t>
            </a:r>
          </a:p>
          <a:p>
            <a:r>
              <a:rPr lang="en-US" sz="1800" dirty="0">
                <a:solidFill>
                  <a:schemeClr val="tx1"/>
                </a:solidFill>
              </a:rPr>
              <a:t> Stay out of traffic. If your car is in the traffic lanes try to move it or get everyone out of the car and away from traffic to prevent injury if the disabled car is hit again.</a:t>
            </a:r>
          </a:p>
          <a:p>
            <a:r>
              <a:rPr lang="en-US" sz="1800" dirty="0">
                <a:solidFill>
                  <a:schemeClr val="tx1"/>
                </a:solidFill>
              </a:rPr>
              <a:t> If available, light road flares to alert other motorists of the danger ahead. </a:t>
            </a:r>
          </a:p>
          <a:p>
            <a:r>
              <a:rPr lang="en-US" sz="1800" dirty="0"/>
              <a:t>The drivers of those involved need to share their contact information and insurance name and policy number and car license number.</a:t>
            </a:r>
          </a:p>
          <a:p>
            <a:r>
              <a:rPr lang="en-US" sz="1800" dirty="0">
                <a:solidFill>
                  <a:schemeClr val="tx1"/>
                </a:solidFill>
              </a:rPr>
              <a:t>Administer first aid as needed, as well as you are able.</a:t>
            </a:r>
          </a:p>
          <a:p>
            <a:endParaRPr lang="en-US" dirty="0"/>
          </a:p>
        </p:txBody>
      </p:sp>
      <p:sp>
        <p:nvSpPr>
          <p:cNvPr id="4" name="Slide Number Placeholder 3"/>
          <p:cNvSpPr>
            <a:spLocks noGrp="1"/>
          </p:cNvSpPr>
          <p:nvPr>
            <p:ph type="sldNum" sz="quarter" idx="5"/>
          </p:nvPr>
        </p:nvSpPr>
        <p:spPr/>
        <p:txBody>
          <a:bodyPr/>
          <a:lstStyle/>
          <a:p>
            <a:fld id="{A937BF99-F72E-4464-9EA4-04872B9AF8C9}" type="slidenum">
              <a:rPr lang="en-US" smtClean="0"/>
              <a:t>15</a:t>
            </a:fld>
            <a:endParaRPr lang="en-US"/>
          </a:p>
        </p:txBody>
      </p:sp>
    </p:spTree>
    <p:extLst>
      <p:ext uri="{BB962C8B-B14F-4D97-AF65-F5344CB8AC3E}">
        <p14:creationId xmlns:p14="http://schemas.microsoft.com/office/powerpoint/2010/main" val="31847717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see a person who is bleeding heavily, you can do the following: </a:t>
            </a:r>
          </a:p>
          <a:p>
            <a:pPr>
              <a:buFont typeface="+mj-lt"/>
              <a:buAutoNum type="arabicPeriod"/>
            </a:pPr>
            <a:r>
              <a:rPr lang="en-US" dirty="0"/>
              <a:t>Press hard onto the wound to stop the bleeding.</a:t>
            </a:r>
          </a:p>
          <a:p>
            <a:pPr>
              <a:buFont typeface="+mj-lt"/>
              <a:buAutoNum type="arabicPeriod"/>
            </a:pPr>
            <a:r>
              <a:rPr lang="en-US" dirty="0"/>
              <a:t>If an arm or leg is cut, elevate the limb.</a:t>
            </a:r>
          </a:p>
          <a:p>
            <a:pPr>
              <a:buFont typeface="+mj-lt"/>
              <a:buAutoNum type="arabicPeriod"/>
            </a:pPr>
            <a:r>
              <a:rPr lang="en-US" dirty="0"/>
              <a:t>Cover with a clean pad and apply a bandage.</a:t>
            </a:r>
          </a:p>
          <a:p>
            <a:pPr>
              <a:buFont typeface="+mj-lt"/>
              <a:buAutoNum type="arabicPeriod"/>
            </a:pPr>
            <a:r>
              <a:rPr lang="en-US" dirty="0"/>
              <a:t>Check that the bleeding has stopped. If it has not, add another pad, and bandage, </a:t>
            </a:r>
            <a:r>
              <a:rPr lang="en-US" b="1" dirty="0"/>
              <a:t>do not</a:t>
            </a:r>
            <a:r>
              <a:rPr lang="en-US" dirty="0"/>
              <a:t> remove previous bandage.</a:t>
            </a:r>
          </a:p>
          <a:p>
            <a:pPr>
              <a:buFont typeface="+mj-lt"/>
              <a:buAutoNum type="arabicPeriod"/>
            </a:pPr>
            <a:r>
              <a:rPr lang="en-US" dirty="0"/>
              <a:t>If you have bandaged a limb, check frequently that the fingers and toes remain warm. If fingers and toes are getting cold, loosen the bandage to let the blood circulate.</a:t>
            </a:r>
          </a:p>
          <a:p>
            <a:pPr>
              <a:buFont typeface="+mj-lt"/>
              <a:buAutoNum type="arabicPeriod"/>
            </a:pPr>
            <a:r>
              <a:rPr lang="en-US" dirty="0"/>
              <a:t>For severe bleeding (5 cups of blood or more), get the person to a hospital for stitches (and possibly immunization against Tetanus) keeping the limb raised.</a:t>
            </a:r>
          </a:p>
          <a:p>
            <a:endParaRPr lang="en-US" dirty="0"/>
          </a:p>
        </p:txBody>
      </p:sp>
      <p:sp>
        <p:nvSpPr>
          <p:cNvPr id="4" name="Slide Number Placeholder 3"/>
          <p:cNvSpPr>
            <a:spLocks noGrp="1"/>
          </p:cNvSpPr>
          <p:nvPr>
            <p:ph type="sldNum" sz="quarter" idx="5"/>
          </p:nvPr>
        </p:nvSpPr>
        <p:spPr/>
        <p:txBody>
          <a:bodyPr/>
          <a:lstStyle/>
          <a:p>
            <a:fld id="{A937BF99-F72E-4464-9EA4-04872B9AF8C9}" type="slidenum">
              <a:rPr lang="en-US" smtClean="0"/>
              <a:t>16</a:t>
            </a:fld>
            <a:endParaRPr lang="en-US"/>
          </a:p>
        </p:txBody>
      </p:sp>
    </p:spTree>
    <p:extLst>
      <p:ext uri="{BB962C8B-B14F-4D97-AF65-F5344CB8AC3E}">
        <p14:creationId xmlns:p14="http://schemas.microsoft.com/office/powerpoint/2010/main" val="32796193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schemeClr val="tx1"/>
                </a:solidFill>
              </a:rPr>
              <a:t>Go somewhere safe such as under a heavy table or desk, beside a bed, and away from windows, breakable and objects.</a:t>
            </a:r>
          </a:p>
          <a:p>
            <a:r>
              <a:rPr lang="en-US" sz="1200" dirty="0">
                <a:solidFill>
                  <a:schemeClr val="tx1"/>
                </a:solidFill>
              </a:rPr>
              <a:t> Stay calm.</a:t>
            </a:r>
          </a:p>
          <a:p>
            <a:r>
              <a:rPr lang="en-US" sz="1200" dirty="0">
                <a:solidFill>
                  <a:schemeClr val="tx1"/>
                </a:solidFill>
              </a:rPr>
              <a:t> If you are outside, stay away from buildings and power lines. </a:t>
            </a:r>
          </a:p>
          <a:p>
            <a:r>
              <a:rPr lang="en-US" sz="1200" dirty="0">
                <a:solidFill>
                  <a:schemeClr val="tx1"/>
                </a:solidFill>
              </a:rPr>
              <a:t>Once the shaking stops, exit the building and stay outside until the building judged safe by a responsible adult (minor earthquake) or building inspector (major damage).</a:t>
            </a:r>
          </a:p>
          <a:p>
            <a:r>
              <a:rPr lang="en-US" sz="1200" dirty="0">
                <a:solidFill>
                  <a:schemeClr val="tx1"/>
                </a:solidFill>
              </a:rPr>
              <a:t> Be aware aftershocks commonly follow earthquakes so don't assume the danger is over just because the shaking stopped. </a:t>
            </a:r>
          </a:p>
          <a:p>
            <a:endParaRPr lang="en-US" dirty="0"/>
          </a:p>
        </p:txBody>
      </p:sp>
      <p:sp>
        <p:nvSpPr>
          <p:cNvPr id="4" name="Slide Number Placeholder 3"/>
          <p:cNvSpPr>
            <a:spLocks noGrp="1"/>
          </p:cNvSpPr>
          <p:nvPr>
            <p:ph type="sldNum" sz="quarter" idx="5"/>
          </p:nvPr>
        </p:nvSpPr>
        <p:spPr/>
        <p:txBody>
          <a:bodyPr/>
          <a:lstStyle/>
          <a:p>
            <a:fld id="{A937BF99-F72E-4464-9EA4-04872B9AF8C9}" type="slidenum">
              <a:rPr lang="en-US" smtClean="0"/>
              <a:t>17</a:t>
            </a:fld>
            <a:endParaRPr lang="en-US"/>
          </a:p>
        </p:txBody>
      </p:sp>
    </p:spTree>
    <p:extLst>
      <p:ext uri="{BB962C8B-B14F-4D97-AF65-F5344CB8AC3E}">
        <p14:creationId xmlns:p14="http://schemas.microsoft.com/office/powerpoint/2010/main" val="41344952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937BF99-F72E-4464-9EA4-04872B9AF8C9}" type="slidenum">
              <a:rPr lang="en-US" smtClean="0"/>
              <a:t>18</a:t>
            </a:fld>
            <a:endParaRPr lang="en-US"/>
          </a:p>
        </p:txBody>
      </p:sp>
    </p:spTree>
    <p:extLst>
      <p:ext uri="{BB962C8B-B14F-4D97-AF65-F5344CB8AC3E}">
        <p14:creationId xmlns:p14="http://schemas.microsoft.com/office/powerpoint/2010/main" val="22438789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937BF99-F72E-4464-9EA4-04872B9AF8C9}" type="slidenum">
              <a:rPr lang="en-US" smtClean="0"/>
              <a:t>19</a:t>
            </a:fld>
            <a:endParaRPr lang="en-US"/>
          </a:p>
        </p:txBody>
      </p:sp>
    </p:spTree>
    <p:extLst>
      <p:ext uri="{BB962C8B-B14F-4D97-AF65-F5344CB8AC3E}">
        <p14:creationId xmlns:p14="http://schemas.microsoft.com/office/powerpoint/2010/main" val="40466914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Learn the safest route to travel, staying on higher ground away from low-lying areas.</a:t>
            </a:r>
          </a:p>
          <a:p>
            <a:r>
              <a:rPr lang="en-US" sz="1200" dirty="0"/>
              <a:t> Disconnect electrical appliances and equipment, or turn off the main breaker.</a:t>
            </a:r>
          </a:p>
          <a:p>
            <a:r>
              <a:rPr lang="en-US" sz="1200" dirty="0"/>
              <a:t> Know public warning in your area. </a:t>
            </a:r>
          </a:p>
          <a:p>
            <a:r>
              <a:rPr lang="en-US" sz="1200" dirty="0"/>
              <a:t>Do not attempt to cross a flooded stream, such as one that is over the road. Water is very strong and can sweep even a heavy truck downstream in an instant.</a:t>
            </a:r>
          </a:p>
          <a:p>
            <a:r>
              <a:rPr lang="en-US" sz="1200" dirty="0"/>
              <a:t> If you find yourself being swept downstream, try to float on your back and get your feet in front of you with your toes out of the water to avoid foot-entrapment. Do not try to stand in swift water, as if you are knocked over and your foot becomes entrapped by something under the water, the water will hold you down and you will not be able to get up.</a:t>
            </a:r>
          </a:p>
          <a:p>
            <a:r>
              <a:rPr lang="en-US" sz="1200" dirty="0"/>
              <a:t> Use your arms to keep yourself afloat and to guide yourself to the bank. </a:t>
            </a:r>
            <a:endParaRPr lang="en-US" sz="1100" dirty="0">
              <a:solidFill>
                <a:schemeClr val="tx1"/>
              </a:solidFill>
            </a:endParaRPr>
          </a:p>
          <a:p>
            <a:endParaRPr lang="en-US" dirty="0"/>
          </a:p>
        </p:txBody>
      </p:sp>
      <p:sp>
        <p:nvSpPr>
          <p:cNvPr id="4" name="Slide Number Placeholder 3"/>
          <p:cNvSpPr>
            <a:spLocks noGrp="1"/>
          </p:cNvSpPr>
          <p:nvPr>
            <p:ph type="sldNum" sz="quarter" idx="5"/>
          </p:nvPr>
        </p:nvSpPr>
        <p:spPr/>
        <p:txBody>
          <a:bodyPr/>
          <a:lstStyle/>
          <a:p>
            <a:fld id="{A937BF99-F72E-4464-9EA4-04872B9AF8C9}" type="slidenum">
              <a:rPr lang="en-US" smtClean="0"/>
              <a:t>20</a:t>
            </a:fld>
            <a:endParaRPr lang="en-US"/>
          </a:p>
        </p:txBody>
      </p:sp>
    </p:spTree>
    <p:extLst>
      <p:ext uri="{BB962C8B-B14F-4D97-AF65-F5344CB8AC3E}">
        <p14:creationId xmlns:p14="http://schemas.microsoft.com/office/powerpoint/2010/main" val="39892484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Arial" panose="020B0604020202020204" pitchFamily="34" charset="0"/>
              </a:rPr>
              <a:t>Desert</a:t>
            </a:r>
          </a:p>
          <a:p>
            <a:pPr marL="457200" marR="0" lvl="1"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Arial" panose="020B0604020202020204" pitchFamily="34" charset="0"/>
              </a:rPr>
              <a:t>Get out of the car and find shade. If necessary, take shelter in the shadow of your car. Try to stay hydrated by drinking water. If you run out of water you may be able to collect it off the car in the morning when the dew falls. Rather than rationing your water, drink all you can when you can. Rather than shedding your clothing, put more on to hold in your body's moisture. Stay near the car. Do not try to hike to the gas station you think you passed "two miles ago." It could easily have been 10 miles ago</a:t>
            </a:r>
          </a:p>
          <a:p>
            <a:endParaRPr lang="en-US" dirty="0"/>
          </a:p>
        </p:txBody>
      </p:sp>
      <p:sp>
        <p:nvSpPr>
          <p:cNvPr id="4" name="Slide Number Placeholder 3"/>
          <p:cNvSpPr>
            <a:spLocks noGrp="1"/>
          </p:cNvSpPr>
          <p:nvPr>
            <p:ph type="sldNum" sz="quarter" idx="5"/>
          </p:nvPr>
        </p:nvSpPr>
        <p:spPr/>
        <p:txBody>
          <a:bodyPr/>
          <a:lstStyle/>
          <a:p>
            <a:fld id="{A937BF99-F72E-4464-9EA4-04872B9AF8C9}" type="slidenum">
              <a:rPr lang="en-US" smtClean="0"/>
              <a:t>21</a:t>
            </a:fld>
            <a:endParaRPr lang="en-US"/>
          </a:p>
        </p:txBody>
      </p:sp>
    </p:spTree>
    <p:extLst>
      <p:ext uri="{BB962C8B-B14F-4D97-AF65-F5344CB8AC3E}">
        <p14:creationId xmlns:p14="http://schemas.microsoft.com/office/powerpoint/2010/main" val="32334353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Arial" panose="020B0604020202020204" pitchFamily="34" charset="0"/>
              </a:rPr>
              <a:t>Desert</a:t>
            </a:r>
          </a:p>
          <a:p>
            <a:pPr marL="457200" marR="0" lvl="1"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Arial" panose="020B0604020202020204" pitchFamily="34" charset="0"/>
              </a:rPr>
              <a:t>Get out of the car and find shade. If necessary, take shelter in the shadow of your car. Try to stay hydrated by drinking water. If you run out of water you may be able to collect it off the car in the morning when the dew falls. Rather than rationing your water, drink all you can when you can. Rather than shedding your clothing, put more on to hold in your body's moisture. Stay near the car. Do not try to hike to the gas station you think you passed "two miles ago." It could easily have been 10 miles ago</a:t>
            </a:r>
          </a:p>
          <a:p>
            <a:endParaRPr lang="en-US" dirty="0"/>
          </a:p>
        </p:txBody>
      </p:sp>
      <p:sp>
        <p:nvSpPr>
          <p:cNvPr id="4" name="Slide Number Placeholder 3"/>
          <p:cNvSpPr>
            <a:spLocks noGrp="1"/>
          </p:cNvSpPr>
          <p:nvPr>
            <p:ph type="sldNum" sz="quarter" idx="5"/>
          </p:nvPr>
        </p:nvSpPr>
        <p:spPr/>
        <p:txBody>
          <a:bodyPr/>
          <a:lstStyle/>
          <a:p>
            <a:fld id="{A937BF99-F72E-4464-9EA4-04872B9AF8C9}" type="slidenum">
              <a:rPr lang="en-US" smtClean="0"/>
              <a:t>23</a:t>
            </a:fld>
            <a:endParaRPr lang="en-US"/>
          </a:p>
        </p:txBody>
      </p:sp>
    </p:spTree>
    <p:extLst>
      <p:ext uri="{BB962C8B-B14F-4D97-AF65-F5344CB8AC3E}">
        <p14:creationId xmlns:p14="http://schemas.microsoft.com/office/powerpoint/2010/main" val="11812504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937BF99-F72E-4464-9EA4-04872B9AF8C9}" type="slidenum">
              <a:rPr lang="en-US" smtClean="0"/>
              <a:t>24</a:t>
            </a:fld>
            <a:endParaRPr lang="en-US"/>
          </a:p>
        </p:txBody>
      </p:sp>
    </p:spTree>
    <p:extLst>
      <p:ext uri="{BB962C8B-B14F-4D97-AF65-F5344CB8AC3E}">
        <p14:creationId xmlns:p14="http://schemas.microsoft.com/office/powerpoint/2010/main" val="13523354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Hurricane </a:t>
            </a:r>
          </a:p>
          <a:p>
            <a:endParaRPr lang="en-US" sz="1200" dirty="0"/>
          </a:p>
          <a:p>
            <a:r>
              <a:rPr lang="en-US" sz="1200" dirty="0"/>
              <a:t>When a hurricane is forecast to strike your area, take steps to protect yourself. </a:t>
            </a:r>
          </a:p>
          <a:p>
            <a:pPr marL="342900" indent="-342900">
              <a:buFont typeface="Arial" panose="020B0604020202020204" pitchFamily="34" charset="0"/>
              <a:buChar char="•"/>
            </a:pPr>
            <a:r>
              <a:rPr lang="en-US" sz="1200" dirty="0"/>
              <a:t>Put up shutters to protect your property and </a:t>
            </a:r>
          </a:p>
          <a:p>
            <a:pPr marL="342900" indent="-342900">
              <a:buFont typeface="Arial" panose="020B0604020202020204" pitchFamily="34" charset="0"/>
              <a:buChar char="•"/>
            </a:pPr>
            <a:r>
              <a:rPr lang="en-US" sz="1200" dirty="0"/>
              <a:t>evacuate if advised to do so by local officials.</a:t>
            </a:r>
          </a:p>
          <a:p>
            <a:pPr marL="342900" indent="-342900">
              <a:buFont typeface="Arial" panose="020B0604020202020204" pitchFamily="34" charset="0"/>
              <a:buChar char="•"/>
            </a:pPr>
            <a:r>
              <a:rPr lang="en-US" sz="1200" dirty="0"/>
              <a:t> Have a supply of non-perishable food and water on hand.</a:t>
            </a:r>
          </a:p>
          <a:p>
            <a:r>
              <a:rPr lang="en-US" sz="1200" dirty="0"/>
              <a:t> Be aware of </a:t>
            </a:r>
            <a:r>
              <a:rPr lang="en-US" sz="1200" i="1" dirty="0"/>
              <a:t>storm surge</a:t>
            </a:r>
            <a:r>
              <a:rPr lang="en-US" sz="1200" dirty="0"/>
              <a:t>, which is caused when a hurricane temporarily raises the level of the ocean, sometimes by dozens of feet. </a:t>
            </a:r>
          </a:p>
          <a:p>
            <a:pPr marL="342900" indent="-342900">
              <a:buFont typeface="Arial" panose="020B0604020202020204" pitchFamily="34" charset="0"/>
              <a:buChar char="•"/>
            </a:pPr>
            <a:r>
              <a:rPr lang="en-US" sz="1200" dirty="0"/>
              <a:t>Take shelter somewhere on high ground during the storm. </a:t>
            </a:r>
          </a:p>
          <a:p>
            <a:endParaRPr lang="en-US" dirty="0"/>
          </a:p>
        </p:txBody>
      </p:sp>
      <p:sp>
        <p:nvSpPr>
          <p:cNvPr id="4" name="Slide Number Placeholder 3"/>
          <p:cNvSpPr>
            <a:spLocks noGrp="1"/>
          </p:cNvSpPr>
          <p:nvPr>
            <p:ph type="sldNum" sz="quarter" idx="5"/>
          </p:nvPr>
        </p:nvSpPr>
        <p:spPr/>
        <p:txBody>
          <a:bodyPr/>
          <a:lstStyle/>
          <a:p>
            <a:fld id="{A937BF99-F72E-4464-9EA4-04872B9AF8C9}" type="slidenum">
              <a:rPr lang="en-US" smtClean="0"/>
              <a:t>25</a:t>
            </a:fld>
            <a:endParaRPr lang="en-US"/>
          </a:p>
        </p:txBody>
      </p:sp>
    </p:spTree>
    <p:extLst>
      <p:ext uri="{BB962C8B-B14F-4D97-AF65-F5344CB8AC3E}">
        <p14:creationId xmlns:p14="http://schemas.microsoft.com/office/powerpoint/2010/main" val="13035284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937BF99-F72E-4464-9EA4-04872B9AF8C9}" type="slidenum">
              <a:rPr lang="en-US" smtClean="0"/>
              <a:t>26</a:t>
            </a:fld>
            <a:endParaRPr lang="en-US"/>
          </a:p>
        </p:txBody>
      </p:sp>
    </p:spTree>
    <p:extLst>
      <p:ext uri="{BB962C8B-B14F-4D97-AF65-F5344CB8AC3E}">
        <p14:creationId xmlns:p14="http://schemas.microsoft.com/office/powerpoint/2010/main" val="16539327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937BF99-F72E-4464-9EA4-04872B9AF8C9}" type="slidenum">
              <a:rPr lang="en-US" smtClean="0"/>
              <a:t>28</a:t>
            </a:fld>
            <a:endParaRPr lang="en-US"/>
          </a:p>
        </p:txBody>
      </p:sp>
    </p:spTree>
    <p:extLst>
      <p:ext uri="{BB962C8B-B14F-4D97-AF65-F5344CB8AC3E}">
        <p14:creationId xmlns:p14="http://schemas.microsoft.com/office/powerpoint/2010/main" val="11091952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Atomic emergency </a:t>
            </a:r>
          </a:p>
          <a:p>
            <a:br>
              <a:rPr lang="en-US" sz="1200" dirty="0"/>
            </a:br>
            <a:r>
              <a:rPr lang="en-US" sz="1200" dirty="0"/>
              <a:t>You will first need to decide if you should evacuate or take shelter.</a:t>
            </a:r>
          </a:p>
          <a:p>
            <a:r>
              <a:rPr lang="en-US" sz="1200" dirty="0"/>
              <a:t> If the emergency is already underway, you will need to take shelter underground.</a:t>
            </a:r>
          </a:p>
          <a:p>
            <a:r>
              <a:rPr lang="en-US" sz="1200" dirty="0"/>
              <a:t> If the emergency is pending, but likely, you should evacuate to a safe area without delay. Television and radio reports as well as the local law enforcement should be able to help you make this decision. </a:t>
            </a:r>
          </a:p>
          <a:p>
            <a:r>
              <a:rPr lang="en-US" sz="1200" dirty="0"/>
              <a:t>On an individual scale, one means of preparation for exposure to nuclear fallout is to obtain potassium iodide (KI) tablets as a safety measure to protect the human thyroid gland from the uptake of dangerous radioactive iodine.</a:t>
            </a:r>
          </a:p>
          <a:p>
            <a:r>
              <a:rPr lang="en-US" sz="1200" dirty="0"/>
              <a:t> Another measure is to cover the nose, mouth and eyes with a piece of cloth and sunglasses to protect against alpha particles. </a:t>
            </a:r>
          </a:p>
          <a:p>
            <a:endParaRPr lang="en-US" dirty="0"/>
          </a:p>
        </p:txBody>
      </p:sp>
      <p:sp>
        <p:nvSpPr>
          <p:cNvPr id="4" name="Slide Number Placeholder 3"/>
          <p:cNvSpPr>
            <a:spLocks noGrp="1"/>
          </p:cNvSpPr>
          <p:nvPr>
            <p:ph type="sldNum" sz="quarter" idx="5"/>
          </p:nvPr>
        </p:nvSpPr>
        <p:spPr/>
        <p:txBody>
          <a:bodyPr/>
          <a:lstStyle/>
          <a:p>
            <a:fld id="{A937BF99-F72E-4464-9EA4-04872B9AF8C9}" type="slidenum">
              <a:rPr lang="en-US" smtClean="0"/>
              <a:t>29</a:t>
            </a:fld>
            <a:endParaRPr lang="en-US"/>
          </a:p>
        </p:txBody>
      </p:sp>
    </p:spTree>
    <p:extLst>
      <p:ext uri="{BB962C8B-B14F-4D97-AF65-F5344CB8AC3E}">
        <p14:creationId xmlns:p14="http://schemas.microsoft.com/office/powerpoint/2010/main" val="25995057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937BF99-F72E-4464-9EA4-04872B9AF8C9}" type="slidenum">
              <a:rPr lang="en-US" smtClean="0"/>
              <a:t>31</a:t>
            </a:fld>
            <a:endParaRPr lang="en-US"/>
          </a:p>
        </p:txBody>
      </p:sp>
    </p:spTree>
    <p:extLst>
      <p:ext uri="{BB962C8B-B14F-4D97-AF65-F5344CB8AC3E}">
        <p14:creationId xmlns:p14="http://schemas.microsoft.com/office/powerpoint/2010/main" val="32103754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schemeClr val="bg1"/>
                </a:solidFill>
              </a:rPr>
              <a:t>Snow</a:t>
            </a:r>
          </a:p>
          <a:p>
            <a:r>
              <a:rPr lang="en-US" sz="1200" dirty="0">
                <a:solidFill>
                  <a:schemeClr val="bg1"/>
                </a:solidFill>
              </a:rPr>
              <a:t>    It is better to not travel in avalanche country, but if travel is necessary, risk can be reduced by observing avalanche safety rules and carrying proper equipment.</a:t>
            </a:r>
          </a:p>
          <a:p>
            <a:r>
              <a:rPr lang="en-US" sz="1200" dirty="0">
                <a:solidFill>
                  <a:schemeClr val="bg1"/>
                </a:solidFill>
              </a:rPr>
              <a:t> This includes a radio beacon on every member of your party, and shovels. Radio beacons made for this purpose transmit constantly, and can be switched to receiver mode after an avalanche. These can help to find buried victims. Finding victims quickly and digging them out greatly increases their chances of survival. Avalanche snow compacts into a very hard mass very quickly after an avalanche, so a shovel is an essential piece of gear. It is next to impossible to dig someone out of an avalanche with bare hands or even with a ski, but if that is all you have available, you should start right away.</a:t>
            </a:r>
          </a:p>
          <a:p>
            <a:endParaRPr lang="en-US" dirty="0"/>
          </a:p>
        </p:txBody>
      </p:sp>
      <p:sp>
        <p:nvSpPr>
          <p:cNvPr id="4" name="Slide Number Placeholder 3"/>
          <p:cNvSpPr>
            <a:spLocks noGrp="1"/>
          </p:cNvSpPr>
          <p:nvPr>
            <p:ph type="sldNum" sz="quarter" idx="5"/>
          </p:nvPr>
        </p:nvSpPr>
        <p:spPr/>
        <p:txBody>
          <a:bodyPr/>
          <a:lstStyle/>
          <a:p>
            <a:fld id="{A937BF99-F72E-4464-9EA4-04872B9AF8C9}" type="slidenum">
              <a:rPr lang="en-US" smtClean="0"/>
              <a:t>32</a:t>
            </a:fld>
            <a:endParaRPr lang="en-US"/>
          </a:p>
        </p:txBody>
      </p:sp>
    </p:spTree>
    <p:extLst>
      <p:ext uri="{BB962C8B-B14F-4D97-AF65-F5344CB8AC3E}">
        <p14:creationId xmlns:p14="http://schemas.microsoft.com/office/powerpoint/2010/main" val="42738650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schemeClr val="bg1"/>
                </a:solidFill>
              </a:rPr>
              <a:t>Rock Avalanche</a:t>
            </a:r>
          </a:p>
          <a:p>
            <a:r>
              <a:rPr lang="en-US" sz="1200" dirty="0">
                <a:solidFill>
                  <a:schemeClr val="bg1"/>
                </a:solidFill>
              </a:rPr>
              <a:t>    Quickly exit the affected area.</a:t>
            </a:r>
          </a:p>
          <a:p>
            <a:r>
              <a:rPr lang="en-US" sz="1200" dirty="0">
                <a:solidFill>
                  <a:schemeClr val="bg1"/>
                </a:solidFill>
              </a:rPr>
              <a:t> If escape is not possible, curl into a tight ball facing downhill (with your back to the oncoming rocks) and cover your head. </a:t>
            </a:r>
          </a:p>
          <a:p>
            <a:r>
              <a:rPr lang="en-US" sz="1200" dirty="0">
                <a:solidFill>
                  <a:schemeClr val="bg1"/>
                </a:solidFill>
              </a:rPr>
              <a:t>When the landslide ends, check for trapped or injured persons without entering the slide area (more debris could follow). Direct rescue personnel to any victims you are able to locate.</a:t>
            </a:r>
          </a:p>
          <a:p>
            <a:r>
              <a:rPr lang="en-US" sz="1200" dirty="0">
                <a:solidFill>
                  <a:schemeClr val="bg1"/>
                </a:solidFill>
              </a:rPr>
              <a:t> Watch for flooding - landslides are usually triggered by water. Watch for broken utility lines (electric, gas, and water) and report them to the authorities.</a:t>
            </a:r>
          </a:p>
          <a:p>
            <a:endParaRPr lang="en-US" dirty="0"/>
          </a:p>
        </p:txBody>
      </p:sp>
      <p:sp>
        <p:nvSpPr>
          <p:cNvPr id="4" name="Slide Number Placeholder 3"/>
          <p:cNvSpPr>
            <a:spLocks noGrp="1"/>
          </p:cNvSpPr>
          <p:nvPr>
            <p:ph type="sldNum" sz="quarter" idx="5"/>
          </p:nvPr>
        </p:nvSpPr>
        <p:spPr/>
        <p:txBody>
          <a:bodyPr/>
          <a:lstStyle/>
          <a:p>
            <a:fld id="{A937BF99-F72E-4464-9EA4-04872B9AF8C9}" type="slidenum">
              <a:rPr lang="en-US" smtClean="0"/>
              <a:t>33</a:t>
            </a:fld>
            <a:endParaRPr lang="en-US"/>
          </a:p>
        </p:txBody>
      </p:sp>
    </p:spTree>
    <p:extLst>
      <p:ext uri="{BB962C8B-B14F-4D97-AF65-F5344CB8AC3E}">
        <p14:creationId xmlns:p14="http://schemas.microsoft.com/office/powerpoint/2010/main" val="42802886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100" dirty="0">
              <a:solidFill>
                <a:schemeClr val="tx1"/>
              </a:solidFill>
            </a:endParaRPr>
          </a:p>
          <a:p>
            <a:r>
              <a:rPr lang="en-US" sz="1200" dirty="0"/>
              <a:t>Your boat or canoe capsizes in open water </a:t>
            </a:r>
          </a:p>
          <a:p>
            <a:br>
              <a:rPr lang="en-US" sz="1200" dirty="0"/>
            </a:br>
            <a:r>
              <a:rPr lang="en-US" sz="1200" dirty="0"/>
              <a:t>Get as much of your body out of the water as quickly as possible. </a:t>
            </a:r>
          </a:p>
          <a:p>
            <a:r>
              <a:rPr lang="en-US" sz="1200" dirty="0"/>
              <a:t>Get back to the boat immediately.</a:t>
            </a:r>
          </a:p>
          <a:p>
            <a:r>
              <a:rPr lang="en-US" sz="1200" dirty="0"/>
              <a:t> If possible, right the boat, climb in, and bail it out. </a:t>
            </a:r>
          </a:p>
          <a:p>
            <a:r>
              <a:rPr lang="en-US" sz="1200" dirty="0"/>
              <a:t>Otherwise, stay with the boat, as this will make it easier for a rescuer to find you. </a:t>
            </a:r>
          </a:p>
          <a:p>
            <a:r>
              <a:rPr lang="en-US" sz="1200" dirty="0"/>
              <a:t>Do not attempt to swim to shore, as it is often a lot farther away than it appears. </a:t>
            </a:r>
          </a:p>
          <a:p>
            <a:endParaRPr lang="en-US" dirty="0"/>
          </a:p>
        </p:txBody>
      </p:sp>
      <p:sp>
        <p:nvSpPr>
          <p:cNvPr id="4" name="Slide Number Placeholder 3"/>
          <p:cNvSpPr>
            <a:spLocks noGrp="1"/>
          </p:cNvSpPr>
          <p:nvPr>
            <p:ph type="sldNum" sz="quarter" idx="5"/>
          </p:nvPr>
        </p:nvSpPr>
        <p:spPr/>
        <p:txBody>
          <a:bodyPr/>
          <a:lstStyle/>
          <a:p>
            <a:fld id="{A937BF99-F72E-4464-9EA4-04872B9AF8C9}" type="slidenum">
              <a:rPr lang="en-US" smtClean="0"/>
              <a:t>34</a:t>
            </a:fld>
            <a:endParaRPr lang="en-US"/>
          </a:p>
        </p:txBody>
      </p:sp>
    </p:spTree>
    <p:extLst>
      <p:ext uri="{BB962C8B-B14F-4D97-AF65-F5344CB8AC3E}">
        <p14:creationId xmlns:p14="http://schemas.microsoft.com/office/powerpoint/2010/main" val="12621957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100" dirty="0">
              <a:solidFill>
                <a:schemeClr val="tx1"/>
              </a:solidFill>
            </a:endParaRPr>
          </a:p>
          <a:p>
            <a:r>
              <a:rPr lang="en-US" sz="1200" dirty="0"/>
              <a:t>Your boat or canoe capsizes in open water </a:t>
            </a:r>
          </a:p>
          <a:p>
            <a:br>
              <a:rPr lang="en-US" sz="1200" dirty="0"/>
            </a:br>
            <a:r>
              <a:rPr lang="en-US" sz="1200" dirty="0"/>
              <a:t>Get as much of your body out of the water as quickly as possible. </a:t>
            </a:r>
          </a:p>
          <a:p>
            <a:r>
              <a:rPr lang="en-US" sz="1200" dirty="0"/>
              <a:t>Get back to the boat immediately.</a:t>
            </a:r>
          </a:p>
          <a:p>
            <a:r>
              <a:rPr lang="en-US" sz="1200" dirty="0"/>
              <a:t> If possible, right the boat, climb in, and bail it out. </a:t>
            </a:r>
          </a:p>
          <a:p>
            <a:r>
              <a:rPr lang="en-US" sz="1200" dirty="0"/>
              <a:t>Otherwise, stay with the boat, as this will make it easier for a rescuer to find you. </a:t>
            </a:r>
          </a:p>
          <a:p>
            <a:r>
              <a:rPr lang="en-US" sz="1200" dirty="0"/>
              <a:t>Do not attempt to swim to shore, as it is often a lot farther away than it appears. </a:t>
            </a:r>
          </a:p>
          <a:p>
            <a:endParaRPr lang="en-US" dirty="0"/>
          </a:p>
        </p:txBody>
      </p:sp>
      <p:sp>
        <p:nvSpPr>
          <p:cNvPr id="4" name="Slide Number Placeholder 3"/>
          <p:cNvSpPr>
            <a:spLocks noGrp="1"/>
          </p:cNvSpPr>
          <p:nvPr>
            <p:ph type="sldNum" sz="quarter" idx="5"/>
          </p:nvPr>
        </p:nvSpPr>
        <p:spPr/>
        <p:txBody>
          <a:bodyPr/>
          <a:lstStyle/>
          <a:p>
            <a:fld id="{A937BF99-F72E-4464-9EA4-04872B9AF8C9}" type="slidenum">
              <a:rPr lang="en-US" smtClean="0"/>
              <a:t>35</a:t>
            </a:fld>
            <a:endParaRPr lang="en-US"/>
          </a:p>
        </p:txBody>
      </p:sp>
    </p:spTree>
    <p:extLst>
      <p:ext uri="{BB962C8B-B14F-4D97-AF65-F5344CB8AC3E}">
        <p14:creationId xmlns:p14="http://schemas.microsoft.com/office/powerpoint/2010/main" val="354046803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should you and your parents do to prevent abduction of children in your family? What should you do if you are abducted? </a:t>
            </a:r>
          </a:p>
          <a:p>
            <a:br>
              <a:rPr lang="en-US" dirty="0"/>
            </a:br>
            <a:r>
              <a:rPr lang="en-US" dirty="0"/>
              <a:t>Know where your children are all the time. Never leave children alone in cars. Establish a family code word. Tell the children never to go with anyone who does not know the code word. Have fingerprints taken of your children. Keep current photos and records (dental/medical). Make mental note of what your child wears every day. Make sure your children know their address and telephone number, and how to use the telephone. Teach them how to dial 9-1-1. </a:t>
            </a:r>
          </a:p>
          <a:p>
            <a:r>
              <a:rPr lang="en-US" dirty="0"/>
              <a:t>What to do if abducted: Yell - </a:t>
            </a:r>
            <a:r>
              <a:rPr lang="en-US" i="1" dirty="0"/>
              <a:t>This person is not my father/mother</a:t>
            </a:r>
            <a:r>
              <a:rPr lang="en-US" dirty="0"/>
              <a:t>. Kick the kidnapper's foot or knee. Scream "Fire!" as this is more likely to attract attention than screaming "Help!" </a:t>
            </a:r>
          </a:p>
          <a:p>
            <a:endParaRPr lang="en-US" dirty="0"/>
          </a:p>
        </p:txBody>
      </p:sp>
      <p:sp>
        <p:nvSpPr>
          <p:cNvPr id="4" name="Slide Number Placeholder 3"/>
          <p:cNvSpPr>
            <a:spLocks noGrp="1"/>
          </p:cNvSpPr>
          <p:nvPr>
            <p:ph type="sldNum" sz="quarter" idx="5"/>
          </p:nvPr>
        </p:nvSpPr>
        <p:spPr/>
        <p:txBody>
          <a:bodyPr/>
          <a:lstStyle/>
          <a:p>
            <a:fld id="{A937BF99-F72E-4464-9EA4-04872B9AF8C9}" type="slidenum">
              <a:rPr lang="en-US" smtClean="0"/>
              <a:t>37</a:t>
            </a:fld>
            <a:endParaRPr lang="en-US"/>
          </a:p>
        </p:txBody>
      </p:sp>
    </p:spTree>
    <p:extLst>
      <p:ext uri="{BB962C8B-B14F-4D97-AF65-F5344CB8AC3E}">
        <p14:creationId xmlns:p14="http://schemas.microsoft.com/office/powerpoint/2010/main" val="363142211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should you and your parents do to prevent abduction of children in your family? What should you do if you are abducted? </a:t>
            </a:r>
          </a:p>
          <a:p>
            <a:br>
              <a:rPr lang="en-US" dirty="0"/>
            </a:br>
            <a:r>
              <a:rPr lang="en-US" dirty="0"/>
              <a:t>Know where your children are all the time. Never leave children alone in cars. Establish a family code word. Tell the children never to go with anyone who does not know the code word. Have fingerprints taken of your children. Keep current photos and records (dental/medical). Make mental note of what your child wears every day. Make sure your children know their address and telephone number, and how to use the telephone. Teach them how to dial 9-1-1. </a:t>
            </a:r>
          </a:p>
          <a:p>
            <a:r>
              <a:rPr lang="en-US" dirty="0"/>
              <a:t>What to do if abducted: Yell - </a:t>
            </a:r>
            <a:r>
              <a:rPr lang="en-US" i="1" dirty="0"/>
              <a:t>This person is not my father/mother</a:t>
            </a:r>
            <a:r>
              <a:rPr lang="en-US" dirty="0"/>
              <a:t>. Kick the kidnapper's foot or knee. Scream "Fire!" as this is more likely to attract attention than screaming "Help!" </a:t>
            </a:r>
          </a:p>
          <a:p>
            <a:endParaRPr lang="en-US" dirty="0"/>
          </a:p>
        </p:txBody>
      </p:sp>
      <p:sp>
        <p:nvSpPr>
          <p:cNvPr id="4" name="Slide Number Placeholder 3"/>
          <p:cNvSpPr>
            <a:spLocks noGrp="1"/>
          </p:cNvSpPr>
          <p:nvPr>
            <p:ph type="sldNum" sz="quarter" idx="5"/>
          </p:nvPr>
        </p:nvSpPr>
        <p:spPr/>
        <p:txBody>
          <a:bodyPr/>
          <a:lstStyle/>
          <a:p>
            <a:fld id="{A937BF99-F72E-4464-9EA4-04872B9AF8C9}" type="slidenum">
              <a:rPr lang="en-US" smtClean="0"/>
              <a:t>38</a:t>
            </a:fld>
            <a:endParaRPr lang="en-US"/>
          </a:p>
        </p:txBody>
      </p:sp>
    </p:spTree>
    <p:extLst>
      <p:ext uri="{BB962C8B-B14F-4D97-AF65-F5344CB8AC3E}">
        <p14:creationId xmlns:p14="http://schemas.microsoft.com/office/powerpoint/2010/main" val="402982441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should you and your parents do to prevent abduction of children in your family? What should you do if you are abducted? </a:t>
            </a:r>
          </a:p>
          <a:p>
            <a:br>
              <a:rPr lang="en-US" dirty="0"/>
            </a:br>
            <a:r>
              <a:rPr lang="en-US" dirty="0"/>
              <a:t>Know where your children are all the time. Never leave children alone in cars. Establish a family code word. Tell the children never to go with anyone who does not know the code word. Have fingerprints taken of your children. Keep current photos and records (dental/medical). Make mental note of what your child wears every day. Make sure your children know their address and telephone number, and how to use the telephone. Teach them how to dial 9-1-1. </a:t>
            </a:r>
          </a:p>
          <a:p>
            <a:r>
              <a:rPr lang="en-US" dirty="0"/>
              <a:t>What to do if abducted: Yell - </a:t>
            </a:r>
            <a:r>
              <a:rPr lang="en-US" i="1" dirty="0"/>
              <a:t>This person is not my father/mother</a:t>
            </a:r>
            <a:r>
              <a:rPr lang="en-US" dirty="0"/>
              <a:t>. Kick the kidnapper's foot or knee. Scream "Fire!" as this is more likely to attract attention than screaming "Help!" </a:t>
            </a:r>
          </a:p>
          <a:p>
            <a:endParaRPr lang="en-US" dirty="0"/>
          </a:p>
        </p:txBody>
      </p:sp>
      <p:sp>
        <p:nvSpPr>
          <p:cNvPr id="4" name="Slide Number Placeholder 3"/>
          <p:cNvSpPr>
            <a:spLocks noGrp="1"/>
          </p:cNvSpPr>
          <p:nvPr>
            <p:ph type="sldNum" sz="quarter" idx="5"/>
          </p:nvPr>
        </p:nvSpPr>
        <p:spPr/>
        <p:txBody>
          <a:bodyPr/>
          <a:lstStyle/>
          <a:p>
            <a:fld id="{A937BF99-F72E-4464-9EA4-04872B9AF8C9}" type="slidenum">
              <a:rPr lang="en-US" smtClean="0"/>
              <a:t>39</a:t>
            </a:fld>
            <a:endParaRPr lang="en-US"/>
          </a:p>
        </p:txBody>
      </p:sp>
    </p:spTree>
    <p:extLst>
      <p:ext uri="{BB962C8B-B14F-4D97-AF65-F5344CB8AC3E}">
        <p14:creationId xmlns:p14="http://schemas.microsoft.com/office/powerpoint/2010/main" val="15994733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Someone is choking </a:t>
            </a:r>
          </a:p>
          <a:p>
            <a:br>
              <a:rPr lang="en-US" dirty="0"/>
            </a:br>
            <a:endParaRPr lang="en-US" dirty="0"/>
          </a:p>
          <a:p>
            <a:r>
              <a:rPr lang="en-US" dirty="0">
                <a:effectLst/>
              </a:rPr>
              <a:t>A diagram of the Heimlich Maneuver</a:t>
            </a:r>
          </a:p>
          <a:p>
            <a:r>
              <a:rPr lang="en-US" dirty="0"/>
              <a:t>Coughing is the body's natural defense against choking, and it is generally very effective. If the victim is coughing, do not interfere. If the victim stops coughing (or was never coughing in the first place), ask her "are you choking?" If the victim indicates that she is choking, tell her you are going to help her. To do this, you will need to perform the Heimlich Maneuver. </a:t>
            </a:r>
          </a:p>
          <a:p>
            <a:r>
              <a:rPr lang="en-US" dirty="0"/>
              <a:t>Briefly, a person performing the Heimlich Maneuver uses their hands to exert pressure on the bottom of the diaphragm. This compresses the lungs and exerts pressure on any object lodged in the trachea, hopefully expelling it. This amounts to an artificial cough. (The victim of an obstructed airway, having lost the ability to draw air into the lungs, has lost the ability to cough on their own.) </a:t>
            </a:r>
          </a:p>
          <a:p>
            <a:r>
              <a:rPr lang="en-US" dirty="0"/>
              <a:t>Even when performed correctly, the Heimlich Maneuver can injure the person it is performed on. The Heimlich Maneuver should never be performed on someone who can still cough, breathe, or speak. </a:t>
            </a:r>
            <a:r>
              <a:rPr lang="en-US" b="1" i="1" dirty="0"/>
              <a:t>It should not be demonstrated or practiced on a healthy, non-choking person.</a:t>
            </a:r>
            <a:r>
              <a:rPr lang="en-US" dirty="0"/>
              <a:t> </a:t>
            </a:r>
          </a:p>
          <a:p>
            <a:endParaRPr lang="en-US" dirty="0"/>
          </a:p>
        </p:txBody>
      </p:sp>
      <p:sp>
        <p:nvSpPr>
          <p:cNvPr id="4" name="Slide Number Placeholder 3"/>
          <p:cNvSpPr>
            <a:spLocks noGrp="1"/>
          </p:cNvSpPr>
          <p:nvPr>
            <p:ph type="sldNum" sz="quarter" idx="5"/>
          </p:nvPr>
        </p:nvSpPr>
        <p:spPr/>
        <p:txBody>
          <a:bodyPr/>
          <a:lstStyle/>
          <a:p>
            <a:fld id="{A937BF99-F72E-4464-9EA4-04872B9AF8C9}" type="slidenum">
              <a:rPr lang="en-US" smtClean="0"/>
              <a:t>40</a:t>
            </a:fld>
            <a:endParaRPr lang="en-US"/>
          </a:p>
        </p:txBody>
      </p:sp>
    </p:spTree>
    <p:extLst>
      <p:ext uri="{BB962C8B-B14F-4D97-AF65-F5344CB8AC3E}">
        <p14:creationId xmlns:p14="http://schemas.microsoft.com/office/powerpoint/2010/main" val="60450730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poison container in hand, call the local poison control center and do NOT try to make the patient vomit. Only induce vomiting if a poison center worker or a doctor advises you to do so. If the poison is on the skin or clothes, remove the clothing and wash with a large amount of water. If poison gets in the eyes, flush the eyes with clean water for 10 minutes. </a:t>
            </a:r>
          </a:p>
          <a:p>
            <a:r>
              <a:rPr lang="en-US" dirty="0"/>
              <a:t>Get the victim to a hospital as soon as possible, and if possible, bring the poison container with you. </a:t>
            </a:r>
          </a:p>
          <a:p>
            <a:endParaRPr lang="en-US" dirty="0"/>
          </a:p>
        </p:txBody>
      </p:sp>
      <p:sp>
        <p:nvSpPr>
          <p:cNvPr id="4" name="Slide Number Placeholder 3"/>
          <p:cNvSpPr>
            <a:spLocks noGrp="1"/>
          </p:cNvSpPr>
          <p:nvPr>
            <p:ph type="sldNum" sz="quarter" idx="5"/>
          </p:nvPr>
        </p:nvSpPr>
        <p:spPr/>
        <p:txBody>
          <a:bodyPr/>
          <a:lstStyle/>
          <a:p>
            <a:fld id="{A937BF99-F72E-4464-9EA4-04872B9AF8C9}" type="slidenum">
              <a:rPr lang="en-US" smtClean="0"/>
              <a:t>41</a:t>
            </a:fld>
            <a:endParaRPr lang="en-US"/>
          </a:p>
        </p:txBody>
      </p:sp>
    </p:spTree>
    <p:extLst>
      <p:ext uri="{BB962C8B-B14F-4D97-AF65-F5344CB8AC3E}">
        <p14:creationId xmlns:p14="http://schemas.microsoft.com/office/powerpoint/2010/main" val="1025884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3BF37C-643F-1293-5094-555FE6A4FAD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D958BC1-2B95-F5A9-DC02-4040D9EA627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53ECE32-5E42-4681-0214-F814CCCB80E3}"/>
              </a:ext>
            </a:extLst>
          </p:cNvPr>
          <p:cNvSpPr>
            <a:spLocks noGrp="1"/>
          </p:cNvSpPr>
          <p:nvPr>
            <p:ph type="dt" sz="half" idx="10"/>
          </p:nvPr>
        </p:nvSpPr>
        <p:spPr/>
        <p:txBody>
          <a:bodyPr/>
          <a:lstStyle/>
          <a:p>
            <a:fld id="{1FF94BE3-A18F-4013-9262-109453882C64}" type="datetimeFigureOut">
              <a:rPr lang="en-US" smtClean="0"/>
              <a:t>1/19/2025</a:t>
            </a:fld>
            <a:endParaRPr lang="en-US"/>
          </a:p>
        </p:txBody>
      </p:sp>
      <p:sp>
        <p:nvSpPr>
          <p:cNvPr id="5" name="Footer Placeholder 4">
            <a:extLst>
              <a:ext uri="{FF2B5EF4-FFF2-40B4-BE49-F238E27FC236}">
                <a16:creationId xmlns:a16="http://schemas.microsoft.com/office/drawing/2014/main" id="{7C38E8DC-BCFA-8CF5-2881-68CBEBD794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171C6D-747B-A559-68F5-FEA210596ABA}"/>
              </a:ext>
            </a:extLst>
          </p:cNvPr>
          <p:cNvSpPr>
            <a:spLocks noGrp="1"/>
          </p:cNvSpPr>
          <p:nvPr>
            <p:ph type="sldNum" sz="quarter" idx="12"/>
          </p:nvPr>
        </p:nvSpPr>
        <p:spPr/>
        <p:txBody>
          <a:bodyPr/>
          <a:lstStyle/>
          <a:p>
            <a:fld id="{699E3CEB-5A16-4130-8405-3A6B1E7F103D}" type="slidenum">
              <a:rPr lang="en-US" smtClean="0"/>
              <a:t>‹#›</a:t>
            </a:fld>
            <a:endParaRPr lang="en-US"/>
          </a:p>
        </p:txBody>
      </p:sp>
    </p:spTree>
    <p:extLst>
      <p:ext uri="{BB962C8B-B14F-4D97-AF65-F5344CB8AC3E}">
        <p14:creationId xmlns:p14="http://schemas.microsoft.com/office/powerpoint/2010/main" val="3210120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960D7-871F-3E3F-2CB8-744B49F8283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4EB832E-F9F6-4E2B-A1E1-61295C9DC57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8F9298-82AB-3E16-54B3-7D4E9CB2CACD}"/>
              </a:ext>
            </a:extLst>
          </p:cNvPr>
          <p:cNvSpPr>
            <a:spLocks noGrp="1"/>
          </p:cNvSpPr>
          <p:nvPr>
            <p:ph type="dt" sz="half" idx="10"/>
          </p:nvPr>
        </p:nvSpPr>
        <p:spPr/>
        <p:txBody>
          <a:bodyPr/>
          <a:lstStyle/>
          <a:p>
            <a:fld id="{1FF94BE3-A18F-4013-9262-109453882C64}" type="datetimeFigureOut">
              <a:rPr lang="en-US" smtClean="0"/>
              <a:t>1/19/2025</a:t>
            </a:fld>
            <a:endParaRPr lang="en-US"/>
          </a:p>
        </p:txBody>
      </p:sp>
      <p:sp>
        <p:nvSpPr>
          <p:cNvPr id="5" name="Footer Placeholder 4">
            <a:extLst>
              <a:ext uri="{FF2B5EF4-FFF2-40B4-BE49-F238E27FC236}">
                <a16:creationId xmlns:a16="http://schemas.microsoft.com/office/drawing/2014/main" id="{5EA03200-9A5D-AC28-DD18-F1BAA1AFC6C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A769A9D-8327-9119-9722-82E0D6C82D6D}"/>
              </a:ext>
            </a:extLst>
          </p:cNvPr>
          <p:cNvSpPr>
            <a:spLocks noGrp="1"/>
          </p:cNvSpPr>
          <p:nvPr>
            <p:ph type="sldNum" sz="quarter" idx="12"/>
          </p:nvPr>
        </p:nvSpPr>
        <p:spPr/>
        <p:txBody>
          <a:bodyPr/>
          <a:lstStyle/>
          <a:p>
            <a:fld id="{699E3CEB-5A16-4130-8405-3A6B1E7F103D}" type="slidenum">
              <a:rPr lang="en-US" smtClean="0"/>
              <a:t>‹#›</a:t>
            </a:fld>
            <a:endParaRPr lang="en-US"/>
          </a:p>
        </p:txBody>
      </p:sp>
    </p:spTree>
    <p:extLst>
      <p:ext uri="{BB962C8B-B14F-4D97-AF65-F5344CB8AC3E}">
        <p14:creationId xmlns:p14="http://schemas.microsoft.com/office/powerpoint/2010/main" val="36669808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F59161-D269-2201-B36B-73AD184006B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2EF35BA-6468-BE93-4331-A7174FB55B2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149DA02-2D29-3275-76A0-019F4D6337B2}"/>
              </a:ext>
            </a:extLst>
          </p:cNvPr>
          <p:cNvSpPr>
            <a:spLocks noGrp="1"/>
          </p:cNvSpPr>
          <p:nvPr>
            <p:ph type="dt" sz="half" idx="10"/>
          </p:nvPr>
        </p:nvSpPr>
        <p:spPr/>
        <p:txBody>
          <a:bodyPr/>
          <a:lstStyle/>
          <a:p>
            <a:fld id="{1FF94BE3-A18F-4013-9262-109453882C64}" type="datetimeFigureOut">
              <a:rPr lang="en-US" smtClean="0"/>
              <a:t>1/19/2025</a:t>
            </a:fld>
            <a:endParaRPr lang="en-US"/>
          </a:p>
        </p:txBody>
      </p:sp>
      <p:sp>
        <p:nvSpPr>
          <p:cNvPr id="5" name="Footer Placeholder 4">
            <a:extLst>
              <a:ext uri="{FF2B5EF4-FFF2-40B4-BE49-F238E27FC236}">
                <a16:creationId xmlns:a16="http://schemas.microsoft.com/office/drawing/2014/main" id="{E8F9DC38-56E7-C3A5-337C-63B4C6A633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6E27344-67F5-7A46-FF4D-279C8876B84B}"/>
              </a:ext>
            </a:extLst>
          </p:cNvPr>
          <p:cNvSpPr>
            <a:spLocks noGrp="1"/>
          </p:cNvSpPr>
          <p:nvPr>
            <p:ph type="sldNum" sz="quarter" idx="12"/>
          </p:nvPr>
        </p:nvSpPr>
        <p:spPr/>
        <p:txBody>
          <a:bodyPr/>
          <a:lstStyle/>
          <a:p>
            <a:fld id="{699E3CEB-5A16-4130-8405-3A6B1E7F103D}" type="slidenum">
              <a:rPr lang="en-US" smtClean="0"/>
              <a:t>‹#›</a:t>
            </a:fld>
            <a:endParaRPr lang="en-US"/>
          </a:p>
        </p:txBody>
      </p:sp>
    </p:spTree>
    <p:extLst>
      <p:ext uri="{BB962C8B-B14F-4D97-AF65-F5344CB8AC3E}">
        <p14:creationId xmlns:p14="http://schemas.microsoft.com/office/powerpoint/2010/main" val="12900110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8130CC-9ACE-AA88-3578-BE41C4B8B31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8CE1B35-2C99-D3D0-C5FD-7562E266EC6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4B20927-EDAE-E5E6-B493-8C01B2107A0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1FA2858-32FE-A1ED-45BE-1250D6ACD923}"/>
              </a:ext>
            </a:extLst>
          </p:cNvPr>
          <p:cNvSpPr>
            <a:spLocks noGrp="1"/>
          </p:cNvSpPr>
          <p:nvPr>
            <p:ph type="dt" sz="half" idx="10"/>
          </p:nvPr>
        </p:nvSpPr>
        <p:spPr/>
        <p:txBody>
          <a:bodyPr/>
          <a:lstStyle/>
          <a:p>
            <a:fld id="{1FF94BE3-A18F-4013-9262-109453882C64}" type="datetimeFigureOut">
              <a:rPr lang="en-US" smtClean="0"/>
              <a:t>1/19/2025</a:t>
            </a:fld>
            <a:endParaRPr lang="en-US"/>
          </a:p>
        </p:txBody>
      </p:sp>
      <p:sp>
        <p:nvSpPr>
          <p:cNvPr id="6" name="Footer Placeholder 5">
            <a:extLst>
              <a:ext uri="{FF2B5EF4-FFF2-40B4-BE49-F238E27FC236}">
                <a16:creationId xmlns:a16="http://schemas.microsoft.com/office/drawing/2014/main" id="{9628EB4B-24F2-6902-5715-AD606FAD72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AA0C862-C996-AF8B-A29D-892318EF3BC3}"/>
              </a:ext>
            </a:extLst>
          </p:cNvPr>
          <p:cNvSpPr>
            <a:spLocks noGrp="1"/>
          </p:cNvSpPr>
          <p:nvPr>
            <p:ph type="sldNum" sz="quarter" idx="12"/>
          </p:nvPr>
        </p:nvSpPr>
        <p:spPr/>
        <p:txBody>
          <a:bodyPr/>
          <a:lstStyle/>
          <a:p>
            <a:fld id="{699E3CEB-5A16-4130-8405-3A6B1E7F103D}" type="slidenum">
              <a:rPr lang="en-US" smtClean="0"/>
              <a:t>‹#›</a:t>
            </a:fld>
            <a:endParaRPr lang="en-US"/>
          </a:p>
        </p:txBody>
      </p:sp>
    </p:spTree>
    <p:extLst>
      <p:ext uri="{BB962C8B-B14F-4D97-AF65-F5344CB8AC3E}">
        <p14:creationId xmlns:p14="http://schemas.microsoft.com/office/powerpoint/2010/main" val="8921507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BF5E7F-D0AC-503C-D932-90EAA3391DB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2CA2B2D-1D1C-BEF9-104B-0E51045209E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2672924-74D5-D63F-1457-4D8BE1FE3E5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5D8335C-32D0-AC5C-2A5A-CF5C251FB8E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DE583B3-2BFE-EBCF-C0A5-95F55434DD7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2815084-6BFD-D077-DBF7-A6D6D9199469}"/>
              </a:ext>
            </a:extLst>
          </p:cNvPr>
          <p:cNvSpPr>
            <a:spLocks noGrp="1"/>
          </p:cNvSpPr>
          <p:nvPr>
            <p:ph type="dt" sz="half" idx="10"/>
          </p:nvPr>
        </p:nvSpPr>
        <p:spPr/>
        <p:txBody>
          <a:bodyPr/>
          <a:lstStyle/>
          <a:p>
            <a:fld id="{1FF94BE3-A18F-4013-9262-109453882C64}" type="datetimeFigureOut">
              <a:rPr lang="en-US" smtClean="0"/>
              <a:t>1/19/2025</a:t>
            </a:fld>
            <a:endParaRPr lang="en-US"/>
          </a:p>
        </p:txBody>
      </p:sp>
      <p:sp>
        <p:nvSpPr>
          <p:cNvPr id="8" name="Footer Placeholder 7">
            <a:extLst>
              <a:ext uri="{FF2B5EF4-FFF2-40B4-BE49-F238E27FC236}">
                <a16:creationId xmlns:a16="http://schemas.microsoft.com/office/drawing/2014/main" id="{6F7267CD-81A7-A89F-D3C1-721024ED1A2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83AF72B-C813-D645-0FE4-D13414FD5D07}"/>
              </a:ext>
            </a:extLst>
          </p:cNvPr>
          <p:cNvSpPr>
            <a:spLocks noGrp="1"/>
          </p:cNvSpPr>
          <p:nvPr>
            <p:ph type="sldNum" sz="quarter" idx="12"/>
          </p:nvPr>
        </p:nvSpPr>
        <p:spPr/>
        <p:txBody>
          <a:bodyPr/>
          <a:lstStyle/>
          <a:p>
            <a:fld id="{699E3CEB-5A16-4130-8405-3A6B1E7F103D}" type="slidenum">
              <a:rPr lang="en-US" smtClean="0"/>
              <a:t>‹#›</a:t>
            </a:fld>
            <a:endParaRPr lang="en-US"/>
          </a:p>
        </p:txBody>
      </p:sp>
    </p:spTree>
    <p:extLst>
      <p:ext uri="{BB962C8B-B14F-4D97-AF65-F5344CB8AC3E}">
        <p14:creationId xmlns:p14="http://schemas.microsoft.com/office/powerpoint/2010/main" val="1930235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6F3AA-A893-0194-5522-AF2ED32852C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A20883C-571E-D76D-C469-3369C48786A2}"/>
              </a:ext>
            </a:extLst>
          </p:cNvPr>
          <p:cNvSpPr>
            <a:spLocks noGrp="1"/>
          </p:cNvSpPr>
          <p:nvPr>
            <p:ph type="dt" sz="half" idx="10"/>
          </p:nvPr>
        </p:nvSpPr>
        <p:spPr/>
        <p:txBody>
          <a:bodyPr/>
          <a:lstStyle/>
          <a:p>
            <a:fld id="{1FF94BE3-A18F-4013-9262-109453882C64}" type="datetimeFigureOut">
              <a:rPr lang="en-US" smtClean="0"/>
              <a:t>1/19/2025</a:t>
            </a:fld>
            <a:endParaRPr lang="en-US"/>
          </a:p>
        </p:txBody>
      </p:sp>
      <p:sp>
        <p:nvSpPr>
          <p:cNvPr id="4" name="Footer Placeholder 3">
            <a:extLst>
              <a:ext uri="{FF2B5EF4-FFF2-40B4-BE49-F238E27FC236}">
                <a16:creationId xmlns:a16="http://schemas.microsoft.com/office/drawing/2014/main" id="{6D1AC880-4381-30AA-682D-BA8BD1E70B1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5A62EE0-829E-9226-7A7C-A554B64CC5C9}"/>
              </a:ext>
            </a:extLst>
          </p:cNvPr>
          <p:cNvSpPr>
            <a:spLocks noGrp="1"/>
          </p:cNvSpPr>
          <p:nvPr>
            <p:ph type="sldNum" sz="quarter" idx="12"/>
          </p:nvPr>
        </p:nvSpPr>
        <p:spPr/>
        <p:txBody>
          <a:bodyPr/>
          <a:lstStyle/>
          <a:p>
            <a:fld id="{699E3CEB-5A16-4130-8405-3A6B1E7F103D}" type="slidenum">
              <a:rPr lang="en-US" smtClean="0"/>
              <a:t>‹#›</a:t>
            </a:fld>
            <a:endParaRPr lang="en-US"/>
          </a:p>
        </p:txBody>
      </p:sp>
    </p:spTree>
    <p:extLst>
      <p:ext uri="{BB962C8B-B14F-4D97-AF65-F5344CB8AC3E}">
        <p14:creationId xmlns:p14="http://schemas.microsoft.com/office/powerpoint/2010/main" val="1672587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F737B56-49AA-7E2E-24BF-4A52874E99EE}"/>
              </a:ext>
            </a:extLst>
          </p:cNvPr>
          <p:cNvSpPr>
            <a:spLocks noGrp="1"/>
          </p:cNvSpPr>
          <p:nvPr>
            <p:ph type="dt" sz="half" idx="10"/>
          </p:nvPr>
        </p:nvSpPr>
        <p:spPr/>
        <p:txBody>
          <a:bodyPr/>
          <a:lstStyle/>
          <a:p>
            <a:fld id="{1FF94BE3-A18F-4013-9262-109453882C64}" type="datetimeFigureOut">
              <a:rPr lang="en-US" smtClean="0"/>
              <a:t>1/19/2025</a:t>
            </a:fld>
            <a:endParaRPr lang="en-US"/>
          </a:p>
        </p:txBody>
      </p:sp>
      <p:sp>
        <p:nvSpPr>
          <p:cNvPr id="3" name="Footer Placeholder 2">
            <a:extLst>
              <a:ext uri="{FF2B5EF4-FFF2-40B4-BE49-F238E27FC236}">
                <a16:creationId xmlns:a16="http://schemas.microsoft.com/office/drawing/2014/main" id="{9803ECDF-0130-1231-7117-E3FA80998EF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35816A8-B640-8BCC-DE62-7E93D3C74B8C}"/>
              </a:ext>
            </a:extLst>
          </p:cNvPr>
          <p:cNvSpPr>
            <a:spLocks noGrp="1"/>
          </p:cNvSpPr>
          <p:nvPr>
            <p:ph type="sldNum" sz="quarter" idx="12"/>
          </p:nvPr>
        </p:nvSpPr>
        <p:spPr/>
        <p:txBody>
          <a:bodyPr/>
          <a:lstStyle/>
          <a:p>
            <a:fld id="{699E3CEB-5A16-4130-8405-3A6B1E7F103D}" type="slidenum">
              <a:rPr lang="en-US" smtClean="0"/>
              <a:t>‹#›</a:t>
            </a:fld>
            <a:endParaRPr lang="en-US"/>
          </a:p>
        </p:txBody>
      </p:sp>
    </p:spTree>
    <p:extLst>
      <p:ext uri="{BB962C8B-B14F-4D97-AF65-F5344CB8AC3E}">
        <p14:creationId xmlns:p14="http://schemas.microsoft.com/office/powerpoint/2010/main" val="14354230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B8209E-A549-FE32-1CE1-8D6992C88CF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FA2B413-1AC0-4D69-3B77-3BCA7B325FF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E75653C-C94E-8DBA-E544-1DD67F83AD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68EBCA-CC43-2626-FBE4-811D1A57653F}"/>
              </a:ext>
            </a:extLst>
          </p:cNvPr>
          <p:cNvSpPr>
            <a:spLocks noGrp="1"/>
          </p:cNvSpPr>
          <p:nvPr>
            <p:ph type="dt" sz="half" idx="10"/>
          </p:nvPr>
        </p:nvSpPr>
        <p:spPr/>
        <p:txBody>
          <a:bodyPr/>
          <a:lstStyle/>
          <a:p>
            <a:fld id="{1FF94BE3-A18F-4013-9262-109453882C64}" type="datetimeFigureOut">
              <a:rPr lang="en-US" smtClean="0"/>
              <a:t>1/19/2025</a:t>
            </a:fld>
            <a:endParaRPr lang="en-US"/>
          </a:p>
        </p:txBody>
      </p:sp>
      <p:sp>
        <p:nvSpPr>
          <p:cNvPr id="6" name="Footer Placeholder 5">
            <a:extLst>
              <a:ext uri="{FF2B5EF4-FFF2-40B4-BE49-F238E27FC236}">
                <a16:creationId xmlns:a16="http://schemas.microsoft.com/office/drawing/2014/main" id="{83509E0E-A44B-A521-706F-8ECBF4CCE19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36A925C-BCAA-8FA4-198F-2CBD082B2B60}"/>
              </a:ext>
            </a:extLst>
          </p:cNvPr>
          <p:cNvSpPr>
            <a:spLocks noGrp="1"/>
          </p:cNvSpPr>
          <p:nvPr>
            <p:ph type="sldNum" sz="quarter" idx="12"/>
          </p:nvPr>
        </p:nvSpPr>
        <p:spPr/>
        <p:txBody>
          <a:bodyPr/>
          <a:lstStyle/>
          <a:p>
            <a:fld id="{699E3CEB-5A16-4130-8405-3A6B1E7F103D}" type="slidenum">
              <a:rPr lang="en-US" smtClean="0"/>
              <a:t>‹#›</a:t>
            </a:fld>
            <a:endParaRPr lang="en-US"/>
          </a:p>
        </p:txBody>
      </p:sp>
    </p:spTree>
    <p:extLst>
      <p:ext uri="{BB962C8B-B14F-4D97-AF65-F5344CB8AC3E}">
        <p14:creationId xmlns:p14="http://schemas.microsoft.com/office/powerpoint/2010/main" val="22465259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B83A5-5D62-C71A-948A-178E6B16CAB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51A2653-68AC-DFDC-CFCF-6D0574C1437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2668BA1-DFAB-DB3D-12AE-0A85CF062E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349E814-0872-1D83-DA45-DD59C85C3BCF}"/>
              </a:ext>
            </a:extLst>
          </p:cNvPr>
          <p:cNvSpPr>
            <a:spLocks noGrp="1"/>
          </p:cNvSpPr>
          <p:nvPr>
            <p:ph type="dt" sz="half" idx="10"/>
          </p:nvPr>
        </p:nvSpPr>
        <p:spPr/>
        <p:txBody>
          <a:bodyPr/>
          <a:lstStyle/>
          <a:p>
            <a:fld id="{1FF94BE3-A18F-4013-9262-109453882C64}" type="datetimeFigureOut">
              <a:rPr lang="en-US" smtClean="0"/>
              <a:t>1/19/2025</a:t>
            </a:fld>
            <a:endParaRPr lang="en-US"/>
          </a:p>
        </p:txBody>
      </p:sp>
      <p:sp>
        <p:nvSpPr>
          <p:cNvPr id="6" name="Footer Placeholder 5">
            <a:extLst>
              <a:ext uri="{FF2B5EF4-FFF2-40B4-BE49-F238E27FC236}">
                <a16:creationId xmlns:a16="http://schemas.microsoft.com/office/drawing/2014/main" id="{86CB9C24-F3B8-6A6B-12B8-0B8F903B085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0CE2839-F066-6DD7-8FFC-408BAD59035D}"/>
              </a:ext>
            </a:extLst>
          </p:cNvPr>
          <p:cNvSpPr>
            <a:spLocks noGrp="1"/>
          </p:cNvSpPr>
          <p:nvPr>
            <p:ph type="sldNum" sz="quarter" idx="12"/>
          </p:nvPr>
        </p:nvSpPr>
        <p:spPr/>
        <p:txBody>
          <a:bodyPr/>
          <a:lstStyle/>
          <a:p>
            <a:fld id="{699E3CEB-5A16-4130-8405-3A6B1E7F103D}" type="slidenum">
              <a:rPr lang="en-US" smtClean="0"/>
              <a:t>‹#›</a:t>
            </a:fld>
            <a:endParaRPr lang="en-US"/>
          </a:p>
        </p:txBody>
      </p:sp>
    </p:spTree>
    <p:extLst>
      <p:ext uri="{BB962C8B-B14F-4D97-AF65-F5344CB8AC3E}">
        <p14:creationId xmlns:p14="http://schemas.microsoft.com/office/powerpoint/2010/main" val="33537672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886B96-D414-3EB7-1CB6-317039384AE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3DE805C-EC77-8024-3E03-27DDCAC491B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992BF74-7B59-6528-9D59-6479159F4433}"/>
              </a:ext>
            </a:extLst>
          </p:cNvPr>
          <p:cNvSpPr>
            <a:spLocks noGrp="1"/>
          </p:cNvSpPr>
          <p:nvPr>
            <p:ph type="dt" sz="half" idx="10"/>
          </p:nvPr>
        </p:nvSpPr>
        <p:spPr/>
        <p:txBody>
          <a:bodyPr/>
          <a:lstStyle/>
          <a:p>
            <a:fld id="{1FF94BE3-A18F-4013-9262-109453882C64}" type="datetimeFigureOut">
              <a:rPr lang="en-US" smtClean="0"/>
              <a:t>1/19/2025</a:t>
            </a:fld>
            <a:endParaRPr lang="en-US"/>
          </a:p>
        </p:txBody>
      </p:sp>
      <p:sp>
        <p:nvSpPr>
          <p:cNvPr id="5" name="Footer Placeholder 4">
            <a:extLst>
              <a:ext uri="{FF2B5EF4-FFF2-40B4-BE49-F238E27FC236}">
                <a16:creationId xmlns:a16="http://schemas.microsoft.com/office/drawing/2014/main" id="{6EE66445-0F51-B345-9C07-7D148F5CEF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C04AB2-5D29-9B3D-875D-761ACAE2E391}"/>
              </a:ext>
            </a:extLst>
          </p:cNvPr>
          <p:cNvSpPr>
            <a:spLocks noGrp="1"/>
          </p:cNvSpPr>
          <p:nvPr>
            <p:ph type="sldNum" sz="quarter" idx="12"/>
          </p:nvPr>
        </p:nvSpPr>
        <p:spPr/>
        <p:txBody>
          <a:bodyPr/>
          <a:lstStyle/>
          <a:p>
            <a:fld id="{699E3CEB-5A16-4130-8405-3A6B1E7F103D}" type="slidenum">
              <a:rPr lang="en-US" smtClean="0"/>
              <a:t>‹#›</a:t>
            </a:fld>
            <a:endParaRPr lang="en-US"/>
          </a:p>
        </p:txBody>
      </p:sp>
    </p:spTree>
    <p:extLst>
      <p:ext uri="{BB962C8B-B14F-4D97-AF65-F5344CB8AC3E}">
        <p14:creationId xmlns:p14="http://schemas.microsoft.com/office/powerpoint/2010/main" val="42421391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6FFFDC-D13D-2B4F-4B67-9EE1FE3ECFE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F03710E-953C-B3D1-58D3-516C90C6E10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004DD1-806C-B2D3-278B-B4DA251D793E}"/>
              </a:ext>
            </a:extLst>
          </p:cNvPr>
          <p:cNvSpPr>
            <a:spLocks noGrp="1"/>
          </p:cNvSpPr>
          <p:nvPr>
            <p:ph type="dt" sz="half" idx="10"/>
          </p:nvPr>
        </p:nvSpPr>
        <p:spPr/>
        <p:txBody>
          <a:bodyPr/>
          <a:lstStyle/>
          <a:p>
            <a:fld id="{1FF94BE3-A18F-4013-9262-109453882C64}" type="datetimeFigureOut">
              <a:rPr lang="en-US" smtClean="0"/>
              <a:t>1/19/2025</a:t>
            </a:fld>
            <a:endParaRPr lang="en-US"/>
          </a:p>
        </p:txBody>
      </p:sp>
      <p:sp>
        <p:nvSpPr>
          <p:cNvPr id="5" name="Footer Placeholder 4">
            <a:extLst>
              <a:ext uri="{FF2B5EF4-FFF2-40B4-BE49-F238E27FC236}">
                <a16:creationId xmlns:a16="http://schemas.microsoft.com/office/drawing/2014/main" id="{EA6D1D00-1134-95BD-9F2B-000FE91D1E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D453BCD-25BA-25EA-7D41-75DEE50BCC67}"/>
              </a:ext>
            </a:extLst>
          </p:cNvPr>
          <p:cNvSpPr>
            <a:spLocks noGrp="1"/>
          </p:cNvSpPr>
          <p:nvPr>
            <p:ph type="sldNum" sz="quarter" idx="12"/>
          </p:nvPr>
        </p:nvSpPr>
        <p:spPr/>
        <p:txBody>
          <a:bodyPr/>
          <a:lstStyle/>
          <a:p>
            <a:fld id="{699E3CEB-5A16-4130-8405-3A6B1E7F103D}" type="slidenum">
              <a:rPr lang="en-US" smtClean="0"/>
              <a:t>‹#›</a:t>
            </a:fld>
            <a:endParaRPr lang="en-US"/>
          </a:p>
        </p:txBody>
      </p:sp>
    </p:spTree>
    <p:extLst>
      <p:ext uri="{BB962C8B-B14F-4D97-AF65-F5344CB8AC3E}">
        <p14:creationId xmlns:p14="http://schemas.microsoft.com/office/powerpoint/2010/main" val="85484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0000">
              <a:srgbClr val="E00000"/>
            </a:gs>
            <a:gs pos="9000">
              <a:srgbClr val="580000"/>
            </a:gs>
            <a:gs pos="70000">
              <a:srgbClr val="FF0000"/>
            </a:gs>
            <a:gs pos="100000">
              <a:schemeClr val="bg2">
                <a:shade val="78000"/>
                <a:hueMod val="44000"/>
                <a:satMod val="200000"/>
                <a:lumMod val="69000"/>
              </a:schemeClr>
            </a:gs>
          </a:gsLst>
          <a:lin ang="135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3A5CDD9-8C90-4687-1299-7825466D1A6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60BC4C4-39C7-7053-9728-E01844160A2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E595C58-F5A5-02F4-98A8-EED97586A48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FF94BE3-A18F-4013-9262-109453882C64}" type="datetimeFigureOut">
              <a:rPr lang="en-US" smtClean="0"/>
              <a:t>1/19/2025</a:t>
            </a:fld>
            <a:endParaRPr lang="en-US"/>
          </a:p>
        </p:txBody>
      </p:sp>
      <p:sp>
        <p:nvSpPr>
          <p:cNvPr id="5" name="Footer Placeholder 4">
            <a:extLst>
              <a:ext uri="{FF2B5EF4-FFF2-40B4-BE49-F238E27FC236}">
                <a16:creationId xmlns:a16="http://schemas.microsoft.com/office/drawing/2014/main" id="{ACD4CBE7-45B0-BFA6-EE4A-864AC50B66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1FCCAC6-E6C2-A807-CAA3-7E2097367FD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9E3CEB-5A16-4130-8405-3A6B1E7F103D}" type="slidenum">
              <a:rPr lang="en-US" smtClean="0"/>
              <a:t>‹#›</a:t>
            </a:fld>
            <a:endParaRPr lang="en-US"/>
          </a:p>
        </p:txBody>
      </p:sp>
    </p:spTree>
    <p:extLst>
      <p:ext uri="{BB962C8B-B14F-4D97-AF65-F5344CB8AC3E}">
        <p14:creationId xmlns:p14="http://schemas.microsoft.com/office/powerpoint/2010/main" val="40219376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s://wiki.pathfindersonline.org/w/AY_Honors/Red_Alert/Answer_Key"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3.jpg"/></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jpg"/><Relationship Id="rId7" Type="http://schemas.openxmlformats.org/officeDocument/2006/relationships/image" Target="../media/image9.gif"/><Relationship Id="rId2" Type="http://schemas.openxmlformats.org/officeDocument/2006/relationships/notesSlide" Target="../notesSlides/notesSlide3.xml"/><Relationship Id="rId1" Type="http://schemas.openxmlformats.org/officeDocument/2006/relationships/slideLayout" Target="../slideLayouts/slideLayout8.xml"/><Relationship Id="rId6" Type="http://schemas.openxmlformats.org/officeDocument/2006/relationships/image" Target="../media/image8.png"/><Relationship Id="rId5" Type="http://schemas.openxmlformats.org/officeDocument/2006/relationships/image" Target="../media/image7.jpg"/><Relationship Id="rId10" Type="http://schemas.openxmlformats.org/officeDocument/2006/relationships/image" Target="../media/image12.png"/><Relationship Id="rId4" Type="http://schemas.openxmlformats.org/officeDocument/2006/relationships/image" Target="../media/image6.jpg"/><Relationship Id="rId9" Type="http://schemas.openxmlformats.org/officeDocument/2006/relationships/image" Target="../media/image11.png"/></Relationships>
</file>

<file path=ppt/slides/_rels/slide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8.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Layout" Target="../slideLayouts/slideLayout8.xml"/><Relationship Id="rId1" Type="http://schemas.openxmlformats.org/officeDocument/2006/relationships/video" Target="https://www.youtube.com/embed/lUojO1HvC8c?feature=oembed" TargetMode="External"/><Relationship Id="rId4" Type="http://schemas.openxmlformats.org/officeDocument/2006/relationships/image" Target="../media/image5.jpg"/></Relationships>
</file>

<file path=ppt/slides/_rels/slide9.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5.xml"/><Relationship Id="rId1" Type="http://schemas.openxmlformats.org/officeDocument/2006/relationships/slideLayout" Target="../slideLayouts/slideLayout8.xml"/><Relationship Id="rId5" Type="http://schemas.openxmlformats.org/officeDocument/2006/relationships/image" Target="../media/image18.png"/><Relationship Id="rId4" Type="http://schemas.openxmlformats.org/officeDocument/2006/relationships/image" Target="../media/image17.jpg"/></Relationships>
</file>

<file path=ppt/slides/_rels/slide1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20.jpg"/></Relationships>
</file>

<file path=ppt/slides/_rels/slide11.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0.png"/><Relationship Id="rId3" Type="http://schemas.openxmlformats.org/officeDocument/2006/relationships/image" Target="../media/image11.png"/><Relationship Id="rId7" Type="http://schemas.openxmlformats.org/officeDocument/2006/relationships/image" Target="../media/image24.png"/><Relationship Id="rId12" Type="http://schemas.openxmlformats.org/officeDocument/2006/relationships/image" Target="../media/image29.pn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23.jpg"/><Relationship Id="rId11" Type="http://schemas.openxmlformats.org/officeDocument/2006/relationships/image" Target="../media/image28.jpg"/><Relationship Id="rId5" Type="http://schemas.openxmlformats.org/officeDocument/2006/relationships/image" Target="../media/image22.jpg"/><Relationship Id="rId10" Type="http://schemas.openxmlformats.org/officeDocument/2006/relationships/image" Target="../media/image27.jpeg"/><Relationship Id="rId4" Type="http://schemas.openxmlformats.org/officeDocument/2006/relationships/image" Target="../media/image21.png"/><Relationship Id="rId9" Type="http://schemas.openxmlformats.org/officeDocument/2006/relationships/image" Target="../media/image26.png"/><Relationship Id="rId14" Type="http://schemas.openxmlformats.org/officeDocument/2006/relationships/image" Target="../media/image31.jpg"/></Relationships>
</file>

<file path=ppt/slides/_rels/slide12.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8" Type="http://schemas.openxmlformats.org/officeDocument/2006/relationships/image" Target="../media/image31.jpg"/><Relationship Id="rId3" Type="http://schemas.openxmlformats.org/officeDocument/2006/relationships/image" Target="../media/image11.png"/><Relationship Id="rId7" Type="http://schemas.openxmlformats.org/officeDocument/2006/relationships/image" Target="../media/image33.pn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29.png"/><Relationship Id="rId5" Type="http://schemas.openxmlformats.org/officeDocument/2006/relationships/image" Target="../media/image28.jpg"/><Relationship Id="rId10" Type="http://schemas.openxmlformats.org/officeDocument/2006/relationships/image" Target="../media/image35.png"/><Relationship Id="rId4" Type="http://schemas.openxmlformats.org/officeDocument/2006/relationships/image" Target="../media/image25.png"/><Relationship Id="rId9" Type="http://schemas.openxmlformats.org/officeDocument/2006/relationships/image" Target="../media/image34.jpg"/></Relationships>
</file>

<file path=ppt/slides/_rels/slide14.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8" Type="http://schemas.openxmlformats.org/officeDocument/2006/relationships/image" Target="../media/image38.jpg"/><Relationship Id="rId3" Type="http://schemas.openxmlformats.org/officeDocument/2006/relationships/image" Target="../media/image37.png"/><Relationship Id="rId7" Type="http://schemas.openxmlformats.org/officeDocument/2006/relationships/image" Target="../media/image31.jp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24.png"/><Relationship Id="rId11" Type="http://schemas.openxmlformats.org/officeDocument/2006/relationships/image" Target="../media/image40.jpg"/><Relationship Id="rId5" Type="http://schemas.openxmlformats.org/officeDocument/2006/relationships/image" Target="../media/image25.png"/><Relationship Id="rId10" Type="http://schemas.openxmlformats.org/officeDocument/2006/relationships/image" Target="../media/image39.jpg"/><Relationship Id="rId4" Type="http://schemas.openxmlformats.org/officeDocument/2006/relationships/image" Target="../media/image11.png"/><Relationship Id="rId9" Type="http://schemas.openxmlformats.org/officeDocument/2006/relationships/image" Target="../media/image26.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6.xml"/><Relationship Id="rId1" Type="http://schemas.openxmlformats.org/officeDocument/2006/relationships/video" Target="https://www.youtube.com/embed/NxO5LvgqZe0?feature=oembed" TargetMode="External"/><Relationship Id="rId4" Type="http://schemas.openxmlformats.org/officeDocument/2006/relationships/image" Target="../media/image41.jpeg"/></Relationships>
</file>

<file path=ppt/slides/_rels/slide17.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7.xml"/><Relationship Id="rId1" Type="http://schemas.openxmlformats.org/officeDocument/2006/relationships/slideLayout" Target="../slideLayouts/slideLayout6.xml"/><Relationship Id="rId5" Type="http://schemas.openxmlformats.org/officeDocument/2006/relationships/image" Target="../media/image51.jpg"/><Relationship Id="rId4" Type="http://schemas.openxmlformats.org/officeDocument/2006/relationships/image" Target="../media/image50.jpeg"/></Relationships>
</file>

<file path=ppt/slides/_rels/slide2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8.xml"/><Relationship Id="rId1" Type="http://schemas.openxmlformats.org/officeDocument/2006/relationships/slideLayout" Target="../slideLayouts/slideLayout8.xml"/><Relationship Id="rId5" Type="http://schemas.openxmlformats.org/officeDocument/2006/relationships/image" Target="../media/image54.jpg"/><Relationship Id="rId4" Type="http://schemas.openxmlformats.org/officeDocument/2006/relationships/image" Target="../media/image53.jpg"/></Relationships>
</file>

<file path=ppt/slides/_rels/slide26.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6.jpg"/><Relationship Id="rId1" Type="http://schemas.openxmlformats.org/officeDocument/2006/relationships/slideLayout" Target="../slideLayouts/slideLayout8.xml"/><Relationship Id="rId6" Type="http://schemas.openxmlformats.org/officeDocument/2006/relationships/image" Target="../media/image58.jpg"/><Relationship Id="rId5" Type="http://schemas.openxmlformats.org/officeDocument/2006/relationships/image" Target="../media/image57.jpg"/><Relationship Id="rId4" Type="http://schemas.openxmlformats.org/officeDocument/2006/relationships/image" Target="../media/image12.png"/></Relationships>
</file>

<file path=ppt/slides/_rels/slide28.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20.xml"/><Relationship Id="rId1" Type="http://schemas.openxmlformats.org/officeDocument/2006/relationships/slideLayout" Target="../slideLayouts/slideLayout6.xml"/><Relationship Id="rId5" Type="http://schemas.openxmlformats.org/officeDocument/2006/relationships/image" Target="../media/image61.png"/><Relationship Id="rId4" Type="http://schemas.openxmlformats.org/officeDocument/2006/relationships/image" Target="../media/image60.jpg"/></Relationships>
</file>

<file path=ppt/slides/_rels/slide29.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70.png"/><Relationship Id="rId3" Type="http://schemas.openxmlformats.org/officeDocument/2006/relationships/image" Target="../media/image62.jpeg"/><Relationship Id="rId7" Type="http://schemas.openxmlformats.org/officeDocument/2006/relationships/image" Target="../media/image11.png"/><Relationship Id="rId12" Type="http://schemas.openxmlformats.org/officeDocument/2006/relationships/image" Target="../media/image69.jpg"/><Relationship Id="rId2" Type="http://schemas.openxmlformats.org/officeDocument/2006/relationships/notesSlide" Target="../notesSlides/notesSlide21.xml"/><Relationship Id="rId1" Type="http://schemas.openxmlformats.org/officeDocument/2006/relationships/slideLayout" Target="../slideLayouts/slideLayout8.xml"/><Relationship Id="rId6" Type="http://schemas.openxmlformats.org/officeDocument/2006/relationships/image" Target="../media/image65.jpg"/><Relationship Id="rId11" Type="http://schemas.openxmlformats.org/officeDocument/2006/relationships/image" Target="../media/image68.jpeg"/><Relationship Id="rId5" Type="http://schemas.openxmlformats.org/officeDocument/2006/relationships/image" Target="../media/image64.jpg"/><Relationship Id="rId10" Type="http://schemas.openxmlformats.org/officeDocument/2006/relationships/image" Target="../media/image67.jpg"/><Relationship Id="rId4" Type="http://schemas.openxmlformats.org/officeDocument/2006/relationships/image" Target="../media/image63.jpg"/><Relationship Id="rId9" Type="http://schemas.openxmlformats.org/officeDocument/2006/relationships/image" Target="../media/image66.jpg"/></Relationships>
</file>

<file path=ppt/slides/_rels/slide30.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image" Target="../media/image71.jpg"/><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22.xml"/><Relationship Id="rId1" Type="http://schemas.openxmlformats.org/officeDocument/2006/relationships/slideLayout" Target="../slideLayouts/slideLayout6.xml"/><Relationship Id="rId4" Type="http://schemas.openxmlformats.org/officeDocument/2006/relationships/image" Target="../media/image73.jp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3.xml"/><Relationship Id="rId7" Type="http://schemas.openxmlformats.org/officeDocument/2006/relationships/image" Target="../media/image77.jpg"/><Relationship Id="rId2" Type="http://schemas.openxmlformats.org/officeDocument/2006/relationships/slideLayout" Target="../slideLayouts/slideLayout8.xml"/><Relationship Id="rId1" Type="http://schemas.openxmlformats.org/officeDocument/2006/relationships/video" Target="https://www.youtube.com/embed/RnCCqHOiX5Q?feature=oembed" TargetMode="External"/><Relationship Id="rId6" Type="http://schemas.openxmlformats.org/officeDocument/2006/relationships/image" Target="../media/image76.png"/><Relationship Id="rId5" Type="http://schemas.openxmlformats.org/officeDocument/2006/relationships/image" Target="../media/image75.jpeg"/><Relationship Id="rId4" Type="http://schemas.openxmlformats.org/officeDocument/2006/relationships/image" Target="../media/image74.jpg"/></Relationships>
</file>

<file path=ppt/slides/_rels/slide33.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25.xml"/><Relationship Id="rId1" Type="http://schemas.openxmlformats.org/officeDocument/2006/relationships/slideLayout" Target="../slideLayouts/slideLayout8.xml"/><Relationship Id="rId4" Type="http://schemas.openxmlformats.org/officeDocument/2006/relationships/image" Target="../media/image80.jp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8.xml"/><Relationship Id="rId1" Type="http://schemas.openxmlformats.org/officeDocument/2006/relationships/video" Target="https://www.youtube.com/embed/A9MqaOoCrrA?feature=oembed" TargetMode="External"/><Relationship Id="rId5" Type="http://schemas.openxmlformats.org/officeDocument/2006/relationships/image" Target="../media/image82.jpg"/><Relationship Id="rId4" Type="http://schemas.openxmlformats.org/officeDocument/2006/relationships/image" Target="../media/image81.jpeg"/></Relationships>
</file>

<file path=ppt/slides/_rels/slide36.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jpg"/><Relationship Id="rId1" Type="http://schemas.openxmlformats.org/officeDocument/2006/relationships/slideLayout" Target="../slideLayouts/slideLayout8.xml"/><Relationship Id="rId4" Type="http://schemas.openxmlformats.org/officeDocument/2006/relationships/image" Target="../media/image82.jpg"/></Relationships>
</file>

<file path=ppt/slides/_rels/slide37.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27.xml"/><Relationship Id="rId1" Type="http://schemas.openxmlformats.org/officeDocument/2006/relationships/slideLayout" Target="../slideLayouts/slideLayout6.xml"/><Relationship Id="rId4" Type="http://schemas.openxmlformats.org/officeDocument/2006/relationships/image" Target="../media/image86.jpg"/></Relationships>
</file>

<file path=ppt/slides/_rels/slide38.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28.xml"/><Relationship Id="rId1" Type="http://schemas.openxmlformats.org/officeDocument/2006/relationships/slideLayout" Target="../slideLayouts/slideLayout6.xml"/><Relationship Id="rId4" Type="http://schemas.openxmlformats.org/officeDocument/2006/relationships/image" Target="../media/image87.jpg"/></Relationships>
</file>

<file path=ppt/slides/_rels/slide39.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6.xml"/><Relationship Id="rId1" Type="http://schemas.openxmlformats.org/officeDocument/2006/relationships/video" Target="https://www.youtube.com/embed/PA9hpOnvtCk?feature=oembed" TargetMode="External"/><Relationship Id="rId4" Type="http://schemas.openxmlformats.org/officeDocument/2006/relationships/image" Target="../media/image89.jpe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6.xml"/><Relationship Id="rId1" Type="http://schemas.openxmlformats.org/officeDocument/2006/relationships/video" Target="https://www.youtube.com/embed/b2ieb8BZJuY?feature=oembed" TargetMode="External"/><Relationship Id="rId5" Type="http://schemas.openxmlformats.org/officeDocument/2006/relationships/image" Target="../media/image91.jpg"/><Relationship Id="rId4" Type="http://schemas.openxmlformats.org/officeDocument/2006/relationships/image" Target="../media/image90.jpeg"/></Relationships>
</file>

<file path=ppt/slides/_rels/slide42.xml.rels><?xml version="1.0" encoding="UTF-8" standalone="yes"?>
<Relationships xmlns="http://schemas.openxmlformats.org/package/2006/relationships"><Relationship Id="rId3" Type="http://schemas.openxmlformats.org/officeDocument/2006/relationships/hyperlink" Target="https://activity-array.com/" TargetMode="External"/><Relationship Id="rId2" Type="http://schemas.openxmlformats.org/officeDocument/2006/relationships/image" Target="../media/image9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7C3F0C-C18E-476B-DB02-EBFDFDA61EDF}"/>
              </a:ext>
            </a:extLst>
          </p:cNvPr>
          <p:cNvSpPr>
            <a:spLocks noGrp="1"/>
          </p:cNvSpPr>
          <p:nvPr>
            <p:ph type="ctrTitle"/>
          </p:nvPr>
        </p:nvSpPr>
        <p:spPr>
          <a:xfrm>
            <a:off x="2930433" y="2208258"/>
            <a:ext cx="6331131" cy="1393780"/>
          </a:xfr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lstStyle/>
          <a:p>
            <a:r>
              <a:rPr lang="en-US" dirty="0"/>
              <a:t>Red Alert</a:t>
            </a:r>
          </a:p>
        </p:txBody>
      </p:sp>
      <p:sp>
        <p:nvSpPr>
          <p:cNvPr id="3" name="Subtitle 2">
            <a:extLst>
              <a:ext uri="{FF2B5EF4-FFF2-40B4-BE49-F238E27FC236}">
                <a16:creationId xmlns:a16="http://schemas.microsoft.com/office/drawing/2014/main" id="{3CA485DB-E9AA-7306-7823-9914260AE580}"/>
              </a:ext>
            </a:extLst>
          </p:cNvPr>
          <p:cNvSpPr>
            <a:spLocks noGrp="1"/>
          </p:cNvSpPr>
          <p:nvPr>
            <p:ph type="subTitle" idx="1"/>
          </p:nvPr>
        </p:nvSpPr>
        <p:spPr>
          <a:xfrm>
            <a:off x="2930434" y="3602038"/>
            <a:ext cx="6331131" cy="1655762"/>
          </a:xfr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lstStyle/>
          <a:p>
            <a:endParaRPr lang="en-US" dirty="0"/>
          </a:p>
          <a:p>
            <a:r>
              <a:rPr lang="en-US" dirty="0"/>
              <a:t>Pathfinder Honor</a:t>
            </a:r>
          </a:p>
          <a:p>
            <a:r>
              <a:rPr lang="en-US" dirty="0"/>
              <a:t>Level 1; Part of FRIEND requirements</a:t>
            </a:r>
          </a:p>
        </p:txBody>
      </p:sp>
      <p:sp>
        <p:nvSpPr>
          <p:cNvPr id="4" name="Frame 3">
            <a:extLst>
              <a:ext uri="{FF2B5EF4-FFF2-40B4-BE49-F238E27FC236}">
                <a16:creationId xmlns:a16="http://schemas.microsoft.com/office/drawing/2014/main" id="{D1A5DFFA-91C1-3D66-FB00-4BD94F29BABC}"/>
              </a:ext>
            </a:extLst>
          </p:cNvPr>
          <p:cNvSpPr/>
          <p:nvPr/>
        </p:nvSpPr>
        <p:spPr>
          <a:xfrm>
            <a:off x="2168434" y="1358538"/>
            <a:ext cx="7968343" cy="4761412"/>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6" name="Picture 5" descr="A picture containing text&#10;&#10;Description automatically generated">
            <a:extLst>
              <a:ext uri="{FF2B5EF4-FFF2-40B4-BE49-F238E27FC236}">
                <a16:creationId xmlns:a16="http://schemas.microsoft.com/office/drawing/2014/main" id="{5AC544C8-21F2-036B-3F49-520BFF452B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4484" y="876300"/>
            <a:ext cx="3009900" cy="2552700"/>
          </a:xfrm>
          <a:prstGeom prst="rect">
            <a:avLst/>
          </a:prstGeom>
        </p:spPr>
      </p:pic>
      <p:sp>
        <p:nvSpPr>
          <p:cNvPr id="8" name="TextBox 7">
            <a:extLst>
              <a:ext uri="{FF2B5EF4-FFF2-40B4-BE49-F238E27FC236}">
                <a16:creationId xmlns:a16="http://schemas.microsoft.com/office/drawing/2014/main" id="{16B8AC31-3FF0-C99E-4D78-B92F924083ED}"/>
              </a:ext>
            </a:extLst>
          </p:cNvPr>
          <p:cNvSpPr txBox="1"/>
          <p:nvPr/>
        </p:nvSpPr>
        <p:spPr>
          <a:xfrm>
            <a:off x="2549434" y="6292988"/>
            <a:ext cx="8526458" cy="369332"/>
          </a:xfrm>
          <a:prstGeom prst="rect">
            <a:avLst/>
          </a:prstGeom>
          <a:noFill/>
        </p:spPr>
        <p:txBody>
          <a:bodyPr wrap="square">
            <a:spAutoFit/>
          </a:bodyPr>
          <a:lstStyle/>
          <a:p>
            <a:r>
              <a:rPr lang="en-US" dirty="0">
                <a:hlinkClick r:id="rId4"/>
              </a:rPr>
              <a:t>https://wiki.pathfindersonline.org/w/AY_Honors/Red_Alert/Answer_Key</a:t>
            </a:r>
            <a:r>
              <a:rPr lang="en-US" dirty="0"/>
              <a:t> </a:t>
            </a:r>
          </a:p>
        </p:txBody>
      </p:sp>
    </p:spTree>
    <p:extLst>
      <p:ext uri="{BB962C8B-B14F-4D97-AF65-F5344CB8AC3E}">
        <p14:creationId xmlns:p14="http://schemas.microsoft.com/office/powerpoint/2010/main" val="31135960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46C912-84D3-B4AD-2FFE-F870E3EAA5F7}"/>
              </a:ext>
            </a:extLst>
          </p:cNvPr>
          <p:cNvSpPr>
            <a:spLocks noGrp="1"/>
          </p:cNvSpPr>
          <p:nvPr>
            <p:ph type="title"/>
          </p:nvPr>
        </p:nvSpPr>
        <p:spPr>
          <a:xfrm>
            <a:off x="0" y="149859"/>
            <a:ext cx="12192000" cy="758281"/>
          </a:xfrm>
        </p:spPr>
        <p:style>
          <a:lnRef idx="2">
            <a:schemeClr val="accent1">
              <a:shade val="50000"/>
            </a:schemeClr>
          </a:lnRef>
          <a:fillRef idx="1">
            <a:schemeClr val="accent1"/>
          </a:fillRef>
          <a:effectRef idx="0">
            <a:schemeClr val="accent1"/>
          </a:effectRef>
          <a:fontRef idx="minor">
            <a:schemeClr val="lt1"/>
          </a:fontRef>
        </p:style>
        <p:txBody>
          <a:bodyPr/>
          <a:lstStyle/>
          <a:p>
            <a:pPr algn="ctr"/>
            <a:r>
              <a:rPr lang="en-US" dirty="0"/>
              <a:t>  Red Alert Honor – at a glance</a:t>
            </a:r>
          </a:p>
        </p:txBody>
      </p:sp>
      <p:sp>
        <p:nvSpPr>
          <p:cNvPr id="4" name="Rectangle 1">
            <a:extLst>
              <a:ext uri="{FF2B5EF4-FFF2-40B4-BE49-F238E27FC236}">
                <a16:creationId xmlns:a16="http://schemas.microsoft.com/office/drawing/2014/main" id="{931D1BBB-A04A-A799-7F6E-0C7AFED6A7E4}"/>
              </a:ext>
            </a:extLst>
          </p:cNvPr>
          <p:cNvSpPr>
            <a:spLocks noGrp="1" noChangeArrowheads="1"/>
          </p:cNvSpPr>
          <p:nvPr>
            <p:ph idx="1"/>
          </p:nvPr>
        </p:nvSpPr>
        <p:spPr bwMode="auto">
          <a:xfrm>
            <a:off x="0" y="1057999"/>
            <a:ext cx="12192000" cy="5800001"/>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2" anchor="ctr" anchorCtr="0" compatLnSpc="1">
            <a:prstTxWarp prst="textNoShape">
              <a:avLst/>
            </a:prstTxWarp>
            <a:norm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Arial" panose="020B0604020202020204" pitchFamily="34" charset="0"/>
              </a:rPr>
              <a:t>1. Tell what you should do to prevent injury and/or possible loss of life in the following situations: </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457200" marR="0" lvl="1"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Arial" panose="020B0604020202020204" pitchFamily="34" charset="0"/>
              </a:rPr>
              <a:t>a. A fire in your house, a neighbor's house, and a public building</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457200" marR="0" lvl="1"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Arial" panose="020B0604020202020204" pitchFamily="34" charset="0"/>
              </a:rPr>
              <a:t>b. If you are stranded in a car in a blizzard or desert</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457200" marR="0" lvl="1"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Arial" panose="020B0604020202020204" pitchFamily="34" charset="0"/>
              </a:rPr>
              <a:t>c. Motor vehicle accident</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457200" marR="0" lvl="1"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Arial" panose="020B0604020202020204" pitchFamily="34" charset="0"/>
              </a:rPr>
              <a:t>d. Earthquake</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457200" marR="0" lvl="1"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Arial" panose="020B0604020202020204" pitchFamily="34" charset="0"/>
              </a:rPr>
              <a:t>e. Flood</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457200" marR="0" lvl="1"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Arial" panose="020B0604020202020204" pitchFamily="34" charset="0"/>
              </a:rPr>
              <a:t>f. Tornado</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457200" marR="0" lvl="1"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Arial" panose="020B0604020202020204" pitchFamily="34" charset="0"/>
              </a:rPr>
              <a:t>g. Hurricane</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457200" marR="0" lvl="1"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Arial" panose="020B0604020202020204" pitchFamily="34" charset="0"/>
              </a:rPr>
              <a:t>h. Thunderstorm</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457200" marR="0" lvl="1"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err="1">
                <a:ln>
                  <a:noFill/>
                </a:ln>
                <a:solidFill>
                  <a:schemeClr val="tx1"/>
                </a:solidFill>
                <a:effectLst/>
                <a:latin typeface="Arial" panose="020B0604020202020204" pitchFamily="34" charset="0"/>
              </a:rPr>
              <a:t>i</a:t>
            </a:r>
            <a:r>
              <a:rPr kumimoji="0" lang="en-US" altLang="en-US" sz="1800" b="1" i="0" u="none" strike="noStrike" cap="none" normalizeH="0" baseline="0" dirty="0">
                <a:ln>
                  <a:noFill/>
                </a:ln>
                <a:solidFill>
                  <a:schemeClr val="tx1"/>
                </a:solidFill>
                <a:effectLst/>
                <a:latin typeface="Arial" panose="020B0604020202020204" pitchFamily="34" charset="0"/>
              </a:rPr>
              <a:t>. Atomic emergency</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457200" marR="0" lvl="1"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Arial" panose="020B0604020202020204" pitchFamily="34" charset="0"/>
              </a:rPr>
              <a:t>j. Rock or snow avalanche</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457200" marR="0" lvl="1"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Arial" panose="020B0604020202020204" pitchFamily="34" charset="0"/>
              </a:rPr>
              <a:t>k. Your boat or canoe capsizes in open water</a:t>
            </a:r>
          </a:p>
          <a:p>
            <a:pPr marL="457200" marR="0" lvl="1"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Arial" panose="020B0604020202020204" pitchFamily="34" charset="0"/>
              </a:rPr>
              <a:t>2. When telephoning for help in an emergency situation, what essential information should be given and who should hang the telephone up last?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Arial" panose="020B0604020202020204" pitchFamily="34" charset="0"/>
              </a:rPr>
              <a:t>3. Demonstrate what emergency first aid measures you should take in the following situations. </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457200" marR="0" lvl="1"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Arial" panose="020B0604020202020204" pitchFamily="34" charset="0"/>
              </a:rPr>
              <a:t>a. Someone's clothes catch on fire</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457200" marR="0" lvl="1"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Arial" panose="020B0604020202020204" pitchFamily="34" charset="0"/>
              </a:rPr>
              <a:t>b. A severely bleeding wound</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457200" marR="0" lvl="1"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Arial" panose="020B0604020202020204" pitchFamily="34" charset="0"/>
              </a:rPr>
              <a:t>c. Someone is choking</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457200" marR="0" lvl="1"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Arial" panose="020B0604020202020204" pitchFamily="34" charset="0"/>
              </a:rPr>
              <a:t>d. Someone swallows poison</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dirty="0">
                <a:ln>
                  <a:noFill/>
                </a:ln>
                <a:solidFill>
                  <a:schemeClr val="tx1"/>
                </a:solidFill>
                <a:effectLst/>
                <a:latin typeface="Arial" panose="020B0604020202020204" pitchFamily="34" charset="0"/>
              </a:rPr>
            </a:br>
            <a:r>
              <a:rPr kumimoji="0" lang="en-US" altLang="en-US" sz="1800" b="1" i="0" u="none" strike="noStrike" cap="none" normalizeH="0" baseline="0" dirty="0">
                <a:ln>
                  <a:noFill/>
                </a:ln>
                <a:solidFill>
                  <a:schemeClr val="tx1"/>
                </a:solidFill>
                <a:effectLst/>
                <a:latin typeface="Arial" panose="020B0604020202020204" pitchFamily="34" charset="0"/>
              </a:rPr>
              <a:t>4. Do the following: </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457200" marR="0" lvl="1"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Arial" panose="020B0604020202020204" pitchFamily="34" charset="0"/>
              </a:rPr>
              <a:t>a. Draw an escape route for your family in case of fire in your home when your normal exits are blocked.</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457200" marR="0" lvl="1"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Arial" panose="020B0604020202020204" pitchFamily="34" charset="0"/>
              </a:rPr>
              <a:t>b. Practice with your family a home fire drill.</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457200" marR="0" lvl="1"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Arial" panose="020B0604020202020204" pitchFamily="34" charset="0"/>
              </a:rPr>
              <a:t>c. Discuss with your examiner the procedures for safely getting people out of your church and school in case of a fire. Consideration should be given as to how to prevent panic.</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dirty="0">
                <a:ln>
                  <a:noFill/>
                </a:ln>
                <a:solidFill>
                  <a:schemeClr val="tx1"/>
                </a:solidFill>
                <a:effectLst/>
                <a:latin typeface="Arial" panose="020B0604020202020204" pitchFamily="34" charset="0"/>
              </a:rPr>
            </a:br>
            <a:r>
              <a:rPr kumimoji="0" lang="en-US" altLang="en-US" sz="1800" b="1" i="0" u="none" strike="noStrike" cap="none" normalizeH="0" baseline="0" dirty="0">
                <a:ln>
                  <a:noFill/>
                </a:ln>
                <a:solidFill>
                  <a:schemeClr val="tx1"/>
                </a:solidFill>
                <a:effectLst/>
                <a:latin typeface="Arial" panose="020B0604020202020204" pitchFamily="34" charset="0"/>
              </a:rPr>
              <a:t>5. What should you and your parents do to prevent abduction of children in your family? What should you do if you are abducted?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6" name="Picture 5" descr="A picture containing text&#10;&#10;Description automatically generated">
            <a:extLst>
              <a:ext uri="{FF2B5EF4-FFF2-40B4-BE49-F238E27FC236}">
                <a16:creationId xmlns:a16="http://schemas.microsoft.com/office/drawing/2014/main" id="{F7F58A50-D07C-EF0E-3E7E-323073BBB2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82459"/>
            <a:ext cx="973564" cy="825681"/>
          </a:xfrm>
          <a:prstGeom prst="rect">
            <a:avLst/>
          </a:prstGeom>
        </p:spPr>
      </p:pic>
    </p:spTree>
    <p:extLst>
      <p:ext uri="{BB962C8B-B14F-4D97-AF65-F5344CB8AC3E}">
        <p14:creationId xmlns:p14="http://schemas.microsoft.com/office/powerpoint/2010/main" val="25630240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3368F-8EE2-133F-2A95-EA9031654C83}"/>
              </a:ext>
            </a:extLst>
          </p:cNvPr>
          <p:cNvSpPr>
            <a:spLocks noGrp="1"/>
          </p:cNvSpPr>
          <p:nvPr>
            <p:ph type="title"/>
          </p:nvPr>
        </p:nvSpPr>
        <p:spPr>
          <a:xfrm>
            <a:off x="0" y="365126"/>
            <a:ext cx="12192000" cy="921808"/>
          </a:xfrm>
        </p:spPr>
        <p:style>
          <a:lnRef idx="2">
            <a:schemeClr val="accent1">
              <a:shade val="50000"/>
            </a:schemeClr>
          </a:lnRef>
          <a:fillRef idx="1">
            <a:schemeClr val="accent1"/>
          </a:fillRef>
          <a:effectRef idx="0">
            <a:schemeClr val="accent1"/>
          </a:effectRef>
          <a:fontRef idx="minor">
            <a:schemeClr val="lt1"/>
          </a:fontRef>
        </p:style>
        <p:txBody>
          <a:bodyPr/>
          <a:lstStyle/>
          <a:p>
            <a:pPr algn="ctr"/>
            <a:r>
              <a:rPr lang="en-US" dirty="0"/>
              <a:t>What should you tell 9-1-1 operator?</a:t>
            </a:r>
          </a:p>
        </p:txBody>
      </p:sp>
      <p:sp>
        <p:nvSpPr>
          <p:cNvPr id="4" name="Text Placeholder 3">
            <a:extLst>
              <a:ext uri="{FF2B5EF4-FFF2-40B4-BE49-F238E27FC236}">
                <a16:creationId xmlns:a16="http://schemas.microsoft.com/office/drawing/2014/main" id="{DBCD820A-47BE-C1F9-D0AA-88192DD475F9}"/>
              </a:ext>
            </a:extLst>
          </p:cNvPr>
          <p:cNvSpPr txBox="1">
            <a:spLocks/>
          </p:cNvSpPr>
          <p:nvPr/>
        </p:nvSpPr>
        <p:spPr>
          <a:xfrm>
            <a:off x="278679" y="1704109"/>
            <a:ext cx="3503612" cy="2992582"/>
          </a:xfrm>
          <a:prstGeom prst="rect">
            <a:avLst/>
          </a:prstGeom>
          <a:solidFill>
            <a:schemeClr val="accent3">
              <a:alpha val="50000"/>
            </a:schemeClr>
          </a:solidFill>
        </p:spPr>
        <p:style>
          <a:lnRef idx="0">
            <a:scrgbClr r="0" g="0" b="0"/>
          </a:lnRef>
          <a:fillRef idx="0">
            <a:scrgbClr r="0" g="0" b="0"/>
          </a:fillRef>
          <a:effectRef idx="0">
            <a:scrgbClr r="0" g="0" b="0"/>
          </a:effectRef>
          <a:fontRef idx="minor">
            <a:schemeClr val="lt1"/>
          </a:fontRef>
        </p:style>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pPr marL="0" indent="0" eaLnBrk="0" fontAlgn="base" hangingPunct="0">
              <a:lnSpc>
                <a:spcPct val="100000"/>
              </a:lnSpc>
              <a:spcBef>
                <a:spcPct val="0"/>
              </a:spcBef>
              <a:spcAft>
                <a:spcPct val="0"/>
              </a:spcAft>
              <a:buFontTx/>
              <a:buNone/>
            </a:pPr>
            <a:r>
              <a:rPr lang="en-US" altLang="en-US" sz="1800" b="1" dirty="0">
                <a:solidFill>
                  <a:schemeClr val="tx1"/>
                </a:solidFill>
                <a:latin typeface="Arial" panose="020B0604020202020204" pitchFamily="34" charset="0"/>
              </a:rPr>
              <a:t>Give them:</a:t>
            </a:r>
          </a:p>
          <a:p>
            <a:pPr eaLnBrk="0" fontAlgn="base" hangingPunct="0">
              <a:lnSpc>
                <a:spcPct val="100000"/>
              </a:lnSpc>
              <a:spcBef>
                <a:spcPct val="0"/>
              </a:spcBef>
              <a:spcAft>
                <a:spcPct val="0"/>
              </a:spcAft>
            </a:pPr>
            <a:r>
              <a:rPr lang="en-US" altLang="en-US" sz="1800" b="1" dirty="0">
                <a:solidFill>
                  <a:schemeClr val="tx1"/>
                </a:solidFill>
                <a:latin typeface="Arial" panose="020B0604020202020204" pitchFamily="34" charset="0"/>
              </a:rPr>
              <a:t>Your name</a:t>
            </a:r>
          </a:p>
          <a:p>
            <a:pPr eaLnBrk="0" fontAlgn="base" hangingPunct="0">
              <a:lnSpc>
                <a:spcPct val="100000"/>
              </a:lnSpc>
              <a:spcBef>
                <a:spcPct val="0"/>
              </a:spcBef>
              <a:spcAft>
                <a:spcPct val="0"/>
              </a:spcAft>
            </a:pPr>
            <a:r>
              <a:rPr lang="en-US" altLang="en-US" sz="1800" b="1" dirty="0">
                <a:solidFill>
                  <a:schemeClr val="tx1"/>
                </a:solidFill>
                <a:latin typeface="Arial" panose="020B0604020202020204" pitchFamily="34" charset="0"/>
              </a:rPr>
              <a:t>Location of emergency</a:t>
            </a:r>
          </a:p>
          <a:p>
            <a:pPr eaLnBrk="0" fontAlgn="base" hangingPunct="0">
              <a:lnSpc>
                <a:spcPct val="100000"/>
              </a:lnSpc>
              <a:spcBef>
                <a:spcPct val="0"/>
              </a:spcBef>
              <a:spcAft>
                <a:spcPct val="0"/>
              </a:spcAft>
            </a:pPr>
            <a:r>
              <a:rPr lang="en-US" altLang="en-US" sz="1800" b="1" dirty="0">
                <a:solidFill>
                  <a:schemeClr val="tx1"/>
                </a:solidFill>
                <a:latin typeface="Arial" panose="020B0604020202020204" pitchFamily="34" charset="0"/>
              </a:rPr>
              <a:t>What the emergency is</a:t>
            </a:r>
          </a:p>
          <a:p>
            <a:pPr eaLnBrk="0" fontAlgn="base" hangingPunct="0">
              <a:lnSpc>
                <a:spcPct val="100000"/>
              </a:lnSpc>
              <a:spcBef>
                <a:spcPct val="0"/>
              </a:spcBef>
              <a:spcAft>
                <a:spcPct val="0"/>
              </a:spcAft>
            </a:pPr>
            <a:r>
              <a:rPr lang="en-US" altLang="en-US" sz="1800" b="1" dirty="0">
                <a:solidFill>
                  <a:schemeClr val="tx1"/>
                </a:solidFill>
                <a:latin typeface="Arial" panose="020B0604020202020204" pitchFamily="34" charset="0"/>
              </a:rPr>
              <a:t>Who is hurt and how they are</a:t>
            </a:r>
          </a:p>
          <a:p>
            <a:pPr eaLnBrk="0" fontAlgn="base" hangingPunct="0">
              <a:lnSpc>
                <a:spcPct val="100000"/>
              </a:lnSpc>
              <a:spcBef>
                <a:spcPct val="0"/>
              </a:spcBef>
              <a:spcAft>
                <a:spcPct val="0"/>
              </a:spcAft>
            </a:pPr>
            <a:endParaRPr lang="en-US" altLang="en-US" sz="1800" b="1" dirty="0">
              <a:solidFill>
                <a:schemeClr val="tx1"/>
              </a:solidFill>
              <a:latin typeface="Arial" panose="020B0604020202020204" pitchFamily="34" charset="0"/>
            </a:endParaRPr>
          </a:p>
          <a:p>
            <a:pPr marL="0" indent="0" eaLnBrk="0" fontAlgn="base" hangingPunct="0">
              <a:lnSpc>
                <a:spcPct val="100000"/>
              </a:lnSpc>
              <a:spcBef>
                <a:spcPct val="0"/>
              </a:spcBef>
              <a:spcAft>
                <a:spcPct val="0"/>
              </a:spcAft>
              <a:buNone/>
            </a:pPr>
            <a:r>
              <a:rPr lang="en-US" altLang="en-US" sz="1800" b="1" dirty="0">
                <a:solidFill>
                  <a:schemeClr val="tx1"/>
                </a:solidFill>
                <a:latin typeface="Arial" panose="020B0604020202020204" pitchFamily="34" charset="0"/>
              </a:rPr>
              <a:t>They will wait until you hang up the phone.</a:t>
            </a:r>
          </a:p>
          <a:p>
            <a:pPr marL="0" indent="0" eaLnBrk="0" fontAlgn="base" hangingPunct="0">
              <a:lnSpc>
                <a:spcPct val="100000"/>
              </a:lnSpc>
              <a:spcBef>
                <a:spcPct val="0"/>
              </a:spcBef>
              <a:spcAft>
                <a:spcPct val="0"/>
              </a:spcAft>
              <a:buNone/>
            </a:pPr>
            <a:endParaRPr lang="en-US" altLang="en-US" sz="1800" b="1" dirty="0">
              <a:solidFill>
                <a:schemeClr val="tx1"/>
              </a:solidFill>
              <a:latin typeface="Arial" panose="020B0604020202020204" pitchFamily="34" charset="0"/>
            </a:endParaRPr>
          </a:p>
          <a:p>
            <a:pPr marL="0" indent="0" eaLnBrk="0" fontAlgn="base" hangingPunct="0">
              <a:lnSpc>
                <a:spcPct val="100000"/>
              </a:lnSpc>
              <a:spcBef>
                <a:spcPct val="0"/>
              </a:spcBef>
              <a:spcAft>
                <a:spcPct val="0"/>
              </a:spcAft>
              <a:buNone/>
            </a:pPr>
            <a:endParaRPr lang="en-US" altLang="en-US" sz="1800" b="1" dirty="0">
              <a:solidFill>
                <a:schemeClr val="tx1"/>
              </a:solidFill>
              <a:latin typeface="Arial" panose="020B0604020202020204" pitchFamily="34" charset="0"/>
            </a:endParaRPr>
          </a:p>
          <a:p>
            <a:pPr eaLnBrk="0" fontAlgn="base" hangingPunct="0">
              <a:lnSpc>
                <a:spcPct val="100000"/>
              </a:lnSpc>
              <a:spcBef>
                <a:spcPct val="0"/>
              </a:spcBef>
              <a:spcAft>
                <a:spcPct val="0"/>
              </a:spcAft>
            </a:pPr>
            <a:endParaRPr lang="en-US" altLang="en-US" sz="1800" dirty="0">
              <a:solidFill>
                <a:schemeClr val="tx1"/>
              </a:solidFill>
              <a:latin typeface="Arial" panose="020B0604020202020204" pitchFamily="34" charset="0"/>
            </a:endParaRPr>
          </a:p>
        </p:txBody>
      </p:sp>
      <p:pic>
        <p:nvPicPr>
          <p:cNvPr id="6" name="Picture 5" descr="Graphical user interface, application&#10;&#10;Description automatically generated">
            <a:extLst>
              <a:ext uri="{FF2B5EF4-FFF2-40B4-BE49-F238E27FC236}">
                <a16:creationId xmlns:a16="http://schemas.microsoft.com/office/drawing/2014/main" id="{695D7E37-63AC-774F-0EF1-567FDF8581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62037" y="1650004"/>
            <a:ext cx="5345898" cy="3557992"/>
          </a:xfrm>
          <a:prstGeom prst="rect">
            <a:avLst/>
          </a:prstGeom>
        </p:spPr>
      </p:pic>
      <p:pic>
        <p:nvPicPr>
          <p:cNvPr id="8" name="Picture 7" descr="A picture containing toy, doll&#10;&#10;Description automatically generated">
            <a:extLst>
              <a:ext uri="{FF2B5EF4-FFF2-40B4-BE49-F238E27FC236}">
                <a16:creationId xmlns:a16="http://schemas.microsoft.com/office/drawing/2014/main" id="{04FA305C-DBCD-43F0-C3BC-D71C8E1034E1}"/>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038333" y="1650004"/>
            <a:ext cx="5092553" cy="5092553"/>
          </a:xfrm>
          <a:prstGeom prst="rect">
            <a:avLst/>
          </a:prstGeom>
        </p:spPr>
      </p:pic>
      <p:sp>
        <p:nvSpPr>
          <p:cNvPr id="9" name="Rectangle 8">
            <a:extLst>
              <a:ext uri="{FF2B5EF4-FFF2-40B4-BE49-F238E27FC236}">
                <a16:creationId xmlns:a16="http://schemas.microsoft.com/office/drawing/2014/main" id="{39017384-C37D-2EE6-F161-26F701AFC75E}"/>
              </a:ext>
            </a:extLst>
          </p:cNvPr>
          <p:cNvSpPr/>
          <p:nvPr/>
        </p:nvSpPr>
        <p:spPr>
          <a:xfrm>
            <a:off x="83894" y="4685195"/>
            <a:ext cx="3893182" cy="1754326"/>
          </a:xfrm>
          <a:prstGeom prst="rect">
            <a:avLst/>
          </a:prstGeom>
          <a:noFill/>
        </p:spPr>
        <p:txBody>
          <a:bodyPr wrap="none" lIns="91440" tIns="45720" rIns="91440" bIns="45720">
            <a:spAutoFit/>
          </a:bodyPr>
          <a:lstStyle/>
          <a:p>
            <a:pPr algn="ctr"/>
            <a:r>
              <a:rPr lang="en-US" sz="5400" b="0" cap="none" spc="0" dirty="0">
                <a:ln w="0"/>
                <a:solidFill>
                  <a:schemeClr val="accent1"/>
                </a:solidFill>
                <a:effectLst>
                  <a:outerShdw blurRad="38100" dist="25400" dir="5400000" algn="ctr" rotWithShape="0">
                    <a:srgbClr val="6E747A">
                      <a:alpha val="43000"/>
                    </a:srgbClr>
                  </a:outerShdw>
                </a:effectLst>
              </a:rPr>
              <a:t>Now practice</a:t>
            </a:r>
          </a:p>
          <a:p>
            <a:pPr algn="ctr"/>
            <a:r>
              <a:rPr lang="en-US" sz="5400" dirty="0">
                <a:ln w="0"/>
                <a:solidFill>
                  <a:schemeClr val="accent1"/>
                </a:solidFill>
                <a:effectLst>
                  <a:outerShdw blurRad="38100" dist="25400" dir="5400000" algn="ctr" rotWithShape="0">
                    <a:srgbClr val="6E747A">
                      <a:alpha val="43000"/>
                    </a:srgbClr>
                  </a:outerShdw>
                </a:effectLst>
              </a:rPr>
              <a:t>calling</a:t>
            </a:r>
            <a:endParaRPr lang="en-US" sz="5400" b="0" cap="none" spc="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39149131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agonal Stripe 2">
            <a:extLst>
              <a:ext uri="{FF2B5EF4-FFF2-40B4-BE49-F238E27FC236}">
                <a16:creationId xmlns:a16="http://schemas.microsoft.com/office/drawing/2014/main" id="{006D1E53-2C61-B7BA-E315-247B1916FE2B}"/>
              </a:ext>
            </a:extLst>
          </p:cNvPr>
          <p:cNvSpPr/>
          <p:nvPr/>
        </p:nvSpPr>
        <p:spPr>
          <a:xfrm>
            <a:off x="0" y="1"/>
            <a:ext cx="5960533" cy="2844800"/>
          </a:xfrm>
          <a:prstGeom prst="diagStri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4" name="TextBox 3">
            <a:extLst>
              <a:ext uri="{FF2B5EF4-FFF2-40B4-BE49-F238E27FC236}">
                <a16:creationId xmlns:a16="http://schemas.microsoft.com/office/drawing/2014/main" id="{72780127-53A6-CE08-5B3C-FBB0CF4F9B7B}"/>
              </a:ext>
            </a:extLst>
          </p:cNvPr>
          <p:cNvSpPr txBox="1"/>
          <p:nvPr/>
        </p:nvSpPr>
        <p:spPr>
          <a:xfrm rot="20098773">
            <a:off x="158098" y="550842"/>
            <a:ext cx="4067482" cy="1015663"/>
          </a:xfrm>
          <a:prstGeom prst="rect">
            <a:avLst/>
          </a:prstGeom>
          <a:noFill/>
        </p:spPr>
        <p:txBody>
          <a:bodyPr wrap="square" rtlCol="0">
            <a:spAutoFit/>
          </a:bodyPr>
          <a:lstStyle/>
          <a:p>
            <a:r>
              <a:rPr lang="en-US" sz="6000" dirty="0">
                <a:solidFill>
                  <a:srgbClr val="C00000"/>
                </a:solidFill>
                <a:effectLst>
                  <a:outerShdw blurRad="38100" dist="38100" dir="2700000" algn="tl">
                    <a:srgbClr val="000000">
                      <a:alpha val="43137"/>
                    </a:srgbClr>
                  </a:outerShdw>
                </a:effectLst>
                <a:latin typeface="Bauhaus 93" panose="04030905020B02020C02" pitchFamily="82" charset="0"/>
              </a:rPr>
              <a:t>Scenario 1</a:t>
            </a:r>
          </a:p>
        </p:txBody>
      </p:sp>
      <p:sp>
        <p:nvSpPr>
          <p:cNvPr id="7" name="Rectangle 6">
            <a:extLst>
              <a:ext uri="{FF2B5EF4-FFF2-40B4-BE49-F238E27FC236}">
                <a16:creationId xmlns:a16="http://schemas.microsoft.com/office/drawing/2014/main" id="{2823D2F2-D75F-038B-C469-78B9E36F4103}"/>
              </a:ext>
            </a:extLst>
          </p:cNvPr>
          <p:cNvSpPr/>
          <p:nvPr/>
        </p:nvSpPr>
        <p:spPr>
          <a:xfrm>
            <a:off x="3945467" y="1058673"/>
            <a:ext cx="7738533" cy="5172794"/>
          </a:xfrm>
          <a:custGeom>
            <a:avLst/>
            <a:gdLst>
              <a:gd name="connsiteX0" fmla="*/ 0 w 7738533"/>
              <a:gd name="connsiteY0" fmla="*/ 0 h 5172794"/>
              <a:gd name="connsiteX1" fmla="*/ 7738533 w 7738533"/>
              <a:gd name="connsiteY1" fmla="*/ 0 h 5172794"/>
              <a:gd name="connsiteX2" fmla="*/ 7738533 w 7738533"/>
              <a:gd name="connsiteY2" fmla="*/ 5172794 h 5172794"/>
              <a:gd name="connsiteX3" fmla="*/ 0 w 7738533"/>
              <a:gd name="connsiteY3" fmla="*/ 5172794 h 5172794"/>
              <a:gd name="connsiteX4" fmla="*/ 0 w 7738533"/>
              <a:gd name="connsiteY4" fmla="*/ 0 h 51727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38533" h="5172794" fill="none" extrusionOk="0">
                <a:moveTo>
                  <a:pt x="0" y="0"/>
                </a:moveTo>
                <a:cubicBezTo>
                  <a:pt x="3347244" y="-53864"/>
                  <a:pt x="5112384" y="-23069"/>
                  <a:pt x="7738533" y="0"/>
                </a:cubicBezTo>
                <a:cubicBezTo>
                  <a:pt x="7612675" y="1374081"/>
                  <a:pt x="7805791" y="4333239"/>
                  <a:pt x="7738533" y="5172794"/>
                </a:cubicBezTo>
                <a:cubicBezTo>
                  <a:pt x="6296952" y="5259516"/>
                  <a:pt x="3523506" y="5215032"/>
                  <a:pt x="0" y="5172794"/>
                </a:cubicBezTo>
                <a:cubicBezTo>
                  <a:pt x="-73381" y="3392730"/>
                  <a:pt x="-167018" y="1753308"/>
                  <a:pt x="0" y="0"/>
                </a:cubicBezTo>
                <a:close/>
              </a:path>
              <a:path w="7738533" h="5172794" stroke="0" extrusionOk="0">
                <a:moveTo>
                  <a:pt x="0" y="0"/>
                </a:moveTo>
                <a:cubicBezTo>
                  <a:pt x="3073382" y="-98596"/>
                  <a:pt x="6897799" y="105761"/>
                  <a:pt x="7738533" y="0"/>
                </a:cubicBezTo>
                <a:cubicBezTo>
                  <a:pt x="7709861" y="2095705"/>
                  <a:pt x="7805992" y="2999607"/>
                  <a:pt x="7738533" y="5172794"/>
                </a:cubicBezTo>
                <a:cubicBezTo>
                  <a:pt x="6054510" y="5229470"/>
                  <a:pt x="1951290" y="5213116"/>
                  <a:pt x="0" y="5172794"/>
                </a:cubicBezTo>
                <a:cubicBezTo>
                  <a:pt x="80433" y="3237030"/>
                  <a:pt x="99406" y="1295473"/>
                  <a:pt x="0" y="0"/>
                </a:cubicBezTo>
                <a:close/>
              </a:path>
            </a:pathLst>
          </a:custGeom>
          <a:ln w="76200">
            <a:solidFill>
              <a:schemeClr val="accent1">
                <a:lumMod val="75000"/>
              </a:schemeClr>
            </a:solidFill>
            <a:extLst>
              <a:ext uri="{C807C97D-BFC1-408E-A445-0C87EB9F89A2}">
                <ask:lineSketchStyleProps xmlns:ask="http://schemas.microsoft.com/office/drawing/2018/sketchyshapes" sd="2681366287">
                  <a:prstGeom prst="rect">
                    <a:avLst/>
                  </a:prstGeom>
                  <ask:type>
                    <ask:lineSketchCurved/>
                  </ask:type>
                </ask:lineSketchStyleProps>
              </a:ext>
            </a:extLst>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6" name="Picture 5" descr="A house on fire&#10;&#10;Description automatically generated">
            <a:extLst>
              <a:ext uri="{FF2B5EF4-FFF2-40B4-BE49-F238E27FC236}">
                <a16:creationId xmlns:a16="http://schemas.microsoft.com/office/drawing/2014/main" id="{94E5AF0B-20DA-2F4B-A11A-2AD91538FC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49511" y="1261533"/>
            <a:ext cx="7124700" cy="4749800"/>
          </a:xfrm>
          <a:prstGeom prst="rect">
            <a:avLst/>
          </a:prstGeom>
        </p:spPr>
      </p:pic>
    </p:spTree>
    <p:extLst>
      <p:ext uri="{BB962C8B-B14F-4D97-AF65-F5344CB8AC3E}">
        <p14:creationId xmlns:p14="http://schemas.microsoft.com/office/powerpoint/2010/main" val="31291820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2FF3B-2263-B455-DBDC-2CFE5C4A583F}"/>
              </a:ext>
            </a:extLst>
          </p:cNvPr>
          <p:cNvSpPr>
            <a:spLocks noGrp="1"/>
          </p:cNvSpPr>
          <p:nvPr>
            <p:ph type="title"/>
          </p:nvPr>
        </p:nvSpPr>
        <p:spPr>
          <a:xfrm>
            <a:off x="0" y="165100"/>
            <a:ext cx="12192000" cy="962024"/>
          </a:xfrm>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pPr algn="ctr"/>
            <a:r>
              <a:rPr lang="en-US" dirty="0"/>
              <a:t>What should you do if your house is on fire?</a:t>
            </a:r>
            <a:br>
              <a:rPr lang="en-US" dirty="0"/>
            </a:br>
            <a:r>
              <a:rPr lang="en-US" dirty="0"/>
              <a:t>When and how should you use or do the following:</a:t>
            </a:r>
          </a:p>
        </p:txBody>
      </p:sp>
      <p:sp>
        <p:nvSpPr>
          <p:cNvPr id="4" name="Text Placeholder 3">
            <a:extLst>
              <a:ext uri="{FF2B5EF4-FFF2-40B4-BE49-F238E27FC236}">
                <a16:creationId xmlns:a16="http://schemas.microsoft.com/office/drawing/2014/main" id="{6D83795B-A584-3BCB-5111-AA6716CF4710}"/>
              </a:ext>
            </a:extLst>
          </p:cNvPr>
          <p:cNvSpPr>
            <a:spLocks noGrp="1"/>
          </p:cNvSpPr>
          <p:nvPr>
            <p:ph type="body" sz="half" idx="2"/>
          </p:nvPr>
        </p:nvSpPr>
        <p:spPr>
          <a:xfrm>
            <a:off x="163512" y="1333500"/>
            <a:ext cx="2465388" cy="5359400"/>
          </a:xfr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92500" lnSpcReduction="20000"/>
          </a:bodyPr>
          <a:lstStyle/>
          <a:p>
            <a:endParaRPr lang="en-US" sz="2000" dirty="0">
              <a:solidFill>
                <a:schemeClr val="tx1"/>
              </a:solidFill>
            </a:endParaRPr>
          </a:p>
          <a:p>
            <a:r>
              <a:rPr lang="en-US" sz="2400" dirty="0"/>
              <a:t>Tell what you should do to prevent injury and/or possible loss of life in the following situations: </a:t>
            </a:r>
          </a:p>
          <a:p>
            <a:pPr marL="457200" indent="-457200">
              <a:buFont typeface="+mj-lt"/>
              <a:buAutoNum type="arabicPeriod"/>
            </a:pPr>
            <a:r>
              <a:rPr lang="en-US" sz="2400" dirty="0"/>
              <a:t>A fire in your house,</a:t>
            </a:r>
          </a:p>
          <a:p>
            <a:pPr marL="457200" indent="-457200">
              <a:buFont typeface="+mj-lt"/>
              <a:buAutoNum type="arabicPeriod"/>
            </a:pPr>
            <a:r>
              <a:rPr lang="en-US" sz="2400" dirty="0"/>
              <a:t> a neighbor's house, and</a:t>
            </a:r>
          </a:p>
          <a:p>
            <a:pPr marL="457200" indent="-457200">
              <a:buFont typeface="+mj-lt"/>
              <a:buAutoNum type="arabicPeriod"/>
            </a:pPr>
            <a:r>
              <a:rPr lang="en-US" sz="2400" dirty="0"/>
              <a:t> a public building </a:t>
            </a:r>
          </a:p>
          <a:p>
            <a:endParaRPr lang="en-US" sz="2400" dirty="0"/>
          </a:p>
          <a:p>
            <a:r>
              <a:rPr lang="en-US" sz="2400" dirty="0"/>
              <a:t>Presenter:  see note pages for more information.</a:t>
            </a:r>
          </a:p>
          <a:p>
            <a:endParaRPr lang="en-US" sz="2000" dirty="0">
              <a:solidFill>
                <a:schemeClr val="tx1"/>
              </a:solidFill>
            </a:endParaRPr>
          </a:p>
        </p:txBody>
      </p:sp>
      <p:pic>
        <p:nvPicPr>
          <p:cNvPr id="5" name="Picture 4" descr="A picture containing fire extinguisher&#10;&#10;Description automatically generated">
            <a:extLst>
              <a:ext uri="{FF2B5EF4-FFF2-40B4-BE49-F238E27FC236}">
                <a16:creationId xmlns:a16="http://schemas.microsoft.com/office/drawing/2014/main" id="{BF7FFDCA-875B-7BA8-E32F-53B4A899F886}"/>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26732" r="23072"/>
          <a:stretch/>
        </p:blipFill>
        <p:spPr>
          <a:xfrm>
            <a:off x="2991696" y="1505526"/>
            <a:ext cx="1543476" cy="3074894"/>
          </a:xfrm>
          <a:prstGeom prst="rect">
            <a:avLst/>
          </a:prstGeom>
        </p:spPr>
      </p:pic>
      <p:pic>
        <p:nvPicPr>
          <p:cNvPr id="7" name="Picture 6" descr="A picture containing text, red&#10;&#10;Description automatically generated">
            <a:extLst>
              <a:ext uri="{FF2B5EF4-FFF2-40B4-BE49-F238E27FC236}">
                <a16:creationId xmlns:a16="http://schemas.microsoft.com/office/drawing/2014/main" id="{5B8F4BB5-046C-F867-AB7E-D1AF059A367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02754" y="1442508"/>
            <a:ext cx="1986492" cy="1986492"/>
          </a:xfrm>
          <a:prstGeom prst="rect">
            <a:avLst/>
          </a:prstGeom>
        </p:spPr>
      </p:pic>
      <p:pic>
        <p:nvPicPr>
          <p:cNvPr id="9" name="Picture 8" descr="Diagram&#10;&#10;Description automatically generated">
            <a:extLst>
              <a:ext uri="{FF2B5EF4-FFF2-40B4-BE49-F238E27FC236}">
                <a16:creationId xmlns:a16="http://schemas.microsoft.com/office/drawing/2014/main" id="{0313D796-2EC0-3F33-FEC9-3EC603FE425F}"/>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824397" y="1442508"/>
            <a:ext cx="1986493" cy="2187625"/>
          </a:xfrm>
          <a:prstGeom prst="rect">
            <a:avLst/>
          </a:prstGeom>
        </p:spPr>
      </p:pic>
      <p:pic>
        <p:nvPicPr>
          <p:cNvPr id="11" name="Picture 10" descr="Graphical user interface&#10;&#10;Description automatically generated">
            <a:extLst>
              <a:ext uri="{FF2B5EF4-FFF2-40B4-BE49-F238E27FC236}">
                <a16:creationId xmlns:a16="http://schemas.microsoft.com/office/drawing/2014/main" id="{F8652A88-989C-EE00-B941-570D3301501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683526" y="1333500"/>
            <a:ext cx="2628900" cy="3343594"/>
          </a:xfrm>
          <a:prstGeom prst="rect">
            <a:avLst/>
          </a:prstGeom>
        </p:spPr>
      </p:pic>
      <p:pic>
        <p:nvPicPr>
          <p:cNvPr id="13" name="Picture 12" descr="A picture containing text&#10;&#10;Description automatically generated">
            <a:extLst>
              <a:ext uri="{FF2B5EF4-FFF2-40B4-BE49-F238E27FC236}">
                <a16:creationId xmlns:a16="http://schemas.microsoft.com/office/drawing/2014/main" id="{E19AAC07-6E69-14BB-9E57-3E54AC736E6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824398" y="3828263"/>
            <a:ext cx="1986492" cy="1535103"/>
          </a:xfrm>
          <a:prstGeom prst="rect">
            <a:avLst/>
          </a:prstGeom>
        </p:spPr>
      </p:pic>
      <p:pic>
        <p:nvPicPr>
          <p:cNvPr id="15" name="Picture 14" descr="Diagram&#10;&#10;Description automatically generated">
            <a:extLst>
              <a:ext uri="{FF2B5EF4-FFF2-40B4-BE49-F238E27FC236}">
                <a16:creationId xmlns:a16="http://schemas.microsoft.com/office/drawing/2014/main" id="{8450B85F-8E53-2658-6ADA-1C9E2F82457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554738" y="4013200"/>
            <a:ext cx="2870334" cy="2260940"/>
          </a:xfrm>
          <a:prstGeom prst="rect">
            <a:avLst/>
          </a:prstGeom>
        </p:spPr>
      </p:pic>
      <p:pic>
        <p:nvPicPr>
          <p:cNvPr id="19" name="Picture 18" descr="A picture containing graphical user interface&#10;&#10;Description automatically generated">
            <a:extLst>
              <a:ext uri="{FF2B5EF4-FFF2-40B4-BE49-F238E27FC236}">
                <a16:creationId xmlns:a16="http://schemas.microsoft.com/office/drawing/2014/main" id="{6FD18E93-306E-BFC5-1DDE-B0F9BB2BCC3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997049" y="5363366"/>
            <a:ext cx="2120605" cy="1487317"/>
          </a:xfrm>
          <a:prstGeom prst="rect">
            <a:avLst/>
          </a:prstGeom>
        </p:spPr>
      </p:pic>
      <p:pic>
        <p:nvPicPr>
          <p:cNvPr id="21" name="Picture 20" descr="A picture containing icon&#10;&#10;Description automatically generated">
            <a:extLst>
              <a:ext uri="{FF2B5EF4-FFF2-40B4-BE49-F238E27FC236}">
                <a16:creationId xmlns:a16="http://schemas.microsoft.com/office/drawing/2014/main" id="{085653D1-04B2-C0BF-4CB1-29A253A57F2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908325" y="5422537"/>
            <a:ext cx="1397114" cy="1206829"/>
          </a:xfrm>
          <a:prstGeom prst="rect">
            <a:avLst/>
          </a:prstGeom>
        </p:spPr>
      </p:pic>
      <p:sp>
        <p:nvSpPr>
          <p:cNvPr id="22" name="Rectangle 21">
            <a:extLst>
              <a:ext uri="{FF2B5EF4-FFF2-40B4-BE49-F238E27FC236}">
                <a16:creationId xmlns:a16="http://schemas.microsoft.com/office/drawing/2014/main" id="{7E181499-2046-81C0-92CA-17FE601B41D9}"/>
              </a:ext>
            </a:extLst>
          </p:cNvPr>
          <p:cNvSpPr/>
          <p:nvPr/>
        </p:nvSpPr>
        <p:spPr>
          <a:xfrm>
            <a:off x="2233884" y="1333500"/>
            <a:ext cx="2936159" cy="531661"/>
          </a:xfrm>
          <a:prstGeom prst="rect">
            <a:avLst/>
          </a:prstGeom>
          <a:noFill/>
        </p:spPr>
        <p:txBody>
          <a:bodyPr wrap="none" lIns="91440" tIns="45720" rIns="91440" bIns="45720">
            <a:normAutofit fontScale="62500" lnSpcReduction="20000"/>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Put out tiny fire</a:t>
            </a:r>
          </a:p>
        </p:txBody>
      </p:sp>
      <p:sp>
        <p:nvSpPr>
          <p:cNvPr id="23" name="Rectangle 22">
            <a:extLst>
              <a:ext uri="{FF2B5EF4-FFF2-40B4-BE49-F238E27FC236}">
                <a16:creationId xmlns:a16="http://schemas.microsoft.com/office/drawing/2014/main" id="{032DEC20-81E5-B80B-5FFB-5920A7C7E1D3}"/>
              </a:ext>
            </a:extLst>
          </p:cNvPr>
          <p:cNvSpPr/>
          <p:nvPr/>
        </p:nvSpPr>
        <p:spPr>
          <a:xfrm>
            <a:off x="4459446" y="2869213"/>
            <a:ext cx="3060918" cy="531661"/>
          </a:xfrm>
          <a:prstGeom prst="rect">
            <a:avLst/>
          </a:prstGeom>
          <a:noFill/>
        </p:spPr>
        <p:txBody>
          <a:bodyPr wrap="none" lIns="91440" tIns="45720" rIns="91440" bIns="45720">
            <a:normAutofit fontScale="62500" lnSpcReduction="20000"/>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Warn others</a:t>
            </a:r>
          </a:p>
        </p:txBody>
      </p:sp>
      <p:sp>
        <p:nvSpPr>
          <p:cNvPr id="24" name="Rectangle 23">
            <a:extLst>
              <a:ext uri="{FF2B5EF4-FFF2-40B4-BE49-F238E27FC236}">
                <a16:creationId xmlns:a16="http://schemas.microsoft.com/office/drawing/2014/main" id="{55D6C688-AA60-0086-19FE-953A79A66BBA}"/>
              </a:ext>
            </a:extLst>
          </p:cNvPr>
          <p:cNvSpPr/>
          <p:nvPr/>
        </p:nvSpPr>
        <p:spPr>
          <a:xfrm>
            <a:off x="7810871" y="1732338"/>
            <a:ext cx="3060918" cy="531661"/>
          </a:xfrm>
          <a:prstGeom prst="rect">
            <a:avLst/>
          </a:prstGeom>
          <a:noFill/>
        </p:spPr>
        <p:txBody>
          <a:bodyPr wrap="none" lIns="91440" tIns="45720" rIns="91440" bIns="45720">
            <a:normAutofit fontScale="62500" lnSpcReduction="20000"/>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Get out safely</a:t>
            </a:r>
          </a:p>
        </p:txBody>
      </p:sp>
      <p:sp>
        <p:nvSpPr>
          <p:cNvPr id="25" name="Rectangle 24">
            <a:extLst>
              <a:ext uri="{FF2B5EF4-FFF2-40B4-BE49-F238E27FC236}">
                <a16:creationId xmlns:a16="http://schemas.microsoft.com/office/drawing/2014/main" id="{9FA788C4-D6B6-3D52-DE12-AEE760C8E1D8}"/>
              </a:ext>
            </a:extLst>
          </p:cNvPr>
          <p:cNvSpPr/>
          <p:nvPr/>
        </p:nvSpPr>
        <p:spPr>
          <a:xfrm>
            <a:off x="7638239" y="4831705"/>
            <a:ext cx="3758779" cy="531661"/>
          </a:xfrm>
          <a:prstGeom prst="rect">
            <a:avLst/>
          </a:prstGeom>
          <a:noFill/>
        </p:spPr>
        <p:txBody>
          <a:bodyPr wrap="none" lIns="91440" tIns="45720" rIns="91440" bIns="45720">
            <a:normAutofit fontScale="25000" lnSpcReduction="20000"/>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Stop drop &amp; roll</a:t>
            </a:r>
          </a:p>
          <a:p>
            <a:pPr algn="ctr"/>
            <a:r>
              <a:rPr lang="en-US" sz="5400" dirty="0">
                <a:ln w="0"/>
                <a:effectLst>
                  <a:outerShdw blurRad="38100" dist="19050" dir="2700000" algn="tl" rotWithShape="0">
                    <a:schemeClr val="dk1">
                      <a:alpha val="40000"/>
                    </a:schemeClr>
                  </a:outerShdw>
                </a:effectLst>
              </a:rPr>
              <a:t>Put rug or blanket under door if staying in place</a:t>
            </a:r>
            <a:endParaRPr lang="en-US" sz="5400" b="0" cap="none" spc="0" dirty="0">
              <a:ln w="0"/>
              <a:solidFill>
                <a:schemeClr val="tx1"/>
              </a:solidFill>
              <a:effectLst>
                <a:outerShdw blurRad="38100" dist="19050" dir="2700000" algn="tl" rotWithShape="0">
                  <a:schemeClr val="dk1">
                    <a:alpha val="40000"/>
                  </a:schemeClr>
                </a:outerShdw>
              </a:effectLst>
            </a:endParaRPr>
          </a:p>
        </p:txBody>
      </p:sp>
      <p:sp>
        <p:nvSpPr>
          <p:cNvPr id="26" name="Rectangle 25">
            <a:extLst>
              <a:ext uri="{FF2B5EF4-FFF2-40B4-BE49-F238E27FC236}">
                <a16:creationId xmlns:a16="http://schemas.microsoft.com/office/drawing/2014/main" id="{76057785-4FA5-67E6-BD9B-DC3E266850DE}"/>
              </a:ext>
            </a:extLst>
          </p:cNvPr>
          <p:cNvSpPr/>
          <p:nvPr/>
        </p:nvSpPr>
        <p:spPr>
          <a:xfrm>
            <a:off x="8153067" y="5695116"/>
            <a:ext cx="3060918" cy="531661"/>
          </a:xfrm>
          <a:prstGeom prst="rect">
            <a:avLst/>
          </a:prstGeom>
          <a:noFill/>
        </p:spPr>
        <p:txBody>
          <a:bodyPr wrap="none" lIns="91440" tIns="45720" rIns="91440" bIns="45720">
            <a:normAutofit fontScale="62500" lnSpcReduction="20000"/>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Call for help</a:t>
            </a:r>
          </a:p>
        </p:txBody>
      </p:sp>
      <p:sp>
        <p:nvSpPr>
          <p:cNvPr id="27" name="Rectangle 26">
            <a:extLst>
              <a:ext uri="{FF2B5EF4-FFF2-40B4-BE49-F238E27FC236}">
                <a16:creationId xmlns:a16="http://schemas.microsoft.com/office/drawing/2014/main" id="{4D1E0510-EFCE-51BB-482A-039FB49DEFA1}"/>
              </a:ext>
            </a:extLst>
          </p:cNvPr>
          <p:cNvSpPr/>
          <p:nvPr/>
        </p:nvSpPr>
        <p:spPr>
          <a:xfrm>
            <a:off x="3606244" y="5192746"/>
            <a:ext cx="3060918" cy="531661"/>
          </a:xfrm>
          <a:prstGeom prst="rect">
            <a:avLst/>
          </a:prstGeom>
          <a:noFill/>
        </p:spPr>
        <p:txBody>
          <a:bodyPr wrap="none" lIns="91440" tIns="45720" rIns="91440" bIns="45720">
            <a:normAutofit fontScale="62500" lnSpcReduction="20000"/>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Get out</a:t>
            </a:r>
          </a:p>
        </p:txBody>
      </p:sp>
    </p:spTree>
    <p:extLst>
      <p:ext uri="{BB962C8B-B14F-4D97-AF65-F5344CB8AC3E}">
        <p14:creationId xmlns:p14="http://schemas.microsoft.com/office/powerpoint/2010/main" val="909516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25" grpId="0"/>
      <p:bldP spid="26" grpId="0"/>
      <p:bldP spid="2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2FF3B-2263-B455-DBDC-2CFE5C4A583F}"/>
              </a:ext>
            </a:extLst>
          </p:cNvPr>
          <p:cNvSpPr>
            <a:spLocks noGrp="1"/>
          </p:cNvSpPr>
          <p:nvPr>
            <p:ph type="title"/>
          </p:nvPr>
        </p:nvSpPr>
        <p:spPr>
          <a:xfrm>
            <a:off x="0" y="457200"/>
            <a:ext cx="12192000" cy="914400"/>
          </a:xfrm>
        </p:spPr>
        <p:style>
          <a:lnRef idx="2">
            <a:schemeClr val="accent1">
              <a:shade val="50000"/>
            </a:schemeClr>
          </a:lnRef>
          <a:fillRef idx="1">
            <a:schemeClr val="accent1"/>
          </a:fillRef>
          <a:effectRef idx="0">
            <a:schemeClr val="accent1"/>
          </a:effectRef>
          <a:fontRef idx="minor">
            <a:schemeClr val="lt1"/>
          </a:fontRef>
        </p:style>
        <p:txBody>
          <a:bodyPr/>
          <a:lstStyle/>
          <a:p>
            <a:pPr algn="ctr"/>
            <a:r>
              <a:rPr lang="en-US" dirty="0"/>
              <a:t>Make a House Fire Escape Route</a:t>
            </a:r>
          </a:p>
        </p:txBody>
      </p:sp>
      <p:pic>
        <p:nvPicPr>
          <p:cNvPr id="6" name="Content Placeholder 5" descr="Diagram&#10;&#10;Description automatically generated">
            <a:extLst>
              <a:ext uri="{FF2B5EF4-FFF2-40B4-BE49-F238E27FC236}">
                <a16:creationId xmlns:a16="http://schemas.microsoft.com/office/drawing/2014/main" id="{2565D61F-DDE2-0582-0013-E05A2291D50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680703" y="2057400"/>
            <a:ext cx="7818120" cy="4343400"/>
          </a:xfrm>
          <a:custGeom>
            <a:avLst/>
            <a:gdLst>
              <a:gd name="connsiteX0" fmla="*/ 0 w 7818120"/>
              <a:gd name="connsiteY0" fmla="*/ 0 h 4343400"/>
              <a:gd name="connsiteX1" fmla="*/ 7818120 w 7818120"/>
              <a:gd name="connsiteY1" fmla="*/ 0 h 4343400"/>
              <a:gd name="connsiteX2" fmla="*/ 7818120 w 7818120"/>
              <a:gd name="connsiteY2" fmla="*/ 4343400 h 4343400"/>
              <a:gd name="connsiteX3" fmla="*/ 0 w 7818120"/>
              <a:gd name="connsiteY3" fmla="*/ 4343400 h 4343400"/>
              <a:gd name="connsiteX4" fmla="*/ 0 w 7818120"/>
              <a:gd name="connsiteY4" fmla="*/ 0 h 4343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18120" h="4343400" fill="none" extrusionOk="0">
                <a:moveTo>
                  <a:pt x="0" y="0"/>
                </a:moveTo>
                <a:cubicBezTo>
                  <a:pt x="927777" y="120580"/>
                  <a:pt x="6743769" y="66657"/>
                  <a:pt x="7818120" y="0"/>
                </a:cubicBezTo>
                <a:cubicBezTo>
                  <a:pt x="7827769" y="954895"/>
                  <a:pt x="7947233" y="3443570"/>
                  <a:pt x="7818120" y="4343400"/>
                </a:cubicBezTo>
                <a:cubicBezTo>
                  <a:pt x="6914637" y="4388334"/>
                  <a:pt x="3325691" y="4470471"/>
                  <a:pt x="0" y="4343400"/>
                </a:cubicBezTo>
                <a:cubicBezTo>
                  <a:pt x="69799" y="2638380"/>
                  <a:pt x="-70517" y="1176530"/>
                  <a:pt x="0" y="0"/>
                </a:cubicBezTo>
                <a:close/>
              </a:path>
              <a:path w="7818120" h="4343400" stroke="0" extrusionOk="0">
                <a:moveTo>
                  <a:pt x="0" y="0"/>
                </a:moveTo>
                <a:cubicBezTo>
                  <a:pt x="3670776" y="60785"/>
                  <a:pt x="6353929" y="-67440"/>
                  <a:pt x="7818120" y="0"/>
                </a:cubicBezTo>
                <a:cubicBezTo>
                  <a:pt x="7724944" y="1849430"/>
                  <a:pt x="7723053" y="3334215"/>
                  <a:pt x="7818120" y="4343400"/>
                </a:cubicBezTo>
                <a:cubicBezTo>
                  <a:pt x="5911533" y="4393474"/>
                  <a:pt x="3841030" y="4237663"/>
                  <a:pt x="0" y="4343400"/>
                </a:cubicBezTo>
                <a:cubicBezTo>
                  <a:pt x="-80247" y="2382851"/>
                  <a:pt x="29595" y="1786693"/>
                  <a:pt x="0" y="0"/>
                </a:cubicBezTo>
                <a:close/>
              </a:path>
            </a:pathLst>
          </a:custGeom>
          <a:ln w="57150">
            <a:solidFill>
              <a:schemeClr val="accent1">
                <a:lumMod val="75000"/>
              </a:schemeClr>
            </a:solidFill>
            <a:extLst>
              <a:ext uri="{C807C97D-BFC1-408E-A445-0C87EB9F89A2}">
                <ask:lineSketchStyleProps xmlns:ask="http://schemas.microsoft.com/office/drawing/2018/sketchyshapes" sd="2542076569">
                  <ask:type>
                    <ask:lineSketchCurved/>
                  </ask:type>
                </ask:lineSketchStyleProps>
              </a:ext>
            </a:extLst>
          </a:ln>
        </p:spPr>
      </p:pic>
      <p:sp>
        <p:nvSpPr>
          <p:cNvPr id="4" name="Text Placeholder 3">
            <a:extLst>
              <a:ext uri="{FF2B5EF4-FFF2-40B4-BE49-F238E27FC236}">
                <a16:creationId xmlns:a16="http://schemas.microsoft.com/office/drawing/2014/main" id="{6D83795B-A584-3BCB-5111-AA6716CF4710}"/>
              </a:ext>
            </a:extLst>
          </p:cNvPr>
          <p:cNvSpPr>
            <a:spLocks noGrp="1"/>
          </p:cNvSpPr>
          <p:nvPr>
            <p:ph type="body" sz="half" idx="2"/>
          </p:nvPr>
        </p:nvSpPr>
        <p:spPr>
          <a:xfrm>
            <a:off x="839788" y="2057400"/>
            <a:ext cx="2423365" cy="3811588"/>
          </a:xfr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Arial" panose="020B0604020202020204" pitchFamily="34" charset="0"/>
              </a:rPr>
              <a:t>Do the following: </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457200" marR="0" lvl="1"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Arial" panose="020B0604020202020204" pitchFamily="34" charset="0"/>
              </a:rPr>
              <a:t>a. Draw an escape route for your family in case of fire in your home when your normal exits are blocked.</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1205332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2FF3B-2263-B455-DBDC-2CFE5C4A583F}"/>
              </a:ext>
            </a:extLst>
          </p:cNvPr>
          <p:cNvSpPr>
            <a:spLocks noGrp="1"/>
          </p:cNvSpPr>
          <p:nvPr>
            <p:ph type="title"/>
          </p:nvPr>
        </p:nvSpPr>
        <p:spPr>
          <a:xfrm>
            <a:off x="839788" y="457200"/>
            <a:ext cx="3932237" cy="1214846"/>
          </a:xfrm>
        </p:spPr>
        <p:style>
          <a:lnRef idx="2">
            <a:schemeClr val="accent1">
              <a:shade val="50000"/>
            </a:schemeClr>
          </a:lnRef>
          <a:fillRef idx="1">
            <a:schemeClr val="accent1"/>
          </a:fillRef>
          <a:effectRef idx="0">
            <a:schemeClr val="accent1"/>
          </a:effectRef>
          <a:fontRef idx="minor">
            <a:schemeClr val="lt1"/>
          </a:fontRef>
        </p:style>
        <p:txBody>
          <a:bodyPr/>
          <a:lstStyle/>
          <a:p>
            <a:r>
              <a:rPr lang="en-US" dirty="0"/>
              <a:t>Building Fire Drill</a:t>
            </a:r>
          </a:p>
        </p:txBody>
      </p:sp>
      <p:pic>
        <p:nvPicPr>
          <p:cNvPr id="6" name="Content Placeholder 5" descr="Icon&#10;&#10;Description automatically generated with medium confidence">
            <a:extLst>
              <a:ext uri="{FF2B5EF4-FFF2-40B4-BE49-F238E27FC236}">
                <a16:creationId xmlns:a16="http://schemas.microsoft.com/office/drawing/2014/main" id="{EEEBB77A-CF39-79B4-C0DE-881FB7E909FE}"/>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011510" y="422897"/>
            <a:ext cx="2787743" cy="2787743"/>
          </a:xfrm>
          <a:custGeom>
            <a:avLst/>
            <a:gdLst>
              <a:gd name="connsiteX0" fmla="*/ 0 w 2787743"/>
              <a:gd name="connsiteY0" fmla="*/ 0 h 2787743"/>
              <a:gd name="connsiteX1" fmla="*/ 2787743 w 2787743"/>
              <a:gd name="connsiteY1" fmla="*/ 0 h 2787743"/>
              <a:gd name="connsiteX2" fmla="*/ 2787743 w 2787743"/>
              <a:gd name="connsiteY2" fmla="*/ 2787743 h 2787743"/>
              <a:gd name="connsiteX3" fmla="*/ 0 w 2787743"/>
              <a:gd name="connsiteY3" fmla="*/ 2787743 h 2787743"/>
              <a:gd name="connsiteX4" fmla="*/ 0 w 2787743"/>
              <a:gd name="connsiteY4" fmla="*/ 0 h 27877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7743" h="2787743" fill="none" extrusionOk="0">
                <a:moveTo>
                  <a:pt x="0" y="0"/>
                </a:moveTo>
                <a:cubicBezTo>
                  <a:pt x="528891" y="120580"/>
                  <a:pt x="1505041" y="66657"/>
                  <a:pt x="2787743" y="0"/>
                </a:cubicBezTo>
                <a:cubicBezTo>
                  <a:pt x="2797392" y="1030048"/>
                  <a:pt x="2916856" y="2119488"/>
                  <a:pt x="2787743" y="2787743"/>
                </a:cubicBezTo>
                <a:cubicBezTo>
                  <a:pt x="2353696" y="2832677"/>
                  <a:pt x="976472" y="2914814"/>
                  <a:pt x="0" y="2787743"/>
                </a:cubicBezTo>
                <a:cubicBezTo>
                  <a:pt x="69799" y="1717994"/>
                  <a:pt x="-70517" y="864869"/>
                  <a:pt x="0" y="0"/>
                </a:cubicBezTo>
                <a:close/>
              </a:path>
              <a:path w="2787743" h="2787743" stroke="0" extrusionOk="0">
                <a:moveTo>
                  <a:pt x="0" y="0"/>
                </a:moveTo>
                <a:cubicBezTo>
                  <a:pt x="913282" y="60785"/>
                  <a:pt x="2479001" y="-67440"/>
                  <a:pt x="2787743" y="0"/>
                </a:cubicBezTo>
                <a:cubicBezTo>
                  <a:pt x="2694567" y="976753"/>
                  <a:pt x="2692676" y="2124799"/>
                  <a:pt x="2787743" y="2787743"/>
                </a:cubicBezTo>
                <a:cubicBezTo>
                  <a:pt x="1532195" y="2837817"/>
                  <a:pt x="443812" y="2682006"/>
                  <a:pt x="0" y="2787743"/>
                </a:cubicBezTo>
                <a:cubicBezTo>
                  <a:pt x="-80247" y="1857842"/>
                  <a:pt x="29595" y="1231754"/>
                  <a:pt x="0" y="0"/>
                </a:cubicBezTo>
                <a:close/>
              </a:path>
            </a:pathLst>
          </a:custGeom>
          <a:ln w="57150">
            <a:solidFill>
              <a:schemeClr val="accent1">
                <a:lumMod val="75000"/>
              </a:schemeClr>
            </a:solidFill>
            <a:extLst>
              <a:ext uri="{C807C97D-BFC1-408E-A445-0C87EB9F89A2}">
                <ask:lineSketchStyleProps xmlns:ask="http://schemas.microsoft.com/office/drawing/2018/sketchyshapes" sd="2542076569">
                  <ask:type>
                    <ask:lineSketchCurved/>
                  </ask:type>
                </ask:lineSketchStyleProps>
              </a:ext>
            </a:extLst>
          </a:ln>
        </p:spPr>
      </p:pic>
      <p:sp>
        <p:nvSpPr>
          <p:cNvPr id="4" name="Text Placeholder 3">
            <a:extLst>
              <a:ext uri="{FF2B5EF4-FFF2-40B4-BE49-F238E27FC236}">
                <a16:creationId xmlns:a16="http://schemas.microsoft.com/office/drawing/2014/main" id="{6D83795B-A584-3BCB-5111-AA6716CF4710}"/>
              </a:ext>
            </a:extLst>
          </p:cNvPr>
          <p:cNvSpPr>
            <a:spLocks noGrp="1"/>
          </p:cNvSpPr>
          <p:nvPr>
            <p:ph type="body" sz="half" idx="2"/>
          </p:nvPr>
        </p:nvSpPr>
        <p:spPr>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endParaRPr lang="en-US" sz="2000" dirty="0">
              <a:solidFill>
                <a:schemeClr val="tx1"/>
              </a:solidFill>
            </a:endParaRPr>
          </a:p>
          <a:p>
            <a:pPr marL="457200" marR="0" lvl="1" indent="0" algn="l"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dirty="0">
                <a:ln>
                  <a:noFill/>
                </a:ln>
                <a:solidFill>
                  <a:schemeClr val="tx1"/>
                </a:solidFill>
                <a:effectLst/>
                <a:latin typeface="Arial" panose="020B0604020202020204" pitchFamily="34" charset="0"/>
              </a:rPr>
              <a:t>b. Practice with your family a home fire drill.</a:t>
            </a:r>
          </a:p>
          <a:p>
            <a:pPr marL="457200" marR="0" lvl="1" indent="0" algn="l" defTabSz="914400" rtl="0" eaLnBrk="0" fontAlgn="base" latinLnBrk="0" hangingPunct="0">
              <a:lnSpc>
                <a:spcPct val="100000"/>
              </a:lnSpc>
              <a:spcBef>
                <a:spcPct val="0"/>
              </a:spcBef>
              <a:spcAft>
                <a:spcPct val="0"/>
              </a:spcAft>
              <a:buClrTx/>
              <a:buSzTx/>
              <a:buFontTx/>
              <a:buNone/>
              <a:tabLst/>
            </a:pPr>
            <a:endParaRPr kumimoji="0" lang="en-US" altLang="en-US" sz="2000" b="0" i="0" u="none" strike="noStrike" cap="none" normalizeH="0" baseline="0" dirty="0">
              <a:ln>
                <a:noFill/>
              </a:ln>
              <a:solidFill>
                <a:schemeClr val="tx1"/>
              </a:solidFill>
              <a:effectLst/>
              <a:latin typeface="Arial" panose="020B0604020202020204" pitchFamily="34" charset="0"/>
            </a:endParaRPr>
          </a:p>
          <a:p>
            <a:pPr marL="457200" marR="0" lvl="1" indent="0" algn="l"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dirty="0">
                <a:ln>
                  <a:noFill/>
                </a:ln>
                <a:solidFill>
                  <a:schemeClr val="tx1"/>
                </a:solidFill>
                <a:effectLst/>
                <a:latin typeface="Arial" panose="020B0604020202020204" pitchFamily="34" charset="0"/>
              </a:rPr>
              <a:t>c. Discuss with your examiner the procedures for safely getting people out of your church and school in case of a fire. Consideration should be given as to how to prevent panic.</a:t>
            </a:r>
            <a:endParaRPr kumimoji="0" lang="en-US" altLang="en-US" sz="2000" b="0" i="0" u="none" strike="noStrike" cap="none" normalizeH="0" baseline="0" dirty="0">
              <a:ln>
                <a:noFill/>
              </a:ln>
              <a:solidFill>
                <a:schemeClr val="tx1"/>
              </a:solidFill>
              <a:effectLst/>
              <a:latin typeface="Arial" panose="020B0604020202020204" pitchFamily="34" charset="0"/>
            </a:endParaRPr>
          </a:p>
          <a:p>
            <a:endParaRPr lang="en-US" sz="2000" dirty="0">
              <a:solidFill>
                <a:schemeClr val="tx1"/>
              </a:solidFill>
            </a:endParaRPr>
          </a:p>
        </p:txBody>
      </p:sp>
      <p:pic>
        <p:nvPicPr>
          <p:cNvPr id="7" name="Content Placeholder 5">
            <a:extLst>
              <a:ext uri="{FF2B5EF4-FFF2-40B4-BE49-F238E27FC236}">
                <a16:creationId xmlns:a16="http://schemas.microsoft.com/office/drawing/2014/main" id="{D875D19B-7407-A3E0-9E83-2C36EC9970F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100048" y="3605610"/>
            <a:ext cx="3702704" cy="2612223"/>
          </a:xfrm>
          <a:custGeom>
            <a:avLst/>
            <a:gdLst>
              <a:gd name="connsiteX0" fmla="*/ 0 w 3702704"/>
              <a:gd name="connsiteY0" fmla="*/ 0 h 2612223"/>
              <a:gd name="connsiteX1" fmla="*/ 3702704 w 3702704"/>
              <a:gd name="connsiteY1" fmla="*/ 0 h 2612223"/>
              <a:gd name="connsiteX2" fmla="*/ 3702704 w 3702704"/>
              <a:gd name="connsiteY2" fmla="*/ 2612223 h 2612223"/>
              <a:gd name="connsiteX3" fmla="*/ 0 w 3702704"/>
              <a:gd name="connsiteY3" fmla="*/ 2612223 h 2612223"/>
              <a:gd name="connsiteX4" fmla="*/ 0 w 3702704"/>
              <a:gd name="connsiteY4" fmla="*/ 0 h 26122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02704" h="2612223" fill="none" extrusionOk="0">
                <a:moveTo>
                  <a:pt x="0" y="0"/>
                </a:moveTo>
                <a:cubicBezTo>
                  <a:pt x="946023" y="120580"/>
                  <a:pt x="3105297" y="66657"/>
                  <a:pt x="3702704" y="0"/>
                </a:cubicBezTo>
                <a:cubicBezTo>
                  <a:pt x="3712353" y="1077100"/>
                  <a:pt x="3831817" y="2347596"/>
                  <a:pt x="3702704" y="2612223"/>
                </a:cubicBezTo>
                <a:cubicBezTo>
                  <a:pt x="2178277" y="2657157"/>
                  <a:pt x="888006" y="2739294"/>
                  <a:pt x="0" y="2612223"/>
                </a:cubicBezTo>
                <a:cubicBezTo>
                  <a:pt x="69799" y="1687039"/>
                  <a:pt x="-70517" y="596777"/>
                  <a:pt x="0" y="0"/>
                </a:cubicBezTo>
                <a:close/>
              </a:path>
              <a:path w="3702704" h="2612223" stroke="0" extrusionOk="0">
                <a:moveTo>
                  <a:pt x="0" y="0"/>
                </a:moveTo>
                <a:cubicBezTo>
                  <a:pt x="926219" y="60785"/>
                  <a:pt x="2083151" y="-67440"/>
                  <a:pt x="3702704" y="0"/>
                </a:cubicBezTo>
                <a:cubicBezTo>
                  <a:pt x="3609528" y="1082648"/>
                  <a:pt x="3607637" y="1576759"/>
                  <a:pt x="3702704" y="2612223"/>
                </a:cubicBezTo>
                <a:cubicBezTo>
                  <a:pt x="2769952" y="2662297"/>
                  <a:pt x="657343" y="2506486"/>
                  <a:pt x="0" y="2612223"/>
                </a:cubicBezTo>
                <a:cubicBezTo>
                  <a:pt x="-80247" y="1673577"/>
                  <a:pt x="29595" y="588952"/>
                  <a:pt x="0" y="0"/>
                </a:cubicBezTo>
                <a:close/>
              </a:path>
            </a:pathLst>
          </a:custGeom>
          <a:ln w="57150">
            <a:solidFill>
              <a:schemeClr val="accent1">
                <a:lumMod val="75000"/>
              </a:schemeClr>
            </a:solidFill>
            <a:extLst>
              <a:ext uri="{C807C97D-BFC1-408E-A445-0C87EB9F89A2}">
                <ask:lineSketchStyleProps xmlns:ask="http://schemas.microsoft.com/office/drawing/2018/sketchyshapes" sd="2542076569">
                  <a:prstGeom prst="rect">
                    <a:avLst/>
                  </a:prstGeom>
                  <ask:type>
                    <ask:lineSketchCurved/>
                  </ask:type>
                </ask:lineSketchStyleProps>
              </a:ext>
            </a:extLst>
          </a:ln>
        </p:spPr>
      </p:pic>
      <p:sp>
        <p:nvSpPr>
          <p:cNvPr id="8" name="Rectangle 7">
            <a:extLst>
              <a:ext uri="{FF2B5EF4-FFF2-40B4-BE49-F238E27FC236}">
                <a16:creationId xmlns:a16="http://schemas.microsoft.com/office/drawing/2014/main" id="{FB6C5297-83BB-4DBB-373F-9B0A4B7FA37C}"/>
              </a:ext>
            </a:extLst>
          </p:cNvPr>
          <p:cNvSpPr/>
          <p:nvPr/>
        </p:nvSpPr>
        <p:spPr>
          <a:xfrm>
            <a:off x="8038738" y="108608"/>
            <a:ext cx="4052135" cy="3416320"/>
          </a:xfrm>
          <a:prstGeom prst="rect">
            <a:avLst/>
          </a:prstGeom>
          <a:noFill/>
        </p:spPr>
        <p:txBody>
          <a:bodyPr wrap="none" lIns="91440" tIns="45720" rIns="91440" bIns="45720">
            <a:spAutoFit/>
          </a:bodyPr>
          <a:lstStyle/>
          <a:p>
            <a:pPr algn="ctr"/>
            <a:r>
              <a:rPr lang="en-US" sz="5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Have courage</a:t>
            </a:r>
          </a:p>
          <a:p>
            <a:pPr algn="ctr"/>
            <a:r>
              <a:rPr lang="en-US" sz="54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Be calm</a:t>
            </a:r>
          </a:p>
          <a:p>
            <a:pPr algn="ctr"/>
            <a:r>
              <a:rPr lang="en-US" sz="5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Stay low </a:t>
            </a:r>
            <a:endParaRPr lang="en-US" sz="540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a:p>
            <a:pPr algn="ctr"/>
            <a:r>
              <a:rPr lang="en-US" sz="5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stay together</a:t>
            </a:r>
          </a:p>
        </p:txBody>
      </p:sp>
    </p:spTree>
    <p:extLst>
      <p:ext uri="{BB962C8B-B14F-4D97-AF65-F5344CB8AC3E}">
        <p14:creationId xmlns:p14="http://schemas.microsoft.com/office/powerpoint/2010/main" val="7034688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2FF3B-2263-B455-DBDC-2CFE5C4A583F}"/>
              </a:ext>
            </a:extLst>
          </p:cNvPr>
          <p:cNvSpPr>
            <a:spLocks noGrp="1"/>
          </p:cNvSpPr>
          <p:nvPr>
            <p:ph type="title"/>
          </p:nvPr>
        </p:nvSpPr>
        <p:spPr>
          <a:xfrm>
            <a:off x="233082" y="209083"/>
            <a:ext cx="11725836" cy="779929"/>
          </a:xfrm>
        </p:spPr>
        <p:style>
          <a:lnRef idx="2">
            <a:schemeClr val="accent1">
              <a:shade val="50000"/>
            </a:schemeClr>
          </a:lnRef>
          <a:fillRef idx="1">
            <a:schemeClr val="accent1"/>
          </a:fillRef>
          <a:effectRef idx="0">
            <a:schemeClr val="accent1"/>
          </a:effectRef>
          <a:fontRef idx="minor">
            <a:schemeClr val="lt1"/>
          </a:fontRef>
        </p:style>
        <p:txBody>
          <a:bodyPr/>
          <a:lstStyle/>
          <a:p>
            <a:r>
              <a:rPr lang="en-US" dirty="0"/>
              <a:t>How do you use an extinguisher?</a:t>
            </a:r>
          </a:p>
        </p:txBody>
      </p:sp>
      <p:pic>
        <p:nvPicPr>
          <p:cNvPr id="7" name="Online Media 6" title="How to Use a Fire Extinguisher">
            <a:hlinkClick r:id="" action="ppaction://media"/>
            <a:extLst>
              <a:ext uri="{FF2B5EF4-FFF2-40B4-BE49-F238E27FC236}">
                <a16:creationId xmlns:a16="http://schemas.microsoft.com/office/drawing/2014/main" id="{22DE405C-2269-1B2C-48A8-F0E1314E33C8}"/>
              </a:ext>
            </a:extLst>
          </p:cNvPr>
          <p:cNvPicPr>
            <a:picLocks noGrp="1" noRot="1" noChangeAspect="1"/>
          </p:cNvPicPr>
          <p:nvPr>
            <p:ph idx="1"/>
            <a:videoFile r:link="rId1"/>
          </p:nvPr>
        </p:nvPicPr>
        <p:blipFill>
          <a:blip r:embed="rId3"/>
          <a:stretch>
            <a:fillRect/>
          </a:stretch>
        </p:blipFill>
        <p:spPr>
          <a:xfrm>
            <a:off x="3908612" y="1442243"/>
            <a:ext cx="8050306" cy="4549003"/>
          </a:xfrm>
          <a:prstGeom prst="rect">
            <a:avLst/>
          </a:prstGeom>
        </p:spPr>
      </p:pic>
      <p:sp>
        <p:nvSpPr>
          <p:cNvPr id="4" name="Text Placeholder 3">
            <a:extLst>
              <a:ext uri="{FF2B5EF4-FFF2-40B4-BE49-F238E27FC236}">
                <a16:creationId xmlns:a16="http://schemas.microsoft.com/office/drawing/2014/main" id="{6D83795B-A584-3BCB-5111-AA6716CF4710}"/>
              </a:ext>
            </a:extLst>
          </p:cNvPr>
          <p:cNvSpPr>
            <a:spLocks noGrp="1"/>
          </p:cNvSpPr>
          <p:nvPr>
            <p:ph type="body" sz="half" idx="2"/>
          </p:nvPr>
        </p:nvSpPr>
        <p:spPr>
          <a:xfrm>
            <a:off x="233082" y="1442243"/>
            <a:ext cx="3442447" cy="3811588"/>
          </a:xfr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pPr marL="457200" indent="-457200">
              <a:buFont typeface="+mj-lt"/>
              <a:buAutoNum type="arabicPeriod"/>
            </a:pPr>
            <a:endParaRPr lang="en-US" sz="2000" dirty="0">
              <a:solidFill>
                <a:schemeClr val="tx1"/>
              </a:solidFill>
            </a:endParaRPr>
          </a:p>
          <a:p>
            <a:pPr marL="457200" indent="-457200">
              <a:buFont typeface="+mj-lt"/>
              <a:buAutoNum type="arabicPeriod"/>
            </a:pPr>
            <a:r>
              <a:rPr lang="en-US" sz="2000" dirty="0">
                <a:solidFill>
                  <a:schemeClr val="tx1"/>
                </a:solidFill>
              </a:rPr>
              <a:t>Class A, B, C</a:t>
            </a:r>
          </a:p>
          <a:p>
            <a:pPr marL="457200" indent="-457200">
              <a:buFont typeface="+mj-lt"/>
              <a:buAutoNum type="arabicPeriod"/>
            </a:pPr>
            <a:r>
              <a:rPr lang="en-US" sz="2000" dirty="0">
                <a:solidFill>
                  <a:schemeClr val="tx1"/>
                </a:solidFill>
              </a:rPr>
              <a:t>Inspect fire extinguisher</a:t>
            </a:r>
          </a:p>
          <a:p>
            <a:pPr marL="457200" indent="-457200">
              <a:buFont typeface="+mj-lt"/>
              <a:buAutoNum type="arabicPeriod"/>
            </a:pPr>
            <a:r>
              <a:rPr lang="en-US" sz="2000" dirty="0">
                <a:solidFill>
                  <a:schemeClr val="tx1"/>
                </a:solidFill>
              </a:rPr>
              <a:t>Pressure gauge in green</a:t>
            </a:r>
          </a:p>
          <a:p>
            <a:pPr marL="457200" indent="-457200">
              <a:buFont typeface="+mj-lt"/>
              <a:buAutoNum type="arabicPeriod"/>
            </a:pPr>
            <a:r>
              <a:rPr lang="en-US" sz="2000" dirty="0">
                <a:solidFill>
                  <a:schemeClr val="tx1"/>
                </a:solidFill>
              </a:rPr>
              <a:t>Evacuate if bigger fire</a:t>
            </a:r>
          </a:p>
          <a:p>
            <a:pPr marL="457200" indent="-457200">
              <a:buFont typeface="+mj-lt"/>
              <a:buAutoNum type="arabicPeriod"/>
            </a:pPr>
            <a:r>
              <a:rPr lang="en-US" sz="2000" dirty="0">
                <a:solidFill>
                  <a:schemeClr val="tx1"/>
                </a:solidFill>
              </a:rPr>
              <a:t>Pull, Aim, Squeeze, Sweep</a:t>
            </a:r>
          </a:p>
        </p:txBody>
      </p:sp>
      <p:pic>
        <p:nvPicPr>
          <p:cNvPr id="9" name="Picture 8" descr="A picture containing fire extinguisher&#10;&#10;Description automatically generated">
            <a:extLst>
              <a:ext uri="{FF2B5EF4-FFF2-40B4-BE49-F238E27FC236}">
                <a16:creationId xmlns:a16="http://schemas.microsoft.com/office/drawing/2014/main" id="{944933E3-2A5C-356E-D8FB-693A57A93E95}"/>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26732" r="23072"/>
          <a:stretch/>
        </p:blipFill>
        <p:spPr>
          <a:xfrm>
            <a:off x="1021976" y="3716384"/>
            <a:ext cx="1543476" cy="3074894"/>
          </a:xfrm>
          <a:prstGeom prst="rect">
            <a:avLst/>
          </a:prstGeom>
        </p:spPr>
      </p:pic>
    </p:spTree>
    <p:extLst>
      <p:ext uri="{BB962C8B-B14F-4D97-AF65-F5344CB8AC3E}">
        <p14:creationId xmlns:p14="http://schemas.microsoft.com/office/powerpoint/2010/main" val="1644841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C1D40BB-2DCB-4ACB-88DA-35EB32FEC7CC}"/>
              </a:ext>
            </a:extLst>
          </p:cNvPr>
          <p:cNvSpPr/>
          <p:nvPr/>
        </p:nvSpPr>
        <p:spPr>
          <a:xfrm>
            <a:off x="233082" y="3274828"/>
            <a:ext cx="3892351" cy="3374089"/>
          </a:xfrm>
          <a:custGeom>
            <a:avLst/>
            <a:gdLst>
              <a:gd name="connsiteX0" fmla="*/ 0 w 3892351"/>
              <a:gd name="connsiteY0" fmla="*/ 0 h 3374089"/>
              <a:gd name="connsiteX1" fmla="*/ 3892351 w 3892351"/>
              <a:gd name="connsiteY1" fmla="*/ 0 h 3374089"/>
              <a:gd name="connsiteX2" fmla="*/ 3892351 w 3892351"/>
              <a:gd name="connsiteY2" fmla="*/ 3374089 h 3374089"/>
              <a:gd name="connsiteX3" fmla="*/ 0 w 3892351"/>
              <a:gd name="connsiteY3" fmla="*/ 3374089 h 3374089"/>
              <a:gd name="connsiteX4" fmla="*/ 0 w 3892351"/>
              <a:gd name="connsiteY4" fmla="*/ 0 h 33740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92351" h="3374089" fill="none" extrusionOk="0">
                <a:moveTo>
                  <a:pt x="0" y="0"/>
                </a:moveTo>
                <a:cubicBezTo>
                  <a:pt x="806031" y="-53864"/>
                  <a:pt x="2500760" y="-23069"/>
                  <a:pt x="3892351" y="0"/>
                </a:cubicBezTo>
                <a:cubicBezTo>
                  <a:pt x="3766493" y="1623721"/>
                  <a:pt x="3959609" y="2765357"/>
                  <a:pt x="3892351" y="3374089"/>
                </a:cubicBezTo>
                <a:cubicBezTo>
                  <a:pt x="1987180" y="3460811"/>
                  <a:pt x="1042509" y="3416327"/>
                  <a:pt x="0" y="3374089"/>
                </a:cubicBezTo>
                <a:cubicBezTo>
                  <a:pt x="-73381" y="1940500"/>
                  <a:pt x="-167018" y="1092233"/>
                  <a:pt x="0" y="0"/>
                </a:cubicBezTo>
                <a:close/>
              </a:path>
              <a:path w="3892351" h="3374089" stroke="0" extrusionOk="0">
                <a:moveTo>
                  <a:pt x="0" y="0"/>
                </a:moveTo>
                <a:cubicBezTo>
                  <a:pt x="1573721" y="-98596"/>
                  <a:pt x="2164018" y="105761"/>
                  <a:pt x="3892351" y="0"/>
                </a:cubicBezTo>
                <a:cubicBezTo>
                  <a:pt x="3863679" y="1528608"/>
                  <a:pt x="3959810" y="2857899"/>
                  <a:pt x="3892351" y="3374089"/>
                </a:cubicBezTo>
                <a:cubicBezTo>
                  <a:pt x="2071594" y="3430765"/>
                  <a:pt x="1871211" y="3414411"/>
                  <a:pt x="0" y="3374089"/>
                </a:cubicBezTo>
                <a:cubicBezTo>
                  <a:pt x="80433" y="2879245"/>
                  <a:pt x="99406" y="563993"/>
                  <a:pt x="0" y="0"/>
                </a:cubicBezTo>
                <a:close/>
              </a:path>
            </a:pathLst>
          </a:custGeom>
          <a:ln w="76200">
            <a:solidFill>
              <a:schemeClr val="accent1">
                <a:lumMod val="75000"/>
              </a:schemeClr>
            </a:solidFill>
            <a:extLst>
              <a:ext uri="{C807C97D-BFC1-408E-A445-0C87EB9F89A2}">
                <ask:lineSketchStyleProps xmlns:ask="http://schemas.microsoft.com/office/drawing/2018/sketchyshapes" sd="2681366287">
                  <a:prstGeom prst="rect">
                    <a:avLst/>
                  </a:prstGeom>
                  <ask:type>
                    <ask:lineSketchCurved/>
                  </ask:type>
                </ask:lineSketchStyleProps>
              </a:ext>
            </a:extLst>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4C2FF3B-2263-B455-DBDC-2CFE5C4A583F}"/>
              </a:ext>
            </a:extLst>
          </p:cNvPr>
          <p:cNvSpPr>
            <a:spLocks noGrp="1"/>
          </p:cNvSpPr>
          <p:nvPr>
            <p:ph type="title"/>
          </p:nvPr>
        </p:nvSpPr>
        <p:spPr>
          <a:xfrm>
            <a:off x="233082" y="209083"/>
            <a:ext cx="11725836" cy="779929"/>
          </a:xfrm>
        </p:spPr>
        <p:style>
          <a:lnRef idx="2">
            <a:schemeClr val="accent1">
              <a:shade val="50000"/>
            </a:schemeClr>
          </a:lnRef>
          <a:fillRef idx="1">
            <a:schemeClr val="accent1"/>
          </a:fillRef>
          <a:effectRef idx="0">
            <a:schemeClr val="accent1"/>
          </a:effectRef>
          <a:fontRef idx="minor">
            <a:schemeClr val="lt1"/>
          </a:fontRef>
        </p:style>
        <p:txBody>
          <a:bodyPr/>
          <a:lstStyle/>
          <a:p>
            <a:r>
              <a:rPr lang="en-US" dirty="0"/>
              <a:t>What should you do if your clothes catch on fire?</a:t>
            </a:r>
          </a:p>
        </p:txBody>
      </p:sp>
      <p:pic>
        <p:nvPicPr>
          <p:cNvPr id="13" name="Picture 12" descr="A picture containing text&#10;&#10;Description automatically generated">
            <a:extLst>
              <a:ext uri="{FF2B5EF4-FFF2-40B4-BE49-F238E27FC236}">
                <a16:creationId xmlns:a16="http://schemas.microsoft.com/office/drawing/2014/main" id="{6839129D-89D7-33EC-8E33-E2F1FCB9D7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04404"/>
            <a:ext cx="2659304" cy="2055032"/>
          </a:xfrm>
          <a:prstGeom prst="rect">
            <a:avLst/>
          </a:prstGeom>
        </p:spPr>
      </p:pic>
      <p:pic>
        <p:nvPicPr>
          <p:cNvPr id="15" name="Picture 14" descr="A person's feet in a shoe on a wood floor&#10;&#10;Description automatically generated with low confidence">
            <a:extLst>
              <a:ext uri="{FF2B5EF4-FFF2-40B4-BE49-F238E27FC236}">
                <a16:creationId xmlns:a16="http://schemas.microsoft.com/office/drawing/2014/main" id="{562F8B51-DD28-CB7C-0B22-4B3C297C02E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9439" y="3716384"/>
            <a:ext cx="3084952" cy="2635877"/>
          </a:xfrm>
          <a:prstGeom prst="rect">
            <a:avLst/>
          </a:prstGeom>
        </p:spPr>
      </p:pic>
      <p:sp>
        <p:nvSpPr>
          <p:cNvPr id="10" name="Rectangle 9">
            <a:extLst>
              <a:ext uri="{FF2B5EF4-FFF2-40B4-BE49-F238E27FC236}">
                <a16:creationId xmlns:a16="http://schemas.microsoft.com/office/drawing/2014/main" id="{C4ECA1B3-38F0-40C3-984B-0CC5C6971248}"/>
              </a:ext>
            </a:extLst>
          </p:cNvPr>
          <p:cNvSpPr/>
          <p:nvPr/>
        </p:nvSpPr>
        <p:spPr>
          <a:xfrm>
            <a:off x="2849527" y="1212111"/>
            <a:ext cx="8548576" cy="3636335"/>
          </a:xfrm>
          <a:custGeom>
            <a:avLst/>
            <a:gdLst>
              <a:gd name="connsiteX0" fmla="*/ 0 w 8548576"/>
              <a:gd name="connsiteY0" fmla="*/ 0 h 3636335"/>
              <a:gd name="connsiteX1" fmla="*/ 8548576 w 8548576"/>
              <a:gd name="connsiteY1" fmla="*/ 0 h 3636335"/>
              <a:gd name="connsiteX2" fmla="*/ 8548576 w 8548576"/>
              <a:gd name="connsiteY2" fmla="*/ 3636335 h 3636335"/>
              <a:gd name="connsiteX3" fmla="*/ 0 w 8548576"/>
              <a:gd name="connsiteY3" fmla="*/ 3636335 h 3636335"/>
              <a:gd name="connsiteX4" fmla="*/ 0 w 8548576"/>
              <a:gd name="connsiteY4" fmla="*/ 0 h 3636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48576" h="3636335" fill="none" extrusionOk="0">
                <a:moveTo>
                  <a:pt x="0" y="0"/>
                </a:moveTo>
                <a:cubicBezTo>
                  <a:pt x="3768002" y="-53864"/>
                  <a:pt x="7476501" y="-23069"/>
                  <a:pt x="8548576" y="0"/>
                </a:cubicBezTo>
                <a:cubicBezTo>
                  <a:pt x="8422718" y="677638"/>
                  <a:pt x="8615834" y="2470992"/>
                  <a:pt x="8548576" y="3636335"/>
                </a:cubicBezTo>
                <a:cubicBezTo>
                  <a:pt x="5300910" y="3723057"/>
                  <a:pt x="4238297" y="3678573"/>
                  <a:pt x="0" y="3636335"/>
                </a:cubicBezTo>
                <a:cubicBezTo>
                  <a:pt x="-73381" y="2469869"/>
                  <a:pt x="-167018" y="1626518"/>
                  <a:pt x="0" y="0"/>
                </a:cubicBezTo>
                <a:close/>
              </a:path>
              <a:path w="8548576" h="3636335" stroke="0" extrusionOk="0">
                <a:moveTo>
                  <a:pt x="0" y="0"/>
                </a:moveTo>
                <a:cubicBezTo>
                  <a:pt x="1170519" y="-98596"/>
                  <a:pt x="6104250" y="105761"/>
                  <a:pt x="8548576" y="0"/>
                </a:cubicBezTo>
                <a:cubicBezTo>
                  <a:pt x="8519904" y="433814"/>
                  <a:pt x="8616035" y="2281839"/>
                  <a:pt x="8548576" y="3636335"/>
                </a:cubicBezTo>
                <a:cubicBezTo>
                  <a:pt x="7333341" y="3693011"/>
                  <a:pt x="3755140" y="3676657"/>
                  <a:pt x="0" y="3636335"/>
                </a:cubicBezTo>
                <a:cubicBezTo>
                  <a:pt x="80433" y="3074961"/>
                  <a:pt x="99406" y="705223"/>
                  <a:pt x="0" y="0"/>
                </a:cubicBezTo>
                <a:close/>
              </a:path>
            </a:pathLst>
          </a:custGeom>
          <a:ln w="76200">
            <a:solidFill>
              <a:schemeClr val="accent1">
                <a:lumMod val="75000"/>
              </a:schemeClr>
            </a:solidFill>
            <a:extLst>
              <a:ext uri="{C807C97D-BFC1-408E-A445-0C87EB9F89A2}">
                <ask:lineSketchStyleProps xmlns:ask="http://schemas.microsoft.com/office/drawing/2018/sketchyshapes" sd="2681366287">
                  <a:prstGeom prst="rect">
                    <a:avLst/>
                  </a:prstGeom>
                  <ask:type>
                    <ask:lineSketchCurved/>
                  </ask:type>
                </ask:lineSketchStyleProps>
              </a:ext>
            </a:extLst>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8" name="Content Placeholder 7" descr="Text&#10;&#10;Description automatically generated">
            <a:extLst>
              <a:ext uri="{FF2B5EF4-FFF2-40B4-BE49-F238E27FC236}">
                <a16:creationId xmlns:a16="http://schemas.microsoft.com/office/drawing/2014/main" id="{CB08F1A9-F5ED-F969-29CE-E061A4402A70}"/>
              </a:ext>
            </a:extLst>
          </p:cNvPr>
          <p:cNvPicPr>
            <a:picLocks noGrp="1" noChangeAspect="1"/>
          </p:cNvPicPr>
          <p:nvPr>
            <p:ph idx="1"/>
          </p:nvPr>
        </p:nvPicPr>
        <p:blipFill>
          <a:blip r:embed="rId5">
            <a:extLst>
              <a:ext uri="{28A0092B-C50C-407E-A947-70E740481C1C}">
                <a14:useLocalDpi xmlns:a14="http://schemas.microsoft.com/office/drawing/2010/main" val="0"/>
              </a:ext>
            </a:extLst>
          </a:blip>
          <a:stretch>
            <a:fillRect/>
          </a:stretch>
        </p:blipFill>
        <p:spPr>
          <a:xfrm>
            <a:off x="3359888" y="1363709"/>
            <a:ext cx="7774708" cy="3200588"/>
          </a:xfrm>
        </p:spPr>
      </p:pic>
      <p:sp>
        <p:nvSpPr>
          <p:cNvPr id="17" name="Rectangle 16">
            <a:extLst>
              <a:ext uri="{FF2B5EF4-FFF2-40B4-BE49-F238E27FC236}">
                <a16:creationId xmlns:a16="http://schemas.microsoft.com/office/drawing/2014/main" id="{7A223E84-A454-AEBA-7220-56EC5BAB61EF}"/>
              </a:ext>
            </a:extLst>
          </p:cNvPr>
          <p:cNvSpPr/>
          <p:nvPr/>
        </p:nvSpPr>
        <p:spPr>
          <a:xfrm>
            <a:off x="4508205" y="5103628"/>
            <a:ext cx="6889898" cy="1545289"/>
          </a:xfrm>
          <a:prstGeom prst="rect">
            <a:avLst/>
          </a:prstGeom>
          <a:gradFill>
            <a:gsLst>
              <a:gs pos="0">
                <a:schemeClr val="accent3">
                  <a:lumMod val="110000"/>
                  <a:satMod val="105000"/>
                  <a:tint val="67000"/>
                  <a:alpha val="66000"/>
                </a:schemeClr>
              </a:gs>
              <a:gs pos="50000">
                <a:schemeClr val="accent3">
                  <a:lumMod val="105000"/>
                  <a:satMod val="103000"/>
                  <a:tint val="73000"/>
                </a:schemeClr>
              </a:gs>
              <a:gs pos="100000">
                <a:schemeClr val="accent3">
                  <a:lumMod val="105000"/>
                  <a:satMod val="109000"/>
                  <a:tint val="81000"/>
                </a:schemeClr>
              </a:gs>
            </a:gsLst>
          </a:gradFill>
        </p:spPr>
        <p:style>
          <a:lnRef idx="1">
            <a:schemeClr val="accent3"/>
          </a:lnRef>
          <a:fillRef idx="2">
            <a:schemeClr val="accent3"/>
          </a:fillRef>
          <a:effectRef idx="1">
            <a:schemeClr val="accent3"/>
          </a:effectRef>
          <a:fontRef idx="minor">
            <a:schemeClr val="dk1"/>
          </a:fontRef>
        </p:style>
        <p:txBody>
          <a:bodyPr rtlCol="0" anchor="ctr"/>
          <a:lstStyle/>
          <a:p>
            <a:r>
              <a:rPr lang="en-US" dirty="0"/>
              <a:t>Someone's clothes catch on fire </a:t>
            </a:r>
          </a:p>
          <a:p>
            <a:r>
              <a:rPr lang="en-US" dirty="0"/>
              <a:t>Get the person to the ground and roll him over and over on the ground. Another option is to wrap the victim with a blanket, coat, or jacket if one is handy. If your own clothes catch on fire, </a:t>
            </a:r>
            <a:r>
              <a:rPr lang="en-US" b="1" dirty="0"/>
              <a:t>stop, drop, and roll</a:t>
            </a:r>
            <a:r>
              <a:rPr lang="en-US" dirty="0"/>
              <a:t> - do the same thing to yourself as you would to someone else. </a:t>
            </a:r>
          </a:p>
        </p:txBody>
      </p:sp>
    </p:spTree>
    <p:extLst>
      <p:ext uri="{BB962C8B-B14F-4D97-AF65-F5344CB8AC3E}">
        <p14:creationId xmlns:p14="http://schemas.microsoft.com/office/powerpoint/2010/main" val="37330378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agonal Stripe 2">
            <a:extLst>
              <a:ext uri="{FF2B5EF4-FFF2-40B4-BE49-F238E27FC236}">
                <a16:creationId xmlns:a16="http://schemas.microsoft.com/office/drawing/2014/main" id="{006D1E53-2C61-B7BA-E315-247B1916FE2B}"/>
              </a:ext>
            </a:extLst>
          </p:cNvPr>
          <p:cNvSpPr/>
          <p:nvPr/>
        </p:nvSpPr>
        <p:spPr>
          <a:xfrm>
            <a:off x="0" y="1"/>
            <a:ext cx="5960533" cy="2844800"/>
          </a:xfrm>
          <a:prstGeom prst="diagStri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4" name="TextBox 3">
            <a:extLst>
              <a:ext uri="{FF2B5EF4-FFF2-40B4-BE49-F238E27FC236}">
                <a16:creationId xmlns:a16="http://schemas.microsoft.com/office/drawing/2014/main" id="{72780127-53A6-CE08-5B3C-FBB0CF4F9B7B}"/>
              </a:ext>
            </a:extLst>
          </p:cNvPr>
          <p:cNvSpPr txBox="1"/>
          <p:nvPr/>
        </p:nvSpPr>
        <p:spPr>
          <a:xfrm rot="20098773">
            <a:off x="158098" y="550842"/>
            <a:ext cx="4067482" cy="1015663"/>
          </a:xfrm>
          <a:prstGeom prst="rect">
            <a:avLst/>
          </a:prstGeom>
          <a:noFill/>
        </p:spPr>
        <p:txBody>
          <a:bodyPr wrap="square" rtlCol="0">
            <a:spAutoFit/>
          </a:bodyPr>
          <a:lstStyle/>
          <a:p>
            <a:r>
              <a:rPr lang="en-US" sz="6000" dirty="0">
                <a:solidFill>
                  <a:srgbClr val="C00000"/>
                </a:solidFill>
                <a:effectLst>
                  <a:outerShdw blurRad="38100" dist="38100" dir="2700000" algn="tl">
                    <a:srgbClr val="000000">
                      <a:alpha val="43137"/>
                    </a:srgbClr>
                  </a:outerShdw>
                </a:effectLst>
                <a:latin typeface="Bauhaus 93" panose="04030905020B02020C02" pitchFamily="82" charset="0"/>
              </a:rPr>
              <a:t>Scenario 2</a:t>
            </a:r>
          </a:p>
        </p:txBody>
      </p:sp>
      <p:sp>
        <p:nvSpPr>
          <p:cNvPr id="5" name="Rectangle 4">
            <a:extLst>
              <a:ext uri="{FF2B5EF4-FFF2-40B4-BE49-F238E27FC236}">
                <a16:creationId xmlns:a16="http://schemas.microsoft.com/office/drawing/2014/main" id="{EFF933A6-4308-E775-035A-4B60E800DD9B}"/>
              </a:ext>
            </a:extLst>
          </p:cNvPr>
          <p:cNvSpPr/>
          <p:nvPr/>
        </p:nvSpPr>
        <p:spPr>
          <a:xfrm>
            <a:off x="3945467" y="1058673"/>
            <a:ext cx="7738533" cy="5172794"/>
          </a:xfrm>
          <a:custGeom>
            <a:avLst/>
            <a:gdLst>
              <a:gd name="connsiteX0" fmla="*/ 0 w 7738533"/>
              <a:gd name="connsiteY0" fmla="*/ 0 h 5172794"/>
              <a:gd name="connsiteX1" fmla="*/ 7738533 w 7738533"/>
              <a:gd name="connsiteY1" fmla="*/ 0 h 5172794"/>
              <a:gd name="connsiteX2" fmla="*/ 7738533 w 7738533"/>
              <a:gd name="connsiteY2" fmla="*/ 5172794 h 5172794"/>
              <a:gd name="connsiteX3" fmla="*/ 0 w 7738533"/>
              <a:gd name="connsiteY3" fmla="*/ 5172794 h 5172794"/>
              <a:gd name="connsiteX4" fmla="*/ 0 w 7738533"/>
              <a:gd name="connsiteY4" fmla="*/ 0 h 51727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38533" h="5172794" fill="none" extrusionOk="0">
                <a:moveTo>
                  <a:pt x="0" y="0"/>
                </a:moveTo>
                <a:cubicBezTo>
                  <a:pt x="3347244" y="-53864"/>
                  <a:pt x="5112384" y="-23069"/>
                  <a:pt x="7738533" y="0"/>
                </a:cubicBezTo>
                <a:cubicBezTo>
                  <a:pt x="7612675" y="1374081"/>
                  <a:pt x="7805791" y="4333239"/>
                  <a:pt x="7738533" y="5172794"/>
                </a:cubicBezTo>
                <a:cubicBezTo>
                  <a:pt x="6296952" y="5259516"/>
                  <a:pt x="3523506" y="5215032"/>
                  <a:pt x="0" y="5172794"/>
                </a:cubicBezTo>
                <a:cubicBezTo>
                  <a:pt x="-73381" y="3392730"/>
                  <a:pt x="-167018" y="1753308"/>
                  <a:pt x="0" y="0"/>
                </a:cubicBezTo>
                <a:close/>
              </a:path>
              <a:path w="7738533" h="5172794" stroke="0" extrusionOk="0">
                <a:moveTo>
                  <a:pt x="0" y="0"/>
                </a:moveTo>
                <a:cubicBezTo>
                  <a:pt x="3073382" y="-98596"/>
                  <a:pt x="6897799" y="105761"/>
                  <a:pt x="7738533" y="0"/>
                </a:cubicBezTo>
                <a:cubicBezTo>
                  <a:pt x="7709861" y="2095705"/>
                  <a:pt x="7805992" y="2999607"/>
                  <a:pt x="7738533" y="5172794"/>
                </a:cubicBezTo>
                <a:cubicBezTo>
                  <a:pt x="6054510" y="5229470"/>
                  <a:pt x="1951290" y="5213116"/>
                  <a:pt x="0" y="5172794"/>
                </a:cubicBezTo>
                <a:cubicBezTo>
                  <a:pt x="80433" y="3237030"/>
                  <a:pt x="99406" y="1295473"/>
                  <a:pt x="0" y="0"/>
                </a:cubicBezTo>
                <a:close/>
              </a:path>
            </a:pathLst>
          </a:custGeom>
          <a:ln w="76200">
            <a:solidFill>
              <a:schemeClr val="accent1">
                <a:lumMod val="75000"/>
              </a:schemeClr>
            </a:solidFill>
            <a:extLst>
              <a:ext uri="{C807C97D-BFC1-408E-A445-0C87EB9F89A2}">
                <ask:lineSketchStyleProps xmlns:ask="http://schemas.microsoft.com/office/drawing/2018/sketchyshapes" sd="2681366287">
                  <a:prstGeom prst="rect">
                    <a:avLst/>
                  </a:prstGeom>
                  <ask:type>
                    <ask:lineSketchCurved/>
                  </ask:type>
                </ask:lineSketchStyleProps>
              </a:ext>
            </a:extLst>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7" name="Picture 6" descr="A car parked in a snowy area&#10;&#10;Description automatically generated with low confidence">
            <a:extLst>
              <a:ext uri="{FF2B5EF4-FFF2-40B4-BE49-F238E27FC236}">
                <a16:creationId xmlns:a16="http://schemas.microsoft.com/office/drawing/2014/main" id="{DF1D9CCC-A036-FD40-F2E4-D13A5D400D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83678" y="1299479"/>
            <a:ext cx="7033339" cy="4691182"/>
          </a:xfrm>
          <a:prstGeom prst="rect">
            <a:avLst/>
          </a:prstGeom>
        </p:spPr>
      </p:pic>
      <p:pic>
        <p:nvPicPr>
          <p:cNvPr id="11" name="Picture 10" descr="A picture containing text, sign&#10;&#10;Description automatically generated">
            <a:extLst>
              <a:ext uri="{FF2B5EF4-FFF2-40B4-BE49-F238E27FC236}">
                <a16:creationId xmlns:a16="http://schemas.microsoft.com/office/drawing/2014/main" id="{195595C3-04A7-98B8-968C-FAA788D67B67}"/>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33961" y="3229921"/>
            <a:ext cx="3011712" cy="2616425"/>
          </a:xfrm>
          <a:prstGeom prst="rect">
            <a:avLst/>
          </a:prstGeom>
        </p:spPr>
      </p:pic>
    </p:spTree>
    <p:extLst>
      <p:ext uri="{BB962C8B-B14F-4D97-AF65-F5344CB8AC3E}">
        <p14:creationId xmlns:p14="http://schemas.microsoft.com/office/powerpoint/2010/main" val="2991390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3368F-8EE2-133F-2A95-EA9031654C83}"/>
              </a:ext>
            </a:extLst>
          </p:cNvPr>
          <p:cNvSpPr>
            <a:spLocks noGrp="1"/>
          </p:cNvSpPr>
          <p:nvPr>
            <p:ph type="title"/>
          </p:nvPr>
        </p:nvSpPr>
        <p:spPr>
          <a:xfrm>
            <a:off x="0" y="365125"/>
            <a:ext cx="12192000" cy="1192741"/>
          </a:xfrm>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pPr algn="ctr"/>
            <a:r>
              <a:rPr lang="en-US" dirty="0"/>
              <a:t>You are stranded in a car in a blizzard.</a:t>
            </a:r>
            <a:br>
              <a:rPr lang="en-US" dirty="0"/>
            </a:br>
            <a:r>
              <a:rPr lang="en-US" dirty="0"/>
              <a:t>How and when should you use the following items?</a:t>
            </a:r>
          </a:p>
        </p:txBody>
      </p:sp>
      <p:pic>
        <p:nvPicPr>
          <p:cNvPr id="3" name="Picture 2" descr="A picture containing graphical user interface&#10;&#10;Description automatically generated">
            <a:extLst>
              <a:ext uri="{FF2B5EF4-FFF2-40B4-BE49-F238E27FC236}">
                <a16:creationId xmlns:a16="http://schemas.microsoft.com/office/drawing/2014/main" id="{9275605E-881B-BC77-2E48-4894A87039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99571" y="1941683"/>
            <a:ext cx="2120605" cy="1487317"/>
          </a:xfrm>
          <a:prstGeom prst="rect">
            <a:avLst/>
          </a:prstGeom>
        </p:spPr>
      </p:pic>
      <p:pic>
        <p:nvPicPr>
          <p:cNvPr id="4" name="Picture 3" descr="A person in a car covered in snow&#10;&#10;Description automatically generated with low confidence">
            <a:extLst>
              <a:ext uri="{FF2B5EF4-FFF2-40B4-BE49-F238E27FC236}">
                <a16:creationId xmlns:a16="http://schemas.microsoft.com/office/drawing/2014/main" id="{60D92323-8D32-7761-C229-346D9D49F7C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9037" y="1798372"/>
            <a:ext cx="3365426" cy="2097864"/>
          </a:xfrm>
          <a:custGeom>
            <a:avLst/>
            <a:gdLst>
              <a:gd name="connsiteX0" fmla="*/ 0 w 3365426"/>
              <a:gd name="connsiteY0" fmla="*/ 0 h 2097864"/>
              <a:gd name="connsiteX1" fmla="*/ 3365426 w 3365426"/>
              <a:gd name="connsiteY1" fmla="*/ 0 h 2097864"/>
              <a:gd name="connsiteX2" fmla="*/ 3365426 w 3365426"/>
              <a:gd name="connsiteY2" fmla="*/ 2097864 h 2097864"/>
              <a:gd name="connsiteX3" fmla="*/ 0 w 3365426"/>
              <a:gd name="connsiteY3" fmla="*/ 2097864 h 2097864"/>
              <a:gd name="connsiteX4" fmla="*/ 0 w 3365426"/>
              <a:gd name="connsiteY4" fmla="*/ 0 h 20978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5426" h="2097864" fill="none" extrusionOk="0">
                <a:moveTo>
                  <a:pt x="0" y="0"/>
                </a:moveTo>
                <a:cubicBezTo>
                  <a:pt x="590947" y="98267"/>
                  <a:pt x="1926736" y="113279"/>
                  <a:pt x="3365426" y="0"/>
                </a:cubicBezTo>
                <a:cubicBezTo>
                  <a:pt x="3454946" y="594015"/>
                  <a:pt x="3447487" y="1198920"/>
                  <a:pt x="3365426" y="2097864"/>
                </a:cubicBezTo>
                <a:cubicBezTo>
                  <a:pt x="2546464" y="2239930"/>
                  <a:pt x="1369335" y="2002777"/>
                  <a:pt x="0" y="2097864"/>
                </a:cubicBezTo>
                <a:cubicBezTo>
                  <a:pt x="34316" y="1193891"/>
                  <a:pt x="143039" y="761933"/>
                  <a:pt x="0" y="0"/>
                </a:cubicBezTo>
                <a:close/>
              </a:path>
              <a:path w="3365426" h="2097864" stroke="0" extrusionOk="0">
                <a:moveTo>
                  <a:pt x="0" y="0"/>
                </a:moveTo>
                <a:cubicBezTo>
                  <a:pt x="447654" y="109306"/>
                  <a:pt x="2275707" y="70022"/>
                  <a:pt x="3365426" y="0"/>
                </a:cubicBezTo>
                <a:cubicBezTo>
                  <a:pt x="3392575" y="592504"/>
                  <a:pt x="3362001" y="1326773"/>
                  <a:pt x="3365426" y="2097864"/>
                </a:cubicBezTo>
                <a:cubicBezTo>
                  <a:pt x="2625213" y="2123224"/>
                  <a:pt x="1339878" y="2039610"/>
                  <a:pt x="0" y="2097864"/>
                </a:cubicBezTo>
                <a:cubicBezTo>
                  <a:pt x="115972" y="1135647"/>
                  <a:pt x="-6242" y="917243"/>
                  <a:pt x="0" y="0"/>
                </a:cubicBezTo>
                <a:close/>
              </a:path>
            </a:pathLst>
          </a:custGeom>
          <a:ln w="57150">
            <a:solidFill>
              <a:schemeClr val="accent1">
                <a:lumMod val="75000"/>
              </a:schemeClr>
            </a:solidFill>
            <a:extLst>
              <a:ext uri="{C807C97D-BFC1-408E-A445-0C87EB9F89A2}">
                <ask:lineSketchStyleProps xmlns:ask="http://schemas.microsoft.com/office/drawing/2018/sketchyshapes" sd="3978248048">
                  <a:prstGeom prst="rect">
                    <a:avLst/>
                  </a:prstGeom>
                  <ask:type>
                    <ask:lineSketchCurved/>
                  </ask:type>
                </ask:lineSketchStyleProps>
              </a:ext>
            </a:extLst>
          </a:ln>
        </p:spPr>
      </p:pic>
      <p:pic>
        <p:nvPicPr>
          <p:cNvPr id="6" name="Picture 5" descr="A close-up of a knife&#10;&#10;Description automatically generated with low confidence">
            <a:extLst>
              <a:ext uri="{FF2B5EF4-FFF2-40B4-BE49-F238E27FC236}">
                <a16:creationId xmlns:a16="http://schemas.microsoft.com/office/drawing/2014/main" id="{E42741D2-50A4-A45A-6DDB-40EC6A8E93A1}"/>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001000" y="2025376"/>
            <a:ext cx="3987800" cy="3987800"/>
          </a:xfrm>
          <a:prstGeom prst="rect">
            <a:avLst/>
          </a:prstGeom>
        </p:spPr>
      </p:pic>
      <p:pic>
        <p:nvPicPr>
          <p:cNvPr id="10" name="Picture 9" descr="A picture containing outdoor, red, light, night&#10;&#10;Description automatically generated">
            <a:extLst>
              <a:ext uri="{FF2B5EF4-FFF2-40B4-BE49-F238E27FC236}">
                <a16:creationId xmlns:a16="http://schemas.microsoft.com/office/drawing/2014/main" id="{A264D45F-FF0D-5D8C-DE47-E04DA957173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27101" y="4213488"/>
            <a:ext cx="2539850" cy="2252133"/>
          </a:xfrm>
          <a:prstGeom prst="rect">
            <a:avLst/>
          </a:prstGeom>
        </p:spPr>
      </p:pic>
      <p:pic>
        <p:nvPicPr>
          <p:cNvPr id="8" name="Picture 7" descr="Text&#10;&#10;Description automatically generated">
            <a:extLst>
              <a:ext uri="{FF2B5EF4-FFF2-40B4-BE49-F238E27FC236}">
                <a16:creationId xmlns:a16="http://schemas.microsoft.com/office/drawing/2014/main" id="{A82C277D-9EFE-C207-C7AE-0BC4911746F5}"/>
              </a:ext>
            </a:extLst>
          </p:cNvPr>
          <p:cNvPicPr>
            <a:picLocks noChangeAspect="1"/>
          </p:cNvPicPr>
          <p:nvPr/>
        </p:nvPicPr>
        <p:blipFill rotWithShape="1">
          <a:blip r:embed="rId7">
            <a:clrChange>
              <a:clrFrom>
                <a:srgbClr val="F7F7F7"/>
              </a:clrFrom>
              <a:clrTo>
                <a:srgbClr val="F7F7F7">
                  <a:alpha val="0"/>
                </a:srgbClr>
              </a:clrTo>
            </a:clrChange>
            <a:extLst>
              <a:ext uri="{28A0092B-C50C-407E-A947-70E740481C1C}">
                <a14:useLocalDpi xmlns:a14="http://schemas.microsoft.com/office/drawing/2010/main" val="0"/>
              </a:ext>
            </a:extLst>
          </a:blip>
          <a:srcRect l="26905" r="28083"/>
          <a:stretch/>
        </p:blipFill>
        <p:spPr>
          <a:xfrm>
            <a:off x="5609995" y="4419600"/>
            <a:ext cx="1149962" cy="2438400"/>
          </a:xfrm>
          <a:prstGeom prst="rect">
            <a:avLst/>
          </a:prstGeom>
        </p:spPr>
      </p:pic>
      <p:pic>
        <p:nvPicPr>
          <p:cNvPr id="14" name="Picture 13" descr="A close-up of a telephone&#10;&#10;Description automatically generated with low confidence">
            <a:extLst>
              <a:ext uri="{FF2B5EF4-FFF2-40B4-BE49-F238E27FC236}">
                <a16:creationId xmlns:a16="http://schemas.microsoft.com/office/drawing/2014/main" id="{1EE1FE7C-594B-FD66-01A4-0893C4E1110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997073" y="1701341"/>
            <a:ext cx="2250632" cy="1923728"/>
          </a:xfrm>
          <a:prstGeom prst="rect">
            <a:avLst/>
          </a:prstGeom>
        </p:spPr>
      </p:pic>
      <p:pic>
        <p:nvPicPr>
          <p:cNvPr id="16" name="Picture 15" descr="Logo&#10;&#10;Description automatically generated">
            <a:extLst>
              <a:ext uri="{FF2B5EF4-FFF2-40B4-BE49-F238E27FC236}">
                <a16:creationId xmlns:a16="http://schemas.microsoft.com/office/drawing/2014/main" id="{B0609A24-6728-860E-1F62-FDD0F7C0247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82381" y="4367756"/>
            <a:ext cx="2510909" cy="2097865"/>
          </a:xfrm>
          <a:prstGeom prst="rect">
            <a:avLst/>
          </a:prstGeom>
        </p:spPr>
      </p:pic>
      <p:pic>
        <p:nvPicPr>
          <p:cNvPr id="18" name="Picture 17" descr="A picture containing tool, broom&#10;&#10;Description automatically generated">
            <a:extLst>
              <a:ext uri="{FF2B5EF4-FFF2-40B4-BE49-F238E27FC236}">
                <a16:creationId xmlns:a16="http://schemas.microsoft.com/office/drawing/2014/main" id="{A8BE3038-8F90-E36E-3518-B6F7E18076C4}"/>
              </a:ext>
            </a:extLst>
          </p:cNvPr>
          <p:cNvPicPr>
            <a:picLocks noChangeAspect="1"/>
          </p:cNvPicPr>
          <p:nvPr/>
        </p:nvPicPr>
        <p:blipFill>
          <a:blip r:embed="rId10">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10240100" y="3354994"/>
            <a:ext cx="1906994" cy="2859986"/>
          </a:xfrm>
          <a:prstGeom prst="rect">
            <a:avLst/>
          </a:prstGeom>
        </p:spPr>
      </p:pic>
      <p:pic>
        <p:nvPicPr>
          <p:cNvPr id="21" name="Picture 20" descr="A close up of a yellow fabric&#10;&#10;Description automatically generated with medium confidence">
            <a:extLst>
              <a:ext uri="{FF2B5EF4-FFF2-40B4-BE49-F238E27FC236}">
                <a16:creationId xmlns:a16="http://schemas.microsoft.com/office/drawing/2014/main" id="{127D574D-03EF-AD69-D59C-BE90EBA400D3}"/>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698599">
            <a:off x="3211240" y="5149872"/>
            <a:ext cx="1957655" cy="1101181"/>
          </a:xfrm>
          <a:prstGeom prst="doubleWave">
            <a:avLst/>
          </a:prstGeom>
          <a:effectLst>
            <a:outerShdw blurRad="50800" dist="38100" dir="2700000" algn="tl" rotWithShape="0">
              <a:prstClr val="black">
                <a:alpha val="40000"/>
              </a:prstClr>
            </a:outerShdw>
          </a:effectLst>
        </p:spPr>
      </p:pic>
      <p:pic>
        <p:nvPicPr>
          <p:cNvPr id="23" name="Picture 22" descr="A picture containing text&#10;&#10;Description automatically generated">
            <a:extLst>
              <a:ext uri="{FF2B5EF4-FFF2-40B4-BE49-F238E27FC236}">
                <a16:creationId xmlns:a16="http://schemas.microsoft.com/office/drawing/2014/main" id="{1B52FFAC-606B-7A7B-89F7-EC9BE73E63CE}"/>
              </a:ext>
            </a:extLst>
          </p:cNvPr>
          <p:cNvPicPr>
            <a:picLocks noChangeAspect="1"/>
          </p:cNvPicPr>
          <p:nvPr/>
        </p:nvPicPr>
        <p:blipFill>
          <a:blip r:embed="rId12">
            <a:clrChange>
              <a:clrFrom>
                <a:srgbClr val="F7F7F7"/>
              </a:clrFrom>
              <a:clrTo>
                <a:srgbClr val="F7F7F7">
                  <a:alpha val="0"/>
                </a:srgbClr>
              </a:clrTo>
            </a:clrChange>
            <a:extLst>
              <a:ext uri="{28A0092B-C50C-407E-A947-70E740481C1C}">
                <a14:useLocalDpi xmlns:a14="http://schemas.microsoft.com/office/drawing/2010/main" val="0"/>
              </a:ext>
            </a:extLst>
          </a:blip>
          <a:stretch>
            <a:fillRect/>
          </a:stretch>
        </p:blipFill>
        <p:spPr>
          <a:xfrm>
            <a:off x="3811577" y="3369770"/>
            <a:ext cx="2200895" cy="1653117"/>
          </a:xfrm>
          <a:prstGeom prst="rect">
            <a:avLst/>
          </a:prstGeom>
        </p:spPr>
      </p:pic>
      <p:pic>
        <p:nvPicPr>
          <p:cNvPr id="25" name="Picture 24" descr="A picture containing cup, tableware, blue&#10;&#10;Description automatically generated">
            <a:extLst>
              <a:ext uri="{FF2B5EF4-FFF2-40B4-BE49-F238E27FC236}">
                <a16:creationId xmlns:a16="http://schemas.microsoft.com/office/drawing/2014/main" id="{AA480BDE-3ED7-88BE-D009-AB773CB325B0}"/>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3485048" y="3121673"/>
            <a:ext cx="653059" cy="1644490"/>
          </a:xfrm>
          <a:prstGeom prst="rect">
            <a:avLst/>
          </a:prstGeom>
        </p:spPr>
      </p:pic>
      <p:pic>
        <p:nvPicPr>
          <p:cNvPr id="27" name="Picture 26" descr="A picture containing text, clipart&#10;&#10;Description automatically generated">
            <a:extLst>
              <a:ext uri="{FF2B5EF4-FFF2-40B4-BE49-F238E27FC236}">
                <a16:creationId xmlns:a16="http://schemas.microsoft.com/office/drawing/2014/main" id="{DDC5116F-F7ED-ABBB-FDF1-596684413D1F}"/>
              </a:ext>
            </a:extLst>
          </p:cNvPr>
          <p:cNvPicPr>
            <a:picLocks noChangeAspect="1"/>
          </p:cNvPicPr>
          <p:nvPr/>
        </p:nvPicPr>
        <p:blipFill>
          <a:blip r:embed="rId1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317046" y="5316973"/>
            <a:ext cx="1697514" cy="1392405"/>
          </a:xfrm>
          <a:prstGeom prst="rect">
            <a:avLst/>
          </a:prstGeom>
        </p:spPr>
      </p:pic>
      <p:sp>
        <p:nvSpPr>
          <p:cNvPr id="28" name="Rectangle 27">
            <a:extLst>
              <a:ext uri="{FF2B5EF4-FFF2-40B4-BE49-F238E27FC236}">
                <a16:creationId xmlns:a16="http://schemas.microsoft.com/office/drawing/2014/main" id="{C4ECCEC3-63FF-FE88-82A2-D778271B4B7E}"/>
              </a:ext>
            </a:extLst>
          </p:cNvPr>
          <p:cNvSpPr/>
          <p:nvPr/>
        </p:nvSpPr>
        <p:spPr>
          <a:xfrm>
            <a:off x="3780326" y="1810693"/>
            <a:ext cx="3216747" cy="531661"/>
          </a:xfrm>
          <a:prstGeom prst="rect">
            <a:avLst/>
          </a:prstGeom>
          <a:noFill/>
        </p:spPr>
        <p:txBody>
          <a:bodyPr wrap="none" lIns="91440" tIns="45720" rIns="91440" bIns="45720">
            <a:normAutofit fontScale="62500" lnSpcReduction="20000"/>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Call for help</a:t>
            </a:r>
          </a:p>
        </p:txBody>
      </p:sp>
      <p:sp>
        <p:nvSpPr>
          <p:cNvPr id="29" name="Rectangle 28">
            <a:extLst>
              <a:ext uri="{FF2B5EF4-FFF2-40B4-BE49-F238E27FC236}">
                <a16:creationId xmlns:a16="http://schemas.microsoft.com/office/drawing/2014/main" id="{D3AC41CD-6CD9-E6D1-4C75-C889DC6D8075}"/>
              </a:ext>
            </a:extLst>
          </p:cNvPr>
          <p:cNvSpPr/>
          <p:nvPr/>
        </p:nvSpPr>
        <p:spPr>
          <a:xfrm>
            <a:off x="6558661" y="3322363"/>
            <a:ext cx="3060918" cy="531661"/>
          </a:xfrm>
          <a:prstGeom prst="rect">
            <a:avLst/>
          </a:prstGeom>
          <a:noFill/>
        </p:spPr>
        <p:txBody>
          <a:bodyPr wrap="none" lIns="91440" tIns="45720" rIns="91440" bIns="45720">
            <a:normAutofit fontScale="62500" lnSpcReduction="20000"/>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Turn off car</a:t>
            </a:r>
          </a:p>
        </p:txBody>
      </p:sp>
      <p:sp>
        <p:nvSpPr>
          <p:cNvPr id="30" name="Rectangle 29">
            <a:extLst>
              <a:ext uri="{FF2B5EF4-FFF2-40B4-BE49-F238E27FC236}">
                <a16:creationId xmlns:a16="http://schemas.microsoft.com/office/drawing/2014/main" id="{8FBEB9A8-BB0C-FB21-69D0-664D020A8507}"/>
              </a:ext>
            </a:extLst>
          </p:cNvPr>
          <p:cNvSpPr/>
          <p:nvPr/>
        </p:nvSpPr>
        <p:spPr>
          <a:xfrm>
            <a:off x="185431" y="4915974"/>
            <a:ext cx="3060918" cy="531661"/>
          </a:xfrm>
          <a:prstGeom prst="rect">
            <a:avLst/>
          </a:prstGeom>
          <a:noFill/>
        </p:spPr>
        <p:txBody>
          <a:bodyPr wrap="none" lIns="91440" tIns="45720" rIns="91440" bIns="45720">
            <a:normAutofit fontScale="62500" lnSpcReduction="20000"/>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Stay warm</a:t>
            </a:r>
          </a:p>
        </p:txBody>
      </p:sp>
      <p:sp>
        <p:nvSpPr>
          <p:cNvPr id="31" name="Rectangle 30">
            <a:extLst>
              <a:ext uri="{FF2B5EF4-FFF2-40B4-BE49-F238E27FC236}">
                <a16:creationId xmlns:a16="http://schemas.microsoft.com/office/drawing/2014/main" id="{4FD6F6C8-94E9-4400-0660-9DF452531836}"/>
              </a:ext>
            </a:extLst>
          </p:cNvPr>
          <p:cNvSpPr/>
          <p:nvPr/>
        </p:nvSpPr>
        <p:spPr>
          <a:xfrm>
            <a:off x="4072854" y="5301922"/>
            <a:ext cx="3060918" cy="531661"/>
          </a:xfrm>
          <a:prstGeom prst="rect">
            <a:avLst/>
          </a:prstGeom>
          <a:noFill/>
        </p:spPr>
        <p:txBody>
          <a:bodyPr wrap="none" lIns="91440" tIns="45720" rIns="91440" bIns="45720">
            <a:normAutofit fontScale="62500" lnSpcReduction="20000"/>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Show where you are</a:t>
            </a:r>
          </a:p>
        </p:txBody>
      </p:sp>
      <p:sp>
        <p:nvSpPr>
          <p:cNvPr id="32" name="Rectangle 31">
            <a:extLst>
              <a:ext uri="{FF2B5EF4-FFF2-40B4-BE49-F238E27FC236}">
                <a16:creationId xmlns:a16="http://schemas.microsoft.com/office/drawing/2014/main" id="{C2F0DD29-292F-5795-AA1B-D39053181E98}"/>
              </a:ext>
            </a:extLst>
          </p:cNvPr>
          <p:cNvSpPr/>
          <p:nvPr/>
        </p:nvSpPr>
        <p:spPr>
          <a:xfrm>
            <a:off x="8776109" y="3896236"/>
            <a:ext cx="3060918" cy="531661"/>
          </a:xfrm>
          <a:prstGeom prst="rect">
            <a:avLst/>
          </a:prstGeom>
          <a:noFill/>
        </p:spPr>
        <p:txBody>
          <a:bodyPr wrap="none" lIns="91440" tIns="45720" rIns="91440" bIns="45720">
            <a:normAutofit fontScale="62500" lnSpcReduction="20000"/>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Uncover your car</a:t>
            </a:r>
          </a:p>
        </p:txBody>
      </p:sp>
    </p:spTree>
    <p:extLst>
      <p:ext uri="{BB962C8B-B14F-4D97-AF65-F5344CB8AC3E}">
        <p14:creationId xmlns:p14="http://schemas.microsoft.com/office/powerpoint/2010/main" val="2183670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P spid="3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agonal Stripe 2">
            <a:extLst>
              <a:ext uri="{FF2B5EF4-FFF2-40B4-BE49-F238E27FC236}">
                <a16:creationId xmlns:a16="http://schemas.microsoft.com/office/drawing/2014/main" id="{006D1E53-2C61-B7BA-E315-247B1916FE2B}"/>
              </a:ext>
            </a:extLst>
          </p:cNvPr>
          <p:cNvSpPr/>
          <p:nvPr/>
        </p:nvSpPr>
        <p:spPr>
          <a:xfrm>
            <a:off x="0" y="1"/>
            <a:ext cx="5960533" cy="2844800"/>
          </a:xfrm>
          <a:prstGeom prst="diagStri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4" name="TextBox 3">
            <a:extLst>
              <a:ext uri="{FF2B5EF4-FFF2-40B4-BE49-F238E27FC236}">
                <a16:creationId xmlns:a16="http://schemas.microsoft.com/office/drawing/2014/main" id="{72780127-53A6-CE08-5B3C-FBB0CF4F9B7B}"/>
              </a:ext>
            </a:extLst>
          </p:cNvPr>
          <p:cNvSpPr txBox="1"/>
          <p:nvPr/>
        </p:nvSpPr>
        <p:spPr>
          <a:xfrm rot="20098773">
            <a:off x="158098" y="550842"/>
            <a:ext cx="4067482" cy="1015663"/>
          </a:xfrm>
          <a:prstGeom prst="rect">
            <a:avLst/>
          </a:prstGeom>
          <a:noFill/>
        </p:spPr>
        <p:txBody>
          <a:bodyPr wrap="square" rtlCol="0">
            <a:spAutoFit/>
          </a:bodyPr>
          <a:lstStyle/>
          <a:p>
            <a:r>
              <a:rPr lang="en-US" sz="6000" dirty="0">
                <a:solidFill>
                  <a:srgbClr val="C00000"/>
                </a:solidFill>
                <a:effectLst>
                  <a:outerShdw blurRad="38100" dist="38100" dir="2700000" algn="tl">
                    <a:srgbClr val="000000">
                      <a:alpha val="43137"/>
                    </a:srgbClr>
                  </a:outerShdw>
                </a:effectLst>
                <a:latin typeface="Bauhaus 93" panose="04030905020B02020C02" pitchFamily="82" charset="0"/>
              </a:rPr>
              <a:t>Scenario 3</a:t>
            </a:r>
          </a:p>
        </p:txBody>
      </p:sp>
      <p:pic>
        <p:nvPicPr>
          <p:cNvPr id="2" name="Content Placeholder 8" descr="A car driving on a snowy road&#10;&#10;Description automatically generated with medium confidence">
            <a:extLst>
              <a:ext uri="{FF2B5EF4-FFF2-40B4-BE49-F238E27FC236}">
                <a16:creationId xmlns:a16="http://schemas.microsoft.com/office/drawing/2014/main" id="{3575E93D-ECEB-7DB0-67E7-1484488E70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37617" y="1422401"/>
            <a:ext cx="9420216" cy="5102617"/>
          </a:xfrm>
          <a:custGeom>
            <a:avLst/>
            <a:gdLst>
              <a:gd name="connsiteX0" fmla="*/ 0 w 9420216"/>
              <a:gd name="connsiteY0" fmla="*/ 0 h 5102617"/>
              <a:gd name="connsiteX1" fmla="*/ 9420216 w 9420216"/>
              <a:gd name="connsiteY1" fmla="*/ 0 h 5102617"/>
              <a:gd name="connsiteX2" fmla="*/ 9420216 w 9420216"/>
              <a:gd name="connsiteY2" fmla="*/ 5102617 h 5102617"/>
              <a:gd name="connsiteX3" fmla="*/ 0 w 9420216"/>
              <a:gd name="connsiteY3" fmla="*/ 5102617 h 5102617"/>
              <a:gd name="connsiteX4" fmla="*/ 0 w 9420216"/>
              <a:gd name="connsiteY4" fmla="*/ 0 h 5102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20216" h="5102617" fill="none" extrusionOk="0">
                <a:moveTo>
                  <a:pt x="0" y="0"/>
                </a:moveTo>
                <a:cubicBezTo>
                  <a:pt x="1774115" y="120580"/>
                  <a:pt x="6569852" y="66657"/>
                  <a:pt x="9420216" y="0"/>
                </a:cubicBezTo>
                <a:cubicBezTo>
                  <a:pt x="9429865" y="1261220"/>
                  <a:pt x="9549329" y="2944462"/>
                  <a:pt x="9420216" y="5102617"/>
                </a:cubicBezTo>
                <a:cubicBezTo>
                  <a:pt x="6595313" y="5147551"/>
                  <a:pt x="2540470" y="5229688"/>
                  <a:pt x="0" y="5102617"/>
                </a:cubicBezTo>
                <a:cubicBezTo>
                  <a:pt x="69799" y="4544954"/>
                  <a:pt x="-70517" y="986696"/>
                  <a:pt x="0" y="0"/>
                </a:cubicBezTo>
                <a:close/>
              </a:path>
              <a:path w="9420216" h="5102617" stroke="0" extrusionOk="0">
                <a:moveTo>
                  <a:pt x="0" y="0"/>
                </a:moveTo>
                <a:cubicBezTo>
                  <a:pt x="2698956" y="60785"/>
                  <a:pt x="8050879" y="-67440"/>
                  <a:pt x="9420216" y="0"/>
                </a:cubicBezTo>
                <a:cubicBezTo>
                  <a:pt x="9327040" y="1056456"/>
                  <a:pt x="9325149" y="4544358"/>
                  <a:pt x="9420216" y="5102617"/>
                </a:cubicBezTo>
                <a:cubicBezTo>
                  <a:pt x="8104974" y="5152691"/>
                  <a:pt x="2413910" y="4996880"/>
                  <a:pt x="0" y="5102617"/>
                </a:cubicBezTo>
                <a:cubicBezTo>
                  <a:pt x="-80247" y="2553784"/>
                  <a:pt x="29595" y="1837513"/>
                  <a:pt x="0" y="0"/>
                </a:cubicBezTo>
                <a:close/>
              </a:path>
            </a:pathLst>
          </a:custGeom>
          <a:ln w="57150">
            <a:solidFill>
              <a:schemeClr val="accent1">
                <a:lumMod val="75000"/>
              </a:schemeClr>
            </a:solidFill>
            <a:extLst>
              <a:ext uri="{C807C97D-BFC1-408E-A445-0C87EB9F89A2}">
                <ask:lineSketchStyleProps xmlns:ask="http://schemas.microsoft.com/office/drawing/2018/sketchyshapes" sd="2542076569">
                  <a:prstGeom prst="rect">
                    <a:avLst/>
                  </a:prstGeom>
                  <ask:type>
                    <ask:lineSketchCurved/>
                  </ask:type>
                </ask:lineSketchStyleProps>
              </a:ext>
            </a:extLst>
          </a:ln>
        </p:spPr>
      </p:pic>
    </p:spTree>
    <p:extLst>
      <p:ext uri="{BB962C8B-B14F-4D97-AF65-F5344CB8AC3E}">
        <p14:creationId xmlns:p14="http://schemas.microsoft.com/office/powerpoint/2010/main" val="22067972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3368F-8EE2-133F-2A95-EA9031654C83}"/>
              </a:ext>
            </a:extLst>
          </p:cNvPr>
          <p:cNvSpPr>
            <a:spLocks noGrp="1"/>
          </p:cNvSpPr>
          <p:nvPr>
            <p:ph type="title"/>
          </p:nvPr>
        </p:nvSpPr>
        <p:spPr>
          <a:xfrm>
            <a:off x="0" y="365125"/>
            <a:ext cx="12192000" cy="1277407"/>
          </a:xfrm>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pPr algn="ctr"/>
            <a:r>
              <a:rPr lang="en-US" dirty="0"/>
              <a:t>You are stuck in the desert on a very hot day.</a:t>
            </a:r>
            <a:br>
              <a:rPr lang="en-US" dirty="0"/>
            </a:br>
            <a:r>
              <a:rPr lang="en-US" dirty="0"/>
              <a:t>How and when should you use the following items?</a:t>
            </a:r>
          </a:p>
        </p:txBody>
      </p:sp>
      <p:pic>
        <p:nvPicPr>
          <p:cNvPr id="3" name="Picture 2" descr="A picture containing graphical user interface&#10;&#10;Description automatically generated">
            <a:extLst>
              <a:ext uri="{FF2B5EF4-FFF2-40B4-BE49-F238E27FC236}">
                <a16:creationId xmlns:a16="http://schemas.microsoft.com/office/drawing/2014/main" id="{8FC1C73F-FF93-22E9-E955-74F8A5DE27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90998" y="1941683"/>
            <a:ext cx="2120605" cy="1487317"/>
          </a:xfrm>
          <a:prstGeom prst="rect">
            <a:avLst/>
          </a:prstGeom>
        </p:spPr>
      </p:pic>
      <p:pic>
        <p:nvPicPr>
          <p:cNvPr id="4" name="Picture 3" descr="A close-up of a telephone&#10;&#10;Description automatically generated with low confidence">
            <a:extLst>
              <a:ext uri="{FF2B5EF4-FFF2-40B4-BE49-F238E27FC236}">
                <a16:creationId xmlns:a16="http://schemas.microsoft.com/office/drawing/2014/main" id="{FA4AAA83-A369-CA8D-0D81-2F2207637DC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51331" y="2085448"/>
            <a:ext cx="2250632" cy="1923728"/>
          </a:xfrm>
          <a:prstGeom prst="rect">
            <a:avLst/>
          </a:prstGeom>
        </p:spPr>
      </p:pic>
      <p:pic>
        <p:nvPicPr>
          <p:cNvPr id="5" name="Picture 4" descr="A close up of a yellow fabric&#10;&#10;Description automatically generated with medium confidence">
            <a:extLst>
              <a:ext uri="{FF2B5EF4-FFF2-40B4-BE49-F238E27FC236}">
                <a16:creationId xmlns:a16="http://schemas.microsoft.com/office/drawing/2014/main" id="{AC443A16-DA55-B308-1EAD-D312A4AB3BEF}"/>
              </a:ext>
            </a:extLst>
          </p:cNvPr>
          <p:cNvPicPr>
            <a:picLocks noChangeAspect="1"/>
          </p:cNvPicPr>
          <p:nvPr/>
        </p:nvPicPr>
        <p:blipFill>
          <a:blip r:embed="rId5">
            <a:grayscl/>
            <a:extLst>
              <a:ext uri="{28A0092B-C50C-407E-A947-70E740481C1C}">
                <a14:useLocalDpi xmlns:a14="http://schemas.microsoft.com/office/drawing/2010/main" val="0"/>
              </a:ext>
            </a:extLst>
          </a:blip>
          <a:stretch>
            <a:fillRect/>
          </a:stretch>
        </p:blipFill>
        <p:spPr>
          <a:xfrm rot="698599">
            <a:off x="8326223" y="4664877"/>
            <a:ext cx="1957655" cy="1101181"/>
          </a:xfrm>
          <a:prstGeom prst="doubleWave">
            <a:avLst/>
          </a:prstGeom>
          <a:effectLst>
            <a:outerShdw blurRad="50800" dist="38100" dir="2700000" algn="tl" rotWithShape="0">
              <a:prstClr val="black">
                <a:alpha val="40000"/>
              </a:prstClr>
            </a:outerShdw>
          </a:effectLst>
        </p:spPr>
      </p:pic>
      <p:pic>
        <p:nvPicPr>
          <p:cNvPr id="6" name="Picture 5" descr="A picture containing text&#10;&#10;Description automatically generated">
            <a:extLst>
              <a:ext uri="{FF2B5EF4-FFF2-40B4-BE49-F238E27FC236}">
                <a16:creationId xmlns:a16="http://schemas.microsoft.com/office/drawing/2014/main" id="{975C2E35-C3E0-7056-5AC2-0E866B5DB5C9}"/>
              </a:ext>
            </a:extLst>
          </p:cNvPr>
          <p:cNvPicPr>
            <a:picLocks noChangeAspect="1"/>
          </p:cNvPicPr>
          <p:nvPr/>
        </p:nvPicPr>
        <p:blipFill>
          <a:blip r:embed="rId6">
            <a:clrChange>
              <a:clrFrom>
                <a:srgbClr val="F7F7F7"/>
              </a:clrFrom>
              <a:clrTo>
                <a:srgbClr val="F7F7F7">
                  <a:alpha val="0"/>
                </a:srgbClr>
              </a:clrTo>
            </a:clrChange>
            <a:extLst>
              <a:ext uri="{28A0092B-C50C-407E-A947-70E740481C1C}">
                <a14:useLocalDpi xmlns:a14="http://schemas.microsoft.com/office/drawing/2010/main" val="0"/>
              </a:ext>
            </a:extLst>
          </a:blip>
          <a:stretch>
            <a:fillRect/>
          </a:stretch>
        </p:blipFill>
        <p:spPr>
          <a:xfrm>
            <a:off x="4877776" y="4839758"/>
            <a:ext cx="2200895" cy="1653117"/>
          </a:xfrm>
          <a:prstGeom prst="rect">
            <a:avLst/>
          </a:prstGeom>
        </p:spPr>
      </p:pic>
      <p:pic>
        <p:nvPicPr>
          <p:cNvPr id="7" name="Picture 6" descr="A picture containing cup, tableware, blue&#10;&#10;Description automatically generated">
            <a:extLst>
              <a:ext uri="{FF2B5EF4-FFF2-40B4-BE49-F238E27FC236}">
                <a16:creationId xmlns:a16="http://schemas.microsoft.com/office/drawing/2014/main" id="{EAC9480B-EA26-F260-364C-BC64697B1E8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110013" y="3654151"/>
            <a:ext cx="1127313" cy="2838724"/>
          </a:xfrm>
          <a:prstGeom prst="rect">
            <a:avLst/>
          </a:prstGeom>
        </p:spPr>
      </p:pic>
      <p:pic>
        <p:nvPicPr>
          <p:cNvPr id="8" name="Picture 7" descr="A picture containing text, clipart&#10;&#10;Description automatically generated">
            <a:extLst>
              <a:ext uri="{FF2B5EF4-FFF2-40B4-BE49-F238E27FC236}">
                <a16:creationId xmlns:a16="http://schemas.microsoft.com/office/drawing/2014/main" id="{90A78B89-4C7F-DC8F-0287-C10B5DFA67D0}"/>
              </a:ext>
            </a:extLst>
          </p:cNvPr>
          <p:cNvPicPr>
            <a:picLocks noChangeAspect="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10374856" y="5215468"/>
            <a:ext cx="1557317" cy="1277407"/>
          </a:xfrm>
          <a:prstGeom prst="rect">
            <a:avLst/>
          </a:prstGeom>
        </p:spPr>
      </p:pic>
      <p:pic>
        <p:nvPicPr>
          <p:cNvPr id="9" name="Picture 8" descr="A group of people playing in the sand&#10;&#10;Description automatically generated with medium confidence">
            <a:extLst>
              <a:ext uri="{FF2B5EF4-FFF2-40B4-BE49-F238E27FC236}">
                <a16:creationId xmlns:a16="http://schemas.microsoft.com/office/drawing/2014/main" id="{2259DE01-AEDD-C8C8-5FB5-0A796A43384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16425" y="1809505"/>
            <a:ext cx="3060918" cy="2030409"/>
          </a:xfrm>
          <a:custGeom>
            <a:avLst/>
            <a:gdLst>
              <a:gd name="connsiteX0" fmla="*/ 0 w 3060918"/>
              <a:gd name="connsiteY0" fmla="*/ 0 h 2030409"/>
              <a:gd name="connsiteX1" fmla="*/ 3060918 w 3060918"/>
              <a:gd name="connsiteY1" fmla="*/ 0 h 2030409"/>
              <a:gd name="connsiteX2" fmla="*/ 3060918 w 3060918"/>
              <a:gd name="connsiteY2" fmla="*/ 2030409 h 2030409"/>
              <a:gd name="connsiteX3" fmla="*/ 0 w 3060918"/>
              <a:gd name="connsiteY3" fmla="*/ 2030409 h 2030409"/>
              <a:gd name="connsiteX4" fmla="*/ 0 w 3060918"/>
              <a:gd name="connsiteY4" fmla="*/ 0 h 2030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60918" h="2030409" fill="none" extrusionOk="0">
                <a:moveTo>
                  <a:pt x="0" y="0"/>
                </a:moveTo>
                <a:cubicBezTo>
                  <a:pt x="1250364" y="135529"/>
                  <a:pt x="2477406" y="3789"/>
                  <a:pt x="3060918" y="0"/>
                </a:cubicBezTo>
                <a:cubicBezTo>
                  <a:pt x="3193768" y="410815"/>
                  <a:pt x="3103982" y="1461151"/>
                  <a:pt x="3060918" y="2030409"/>
                </a:cubicBezTo>
                <a:cubicBezTo>
                  <a:pt x="1736301" y="2197579"/>
                  <a:pt x="642275" y="2012589"/>
                  <a:pt x="0" y="2030409"/>
                </a:cubicBezTo>
                <a:cubicBezTo>
                  <a:pt x="-73646" y="1777176"/>
                  <a:pt x="-77246" y="1012942"/>
                  <a:pt x="0" y="0"/>
                </a:cubicBezTo>
                <a:close/>
              </a:path>
              <a:path w="3060918" h="2030409" stroke="0" extrusionOk="0">
                <a:moveTo>
                  <a:pt x="0" y="0"/>
                </a:moveTo>
                <a:cubicBezTo>
                  <a:pt x="1204843" y="23336"/>
                  <a:pt x="2376962" y="166988"/>
                  <a:pt x="3060918" y="0"/>
                </a:cubicBezTo>
                <a:cubicBezTo>
                  <a:pt x="2950196" y="982084"/>
                  <a:pt x="3107189" y="1278261"/>
                  <a:pt x="3060918" y="2030409"/>
                </a:cubicBezTo>
                <a:cubicBezTo>
                  <a:pt x="2576374" y="2097836"/>
                  <a:pt x="402465" y="1954663"/>
                  <a:pt x="0" y="2030409"/>
                </a:cubicBezTo>
                <a:cubicBezTo>
                  <a:pt x="-27014" y="1701433"/>
                  <a:pt x="-91283" y="343934"/>
                  <a:pt x="0" y="0"/>
                </a:cubicBezTo>
                <a:close/>
              </a:path>
            </a:pathLst>
          </a:custGeom>
          <a:ln w="57150">
            <a:solidFill>
              <a:schemeClr val="accent1">
                <a:lumMod val="75000"/>
              </a:schemeClr>
            </a:solidFill>
            <a:extLst>
              <a:ext uri="{C807C97D-BFC1-408E-A445-0C87EB9F89A2}">
                <ask:lineSketchStyleProps xmlns:ask="http://schemas.microsoft.com/office/drawing/2018/sketchyshapes" sd="568180287">
                  <a:prstGeom prst="rect">
                    <a:avLst/>
                  </a:prstGeom>
                  <ask:type>
                    <ask:lineSketchCurved/>
                  </ask:type>
                </ask:lineSketchStyleProps>
              </a:ext>
            </a:extLst>
          </a:ln>
        </p:spPr>
      </p:pic>
      <p:pic>
        <p:nvPicPr>
          <p:cNvPr id="13" name="Picture 12" descr="Logo&#10;&#10;Description automatically generated">
            <a:extLst>
              <a:ext uri="{FF2B5EF4-FFF2-40B4-BE49-F238E27FC236}">
                <a16:creationId xmlns:a16="http://schemas.microsoft.com/office/drawing/2014/main" id="{3A7BC77F-47F4-68C0-9559-F96A11E64A00}"/>
              </a:ext>
            </a:extLst>
          </p:cNvPr>
          <p:cNvPicPr>
            <a:picLocks noChangeAspect="1"/>
          </p:cNvPicPr>
          <p:nvPr/>
        </p:nvPicPr>
        <p:blipFill>
          <a:blip r:embed="rId10">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66193" y="4059348"/>
            <a:ext cx="2294572" cy="2207062"/>
          </a:xfrm>
          <a:prstGeom prst="rect">
            <a:avLst/>
          </a:prstGeom>
        </p:spPr>
      </p:pic>
      <p:sp>
        <p:nvSpPr>
          <p:cNvPr id="14" name="Rectangle 13">
            <a:extLst>
              <a:ext uri="{FF2B5EF4-FFF2-40B4-BE49-F238E27FC236}">
                <a16:creationId xmlns:a16="http://schemas.microsoft.com/office/drawing/2014/main" id="{4D9D4016-AFC8-39F5-B73A-EBC186A5A97F}"/>
              </a:ext>
            </a:extLst>
          </p:cNvPr>
          <p:cNvSpPr/>
          <p:nvPr/>
        </p:nvSpPr>
        <p:spPr>
          <a:xfrm>
            <a:off x="379753" y="3308253"/>
            <a:ext cx="3060918" cy="531661"/>
          </a:xfrm>
          <a:prstGeom prst="rect">
            <a:avLst/>
          </a:prstGeom>
          <a:noFill/>
        </p:spPr>
        <p:txBody>
          <a:bodyPr wrap="none" lIns="91440" tIns="45720" rIns="91440" bIns="45720">
            <a:normAutofit fontScale="62500" lnSpcReduction="20000"/>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Find shade nearby</a:t>
            </a:r>
          </a:p>
        </p:txBody>
      </p:sp>
      <p:sp>
        <p:nvSpPr>
          <p:cNvPr id="15" name="Rectangle 14">
            <a:extLst>
              <a:ext uri="{FF2B5EF4-FFF2-40B4-BE49-F238E27FC236}">
                <a16:creationId xmlns:a16="http://schemas.microsoft.com/office/drawing/2014/main" id="{0138C514-BC58-CF23-1CF4-598D2C848218}"/>
              </a:ext>
            </a:extLst>
          </p:cNvPr>
          <p:cNvSpPr/>
          <p:nvPr/>
        </p:nvSpPr>
        <p:spPr>
          <a:xfrm>
            <a:off x="3733356" y="6148356"/>
            <a:ext cx="3060918" cy="531661"/>
          </a:xfrm>
          <a:prstGeom prst="rect">
            <a:avLst/>
          </a:prstGeom>
          <a:noFill/>
        </p:spPr>
        <p:txBody>
          <a:bodyPr wrap="none" lIns="91440" tIns="45720" rIns="91440" bIns="45720">
            <a:normAutofit fontScale="62500" lnSpcReduction="20000"/>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Stay hydrated</a:t>
            </a:r>
          </a:p>
        </p:txBody>
      </p:sp>
      <p:sp>
        <p:nvSpPr>
          <p:cNvPr id="16" name="Rectangle 15">
            <a:extLst>
              <a:ext uri="{FF2B5EF4-FFF2-40B4-BE49-F238E27FC236}">
                <a16:creationId xmlns:a16="http://schemas.microsoft.com/office/drawing/2014/main" id="{8F335EAF-9DC3-96F6-F096-873B3125FD5B}"/>
              </a:ext>
            </a:extLst>
          </p:cNvPr>
          <p:cNvSpPr/>
          <p:nvPr/>
        </p:nvSpPr>
        <p:spPr>
          <a:xfrm>
            <a:off x="4544255" y="3232813"/>
            <a:ext cx="3060918" cy="531661"/>
          </a:xfrm>
          <a:prstGeom prst="rect">
            <a:avLst/>
          </a:prstGeom>
          <a:noFill/>
        </p:spPr>
        <p:txBody>
          <a:bodyPr wrap="none" lIns="91440" tIns="45720" rIns="91440" bIns="45720">
            <a:normAutofit fontScale="62500" lnSpcReduction="20000"/>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Call for help</a:t>
            </a:r>
          </a:p>
        </p:txBody>
      </p:sp>
    </p:spTree>
    <p:extLst>
      <p:ext uri="{BB962C8B-B14F-4D97-AF65-F5344CB8AC3E}">
        <p14:creationId xmlns:p14="http://schemas.microsoft.com/office/powerpoint/2010/main" val="216805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agonal Stripe 2">
            <a:extLst>
              <a:ext uri="{FF2B5EF4-FFF2-40B4-BE49-F238E27FC236}">
                <a16:creationId xmlns:a16="http://schemas.microsoft.com/office/drawing/2014/main" id="{006D1E53-2C61-B7BA-E315-247B1916FE2B}"/>
              </a:ext>
            </a:extLst>
          </p:cNvPr>
          <p:cNvSpPr/>
          <p:nvPr/>
        </p:nvSpPr>
        <p:spPr>
          <a:xfrm>
            <a:off x="0" y="1"/>
            <a:ext cx="5960533" cy="2844800"/>
          </a:xfrm>
          <a:prstGeom prst="diagStri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4" name="TextBox 3">
            <a:extLst>
              <a:ext uri="{FF2B5EF4-FFF2-40B4-BE49-F238E27FC236}">
                <a16:creationId xmlns:a16="http://schemas.microsoft.com/office/drawing/2014/main" id="{72780127-53A6-CE08-5B3C-FBB0CF4F9B7B}"/>
              </a:ext>
            </a:extLst>
          </p:cNvPr>
          <p:cNvSpPr txBox="1"/>
          <p:nvPr/>
        </p:nvSpPr>
        <p:spPr>
          <a:xfrm rot="20098773">
            <a:off x="158098" y="550842"/>
            <a:ext cx="4067482" cy="1015663"/>
          </a:xfrm>
          <a:prstGeom prst="rect">
            <a:avLst/>
          </a:prstGeom>
          <a:noFill/>
        </p:spPr>
        <p:txBody>
          <a:bodyPr wrap="square" rtlCol="0">
            <a:spAutoFit/>
          </a:bodyPr>
          <a:lstStyle/>
          <a:p>
            <a:r>
              <a:rPr lang="en-US" sz="6000" dirty="0">
                <a:solidFill>
                  <a:srgbClr val="C00000"/>
                </a:solidFill>
                <a:effectLst>
                  <a:outerShdw blurRad="38100" dist="38100" dir="2700000" algn="tl">
                    <a:srgbClr val="000000">
                      <a:alpha val="43137"/>
                    </a:srgbClr>
                  </a:outerShdw>
                </a:effectLst>
                <a:latin typeface="Bauhaus 93" panose="04030905020B02020C02" pitchFamily="82" charset="0"/>
              </a:rPr>
              <a:t>Scenario 4</a:t>
            </a:r>
          </a:p>
        </p:txBody>
      </p:sp>
      <p:sp>
        <p:nvSpPr>
          <p:cNvPr id="5" name="Rectangle 4">
            <a:extLst>
              <a:ext uri="{FF2B5EF4-FFF2-40B4-BE49-F238E27FC236}">
                <a16:creationId xmlns:a16="http://schemas.microsoft.com/office/drawing/2014/main" id="{EFF933A6-4308-E775-035A-4B60E800DD9B}"/>
              </a:ext>
            </a:extLst>
          </p:cNvPr>
          <p:cNvSpPr/>
          <p:nvPr/>
        </p:nvSpPr>
        <p:spPr>
          <a:xfrm>
            <a:off x="1964267" y="1744133"/>
            <a:ext cx="9922932" cy="4826000"/>
          </a:xfrm>
          <a:custGeom>
            <a:avLst/>
            <a:gdLst>
              <a:gd name="connsiteX0" fmla="*/ 0 w 9922932"/>
              <a:gd name="connsiteY0" fmla="*/ 0 h 4826000"/>
              <a:gd name="connsiteX1" fmla="*/ 9922932 w 9922932"/>
              <a:gd name="connsiteY1" fmla="*/ 0 h 4826000"/>
              <a:gd name="connsiteX2" fmla="*/ 9922932 w 9922932"/>
              <a:gd name="connsiteY2" fmla="*/ 4826000 h 4826000"/>
              <a:gd name="connsiteX3" fmla="*/ 0 w 9922932"/>
              <a:gd name="connsiteY3" fmla="*/ 4826000 h 4826000"/>
              <a:gd name="connsiteX4" fmla="*/ 0 w 9922932"/>
              <a:gd name="connsiteY4" fmla="*/ 0 h 482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22932" h="4826000" fill="none" extrusionOk="0">
                <a:moveTo>
                  <a:pt x="0" y="0"/>
                </a:moveTo>
                <a:cubicBezTo>
                  <a:pt x="1514016" y="-53864"/>
                  <a:pt x="5297357" y="-23069"/>
                  <a:pt x="9922932" y="0"/>
                </a:cubicBezTo>
                <a:cubicBezTo>
                  <a:pt x="9797074" y="1901462"/>
                  <a:pt x="9990190" y="3021328"/>
                  <a:pt x="9922932" y="4826000"/>
                </a:cubicBezTo>
                <a:cubicBezTo>
                  <a:pt x="8831343" y="4912722"/>
                  <a:pt x="2956084" y="4868238"/>
                  <a:pt x="0" y="4826000"/>
                </a:cubicBezTo>
                <a:cubicBezTo>
                  <a:pt x="-73381" y="3432378"/>
                  <a:pt x="-167018" y="1933728"/>
                  <a:pt x="0" y="0"/>
                </a:cubicBezTo>
                <a:close/>
              </a:path>
              <a:path w="9922932" h="4826000" stroke="0" extrusionOk="0">
                <a:moveTo>
                  <a:pt x="0" y="0"/>
                </a:moveTo>
                <a:cubicBezTo>
                  <a:pt x="3346547" y="-98596"/>
                  <a:pt x="8586383" y="105761"/>
                  <a:pt x="9922932" y="0"/>
                </a:cubicBezTo>
                <a:cubicBezTo>
                  <a:pt x="9894260" y="1630827"/>
                  <a:pt x="9990391" y="3469789"/>
                  <a:pt x="9922932" y="4826000"/>
                </a:cubicBezTo>
                <a:cubicBezTo>
                  <a:pt x="6421383" y="4882676"/>
                  <a:pt x="3835750" y="4866322"/>
                  <a:pt x="0" y="4826000"/>
                </a:cubicBezTo>
                <a:cubicBezTo>
                  <a:pt x="80433" y="2870116"/>
                  <a:pt x="99406" y="1146740"/>
                  <a:pt x="0" y="0"/>
                </a:cubicBezTo>
                <a:close/>
              </a:path>
            </a:pathLst>
          </a:custGeom>
          <a:ln w="76200">
            <a:solidFill>
              <a:schemeClr val="accent1">
                <a:lumMod val="75000"/>
              </a:schemeClr>
            </a:solidFill>
            <a:extLst>
              <a:ext uri="{C807C97D-BFC1-408E-A445-0C87EB9F89A2}">
                <ask:lineSketchStyleProps xmlns:ask="http://schemas.microsoft.com/office/drawing/2018/sketchyshapes" sd="2681366287">
                  <a:prstGeom prst="rect">
                    <a:avLst/>
                  </a:prstGeom>
                  <ask:type>
                    <ask:lineSketchCurved/>
                  </ask:type>
                </ask:lineSketchStyleProps>
              </a:ext>
            </a:extLst>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6" name="Picture 5" descr="A car that has been involved in a accident&#10;&#10;Description automatically generated with medium confidence">
            <a:extLst>
              <a:ext uri="{FF2B5EF4-FFF2-40B4-BE49-F238E27FC236}">
                <a16:creationId xmlns:a16="http://schemas.microsoft.com/office/drawing/2014/main" id="{27B0F85B-2635-E64C-B204-80C67E2EDF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93302" y="1940917"/>
            <a:ext cx="8864862" cy="4432431"/>
          </a:xfrm>
          <a:prstGeom prst="rect">
            <a:avLst/>
          </a:prstGeom>
        </p:spPr>
      </p:pic>
    </p:spTree>
    <p:extLst>
      <p:ext uri="{BB962C8B-B14F-4D97-AF65-F5344CB8AC3E}">
        <p14:creationId xmlns:p14="http://schemas.microsoft.com/office/powerpoint/2010/main" val="13851620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Content Placeholder 5">
            <a:extLst>
              <a:ext uri="{FF2B5EF4-FFF2-40B4-BE49-F238E27FC236}">
                <a16:creationId xmlns:a16="http://schemas.microsoft.com/office/drawing/2014/main" id="{4C61399C-67BE-80F7-F04E-6A4E95EF5AE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91257" y="3880517"/>
            <a:ext cx="3495243" cy="2617746"/>
          </a:xfrm>
          <a:custGeom>
            <a:avLst/>
            <a:gdLst>
              <a:gd name="connsiteX0" fmla="*/ 0 w 3495243"/>
              <a:gd name="connsiteY0" fmla="*/ 0 h 2617746"/>
              <a:gd name="connsiteX1" fmla="*/ 3495243 w 3495243"/>
              <a:gd name="connsiteY1" fmla="*/ 0 h 2617746"/>
              <a:gd name="connsiteX2" fmla="*/ 3495243 w 3495243"/>
              <a:gd name="connsiteY2" fmla="*/ 2617746 h 2617746"/>
              <a:gd name="connsiteX3" fmla="*/ 0 w 3495243"/>
              <a:gd name="connsiteY3" fmla="*/ 2617746 h 2617746"/>
              <a:gd name="connsiteX4" fmla="*/ 0 w 3495243"/>
              <a:gd name="connsiteY4" fmla="*/ 0 h 2617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95243" h="2617746" fill="none" extrusionOk="0">
                <a:moveTo>
                  <a:pt x="0" y="0"/>
                </a:moveTo>
                <a:cubicBezTo>
                  <a:pt x="579795" y="120580"/>
                  <a:pt x="2622861" y="66657"/>
                  <a:pt x="3495243" y="0"/>
                </a:cubicBezTo>
                <a:cubicBezTo>
                  <a:pt x="3504892" y="796716"/>
                  <a:pt x="3624356" y="2336672"/>
                  <a:pt x="3495243" y="2617746"/>
                </a:cubicBezTo>
                <a:cubicBezTo>
                  <a:pt x="1925508" y="2662680"/>
                  <a:pt x="791047" y="2744817"/>
                  <a:pt x="0" y="2617746"/>
                </a:cubicBezTo>
                <a:cubicBezTo>
                  <a:pt x="69799" y="2195891"/>
                  <a:pt x="-70517" y="778853"/>
                  <a:pt x="0" y="0"/>
                </a:cubicBezTo>
                <a:close/>
              </a:path>
              <a:path w="3495243" h="2617746" stroke="0" extrusionOk="0">
                <a:moveTo>
                  <a:pt x="0" y="0"/>
                </a:moveTo>
                <a:cubicBezTo>
                  <a:pt x="1649340" y="60785"/>
                  <a:pt x="2008473" y="-67440"/>
                  <a:pt x="3495243" y="0"/>
                </a:cubicBezTo>
                <a:cubicBezTo>
                  <a:pt x="3402067" y="552993"/>
                  <a:pt x="3400176" y="1906052"/>
                  <a:pt x="3495243" y="2617746"/>
                </a:cubicBezTo>
                <a:cubicBezTo>
                  <a:pt x="2033606" y="2667820"/>
                  <a:pt x="1368734" y="2512009"/>
                  <a:pt x="0" y="2617746"/>
                </a:cubicBezTo>
                <a:cubicBezTo>
                  <a:pt x="-80247" y="2244533"/>
                  <a:pt x="29595" y="1033983"/>
                  <a:pt x="0" y="0"/>
                </a:cubicBezTo>
                <a:close/>
              </a:path>
            </a:pathLst>
          </a:custGeom>
          <a:ln w="57150">
            <a:solidFill>
              <a:schemeClr val="accent1">
                <a:lumMod val="75000"/>
              </a:schemeClr>
            </a:solidFill>
            <a:extLst>
              <a:ext uri="{C807C97D-BFC1-408E-A445-0C87EB9F89A2}">
                <ask:lineSketchStyleProps xmlns:ask="http://schemas.microsoft.com/office/drawing/2018/sketchyshapes" sd="2542076569">
                  <a:prstGeom prst="rect">
                    <a:avLst/>
                  </a:prstGeom>
                  <ask:type>
                    <ask:lineSketchCurved/>
                  </ask:type>
                </ask:lineSketchStyleProps>
              </a:ext>
            </a:extLst>
          </a:ln>
        </p:spPr>
      </p:pic>
      <p:sp>
        <p:nvSpPr>
          <p:cNvPr id="2" name="Title 1">
            <a:extLst>
              <a:ext uri="{FF2B5EF4-FFF2-40B4-BE49-F238E27FC236}">
                <a16:creationId xmlns:a16="http://schemas.microsoft.com/office/drawing/2014/main" id="{7613368F-8EE2-133F-2A95-EA9031654C83}"/>
              </a:ext>
            </a:extLst>
          </p:cNvPr>
          <p:cNvSpPr>
            <a:spLocks noGrp="1"/>
          </p:cNvSpPr>
          <p:nvPr>
            <p:ph type="title"/>
          </p:nvPr>
        </p:nvSpPr>
        <p:spPr>
          <a:xfrm>
            <a:off x="0" y="365125"/>
            <a:ext cx="12192000" cy="1175807"/>
          </a:xfrm>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pPr algn="ctr"/>
            <a:r>
              <a:rPr lang="en-US" dirty="0"/>
              <a:t>You just had a car accident.</a:t>
            </a:r>
            <a:br>
              <a:rPr lang="en-US" dirty="0"/>
            </a:br>
            <a:r>
              <a:rPr lang="en-US" dirty="0"/>
              <a:t>How and when should you use the following items?</a:t>
            </a:r>
          </a:p>
        </p:txBody>
      </p:sp>
      <p:pic>
        <p:nvPicPr>
          <p:cNvPr id="3" name="Picture 2" descr="A picture containing graphical user interface&#10;&#10;Description automatically generated">
            <a:extLst>
              <a:ext uri="{FF2B5EF4-FFF2-40B4-BE49-F238E27FC236}">
                <a16:creationId xmlns:a16="http://schemas.microsoft.com/office/drawing/2014/main" id="{C963CDA6-D2F5-D99D-D2F2-03C1437B0B6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9822" y="2072569"/>
            <a:ext cx="2120605" cy="1487317"/>
          </a:xfrm>
          <a:prstGeom prst="rect">
            <a:avLst/>
          </a:prstGeom>
        </p:spPr>
      </p:pic>
      <p:pic>
        <p:nvPicPr>
          <p:cNvPr id="4" name="Picture 3" descr="A close-up of a telephone&#10;&#10;Description automatically generated with low confidence">
            <a:extLst>
              <a:ext uri="{FF2B5EF4-FFF2-40B4-BE49-F238E27FC236}">
                <a16:creationId xmlns:a16="http://schemas.microsoft.com/office/drawing/2014/main" id="{15BF4AF6-6842-50E5-B9B4-187BE0B2F35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11862" y="1748860"/>
            <a:ext cx="2250632" cy="1923728"/>
          </a:xfrm>
          <a:prstGeom prst="rect">
            <a:avLst/>
          </a:prstGeom>
        </p:spPr>
      </p:pic>
      <p:pic>
        <p:nvPicPr>
          <p:cNvPr id="6" name="Picture 5" descr="Text&#10;&#10;Description automatically generated">
            <a:extLst>
              <a:ext uri="{FF2B5EF4-FFF2-40B4-BE49-F238E27FC236}">
                <a16:creationId xmlns:a16="http://schemas.microsoft.com/office/drawing/2014/main" id="{8A5BB998-FA5C-630F-9B46-21C6A3A4431C}"/>
              </a:ext>
            </a:extLst>
          </p:cNvPr>
          <p:cNvPicPr>
            <a:picLocks noChangeAspect="1"/>
          </p:cNvPicPr>
          <p:nvPr/>
        </p:nvPicPr>
        <p:blipFill rotWithShape="1">
          <a:blip r:embed="rId6">
            <a:clrChange>
              <a:clrFrom>
                <a:srgbClr val="F7F7F7"/>
              </a:clrFrom>
              <a:clrTo>
                <a:srgbClr val="F7F7F7">
                  <a:alpha val="0"/>
                </a:srgbClr>
              </a:clrTo>
            </a:clrChange>
            <a:extLst>
              <a:ext uri="{28A0092B-C50C-407E-A947-70E740481C1C}">
                <a14:useLocalDpi xmlns:a14="http://schemas.microsoft.com/office/drawing/2010/main" val="0"/>
              </a:ext>
            </a:extLst>
          </a:blip>
          <a:srcRect l="26905" r="28083"/>
          <a:stretch/>
        </p:blipFill>
        <p:spPr>
          <a:xfrm>
            <a:off x="3259989" y="4667547"/>
            <a:ext cx="1149962" cy="2438400"/>
          </a:xfrm>
          <a:prstGeom prst="rect">
            <a:avLst/>
          </a:prstGeom>
        </p:spPr>
      </p:pic>
      <p:pic>
        <p:nvPicPr>
          <p:cNvPr id="7" name="Picture 6" descr="A picture containing text, clipart&#10;&#10;Description automatically generated">
            <a:extLst>
              <a:ext uri="{FF2B5EF4-FFF2-40B4-BE49-F238E27FC236}">
                <a16:creationId xmlns:a16="http://schemas.microsoft.com/office/drawing/2014/main" id="{BC538F0B-BD23-ADF7-5580-CAD2A2812E96}"/>
              </a:ext>
            </a:extLst>
          </p:cNvPr>
          <p:cNvPicPr>
            <a:picLocks noChangeAspect="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723694" y="5405737"/>
            <a:ext cx="1697514" cy="1392405"/>
          </a:xfrm>
          <a:prstGeom prst="rect">
            <a:avLst/>
          </a:prstGeom>
        </p:spPr>
      </p:pic>
      <p:pic>
        <p:nvPicPr>
          <p:cNvPr id="9" name="Picture 8" descr="Graphical user interface, text&#10;&#10;Description automatically generated">
            <a:extLst>
              <a:ext uri="{FF2B5EF4-FFF2-40B4-BE49-F238E27FC236}">
                <a16:creationId xmlns:a16="http://schemas.microsoft.com/office/drawing/2014/main" id="{250D3A29-0A14-205F-88EB-114D8A246CB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136161" y="2029036"/>
            <a:ext cx="3378410" cy="1643551"/>
          </a:xfrm>
          <a:prstGeom prst="rect">
            <a:avLst/>
          </a:prstGeom>
        </p:spPr>
      </p:pic>
      <p:pic>
        <p:nvPicPr>
          <p:cNvPr id="10" name="Picture 9" descr="Logo&#10;&#10;Description automatically generated">
            <a:extLst>
              <a:ext uri="{FF2B5EF4-FFF2-40B4-BE49-F238E27FC236}">
                <a16:creationId xmlns:a16="http://schemas.microsoft.com/office/drawing/2014/main" id="{1ED60563-3E96-1E94-8C76-98B5F8CC57B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613711" y="4267411"/>
            <a:ext cx="3287032" cy="2474242"/>
          </a:xfrm>
          <a:prstGeom prst="rect">
            <a:avLst/>
          </a:prstGeom>
        </p:spPr>
      </p:pic>
      <p:grpSp>
        <p:nvGrpSpPr>
          <p:cNvPr id="14" name="Group 13">
            <a:extLst>
              <a:ext uri="{FF2B5EF4-FFF2-40B4-BE49-F238E27FC236}">
                <a16:creationId xmlns:a16="http://schemas.microsoft.com/office/drawing/2014/main" id="{1EF91CC0-828E-1444-8CB4-89A41DFFCA82}"/>
              </a:ext>
            </a:extLst>
          </p:cNvPr>
          <p:cNvGrpSpPr/>
          <p:nvPr/>
        </p:nvGrpSpPr>
        <p:grpSpPr>
          <a:xfrm>
            <a:off x="5657506" y="4099736"/>
            <a:ext cx="2186453" cy="2463585"/>
            <a:chOff x="2428876" y="3762355"/>
            <a:chExt cx="2186453" cy="2463585"/>
          </a:xfrm>
        </p:grpSpPr>
        <p:sp>
          <p:nvSpPr>
            <p:cNvPr id="13" name="Rectangle: Rounded Corners 12">
              <a:extLst>
                <a:ext uri="{FF2B5EF4-FFF2-40B4-BE49-F238E27FC236}">
                  <a16:creationId xmlns:a16="http://schemas.microsoft.com/office/drawing/2014/main" id="{42DC5BE2-BF1F-40DF-FA52-A02210EFBA07}"/>
                </a:ext>
              </a:extLst>
            </p:cNvPr>
            <p:cNvSpPr/>
            <p:nvPr/>
          </p:nvSpPr>
          <p:spPr>
            <a:xfrm>
              <a:off x="2820876" y="4639733"/>
              <a:ext cx="1697514" cy="12700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12" name="Picture 11" descr="A red bag with a white cross on it&#10;&#10;Description automatically generated with medium confidence">
              <a:extLst>
                <a:ext uri="{FF2B5EF4-FFF2-40B4-BE49-F238E27FC236}">
                  <a16:creationId xmlns:a16="http://schemas.microsoft.com/office/drawing/2014/main" id="{234D1B32-9A88-45C0-0F46-63060D30A4E3}"/>
                </a:ext>
              </a:extLst>
            </p:cNvPr>
            <p:cNvPicPr>
              <a:picLocks noChangeAspect="1"/>
            </p:cNvPicPr>
            <p:nvPr/>
          </p:nvPicPr>
          <p:blipFill>
            <a:blip r:embed="rId10">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428876" y="3762355"/>
              <a:ext cx="2186453" cy="2463585"/>
            </a:xfrm>
            <a:prstGeom prst="rect">
              <a:avLst/>
            </a:prstGeom>
          </p:spPr>
        </p:pic>
      </p:grpSp>
      <p:pic>
        <p:nvPicPr>
          <p:cNvPr id="15" name="Content Placeholder 5" descr="Two people standing next to a blue car&#10;&#10;Description automatically generated with medium confidence">
            <a:extLst>
              <a:ext uri="{FF2B5EF4-FFF2-40B4-BE49-F238E27FC236}">
                <a16:creationId xmlns:a16="http://schemas.microsoft.com/office/drawing/2014/main" id="{017CF14D-8B90-5577-F0F6-6EA63F73834E}"/>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905829" y="1748860"/>
            <a:ext cx="3286171" cy="2187651"/>
          </a:xfrm>
          <a:custGeom>
            <a:avLst/>
            <a:gdLst>
              <a:gd name="connsiteX0" fmla="*/ 0 w 3286171"/>
              <a:gd name="connsiteY0" fmla="*/ 0 h 2187651"/>
              <a:gd name="connsiteX1" fmla="*/ 3286171 w 3286171"/>
              <a:gd name="connsiteY1" fmla="*/ 0 h 2187651"/>
              <a:gd name="connsiteX2" fmla="*/ 3286171 w 3286171"/>
              <a:gd name="connsiteY2" fmla="*/ 2187651 h 2187651"/>
              <a:gd name="connsiteX3" fmla="*/ 0 w 3286171"/>
              <a:gd name="connsiteY3" fmla="*/ 2187651 h 2187651"/>
              <a:gd name="connsiteX4" fmla="*/ 0 w 3286171"/>
              <a:gd name="connsiteY4" fmla="*/ 0 h 21876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86171" h="2187651" fill="none" extrusionOk="0">
                <a:moveTo>
                  <a:pt x="0" y="0"/>
                </a:moveTo>
                <a:cubicBezTo>
                  <a:pt x="332036" y="120580"/>
                  <a:pt x="2357569" y="66657"/>
                  <a:pt x="3286171" y="0"/>
                </a:cubicBezTo>
                <a:cubicBezTo>
                  <a:pt x="3295820" y="685580"/>
                  <a:pt x="3415284" y="1356576"/>
                  <a:pt x="3286171" y="2187651"/>
                </a:cubicBezTo>
                <a:cubicBezTo>
                  <a:pt x="2176369" y="2232585"/>
                  <a:pt x="632679" y="2314722"/>
                  <a:pt x="0" y="2187651"/>
                </a:cubicBezTo>
                <a:cubicBezTo>
                  <a:pt x="69799" y="1107052"/>
                  <a:pt x="-70517" y="670127"/>
                  <a:pt x="0" y="0"/>
                </a:cubicBezTo>
                <a:close/>
              </a:path>
              <a:path w="3286171" h="2187651" stroke="0" extrusionOk="0">
                <a:moveTo>
                  <a:pt x="0" y="0"/>
                </a:moveTo>
                <a:cubicBezTo>
                  <a:pt x="743139" y="60785"/>
                  <a:pt x="1908320" y="-67440"/>
                  <a:pt x="3286171" y="0"/>
                </a:cubicBezTo>
                <a:cubicBezTo>
                  <a:pt x="3192995" y="671217"/>
                  <a:pt x="3191104" y="1559007"/>
                  <a:pt x="3286171" y="2187651"/>
                </a:cubicBezTo>
                <a:cubicBezTo>
                  <a:pt x="2288703" y="2237725"/>
                  <a:pt x="1287641" y="2081914"/>
                  <a:pt x="0" y="2187651"/>
                </a:cubicBezTo>
                <a:cubicBezTo>
                  <a:pt x="-80247" y="1615943"/>
                  <a:pt x="29595" y="585884"/>
                  <a:pt x="0" y="0"/>
                </a:cubicBezTo>
                <a:close/>
              </a:path>
            </a:pathLst>
          </a:custGeom>
          <a:ln w="57150">
            <a:solidFill>
              <a:schemeClr val="accent1">
                <a:lumMod val="75000"/>
              </a:schemeClr>
            </a:solidFill>
            <a:extLst>
              <a:ext uri="{C807C97D-BFC1-408E-A445-0C87EB9F89A2}">
                <ask:lineSketchStyleProps xmlns:ask="http://schemas.microsoft.com/office/drawing/2018/sketchyshapes" sd="2542076569">
                  <a:prstGeom prst="rect">
                    <a:avLst/>
                  </a:prstGeom>
                  <ask:type>
                    <ask:lineSketchCurved/>
                  </ask:type>
                </ask:lineSketchStyleProps>
              </a:ext>
            </a:extLst>
          </a:ln>
        </p:spPr>
      </p:pic>
      <p:sp>
        <p:nvSpPr>
          <p:cNvPr id="17" name="Rectangle 16">
            <a:extLst>
              <a:ext uri="{FF2B5EF4-FFF2-40B4-BE49-F238E27FC236}">
                <a16:creationId xmlns:a16="http://schemas.microsoft.com/office/drawing/2014/main" id="{19585976-6C9E-71D2-D943-F45272040813}"/>
              </a:ext>
            </a:extLst>
          </p:cNvPr>
          <p:cNvSpPr/>
          <p:nvPr/>
        </p:nvSpPr>
        <p:spPr>
          <a:xfrm>
            <a:off x="-100334" y="1772581"/>
            <a:ext cx="3060918" cy="531661"/>
          </a:xfrm>
          <a:prstGeom prst="rect">
            <a:avLst/>
          </a:prstGeom>
          <a:noFill/>
        </p:spPr>
        <p:txBody>
          <a:bodyPr wrap="none" lIns="91440" tIns="45720" rIns="91440" bIns="45720">
            <a:normAutofit fontScale="62500" lnSpcReduction="20000"/>
          </a:bodyPr>
          <a:lstStyle/>
          <a:p>
            <a:pPr algn="ctr"/>
            <a:r>
              <a:rPr lang="en-US" sz="5400" dirty="0">
                <a:ln w="0"/>
                <a:effectLst>
                  <a:outerShdw blurRad="38100" dist="19050" dir="2700000" algn="tl" rotWithShape="0">
                    <a:schemeClr val="dk1">
                      <a:alpha val="40000"/>
                    </a:schemeClr>
                  </a:outerShdw>
                </a:effectLst>
              </a:rPr>
              <a:t>Call for help</a:t>
            </a:r>
            <a:endParaRPr lang="en-US" sz="5400" b="0" cap="none" spc="0" dirty="0">
              <a:ln w="0"/>
              <a:solidFill>
                <a:schemeClr val="tx1"/>
              </a:solidFill>
              <a:effectLst>
                <a:outerShdw blurRad="38100" dist="19050" dir="2700000" algn="tl" rotWithShape="0">
                  <a:schemeClr val="dk1">
                    <a:alpha val="40000"/>
                  </a:schemeClr>
                </a:outerShdw>
              </a:effectLst>
            </a:endParaRPr>
          </a:p>
        </p:txBody>
      </p:sp>
      <p:sp>
        <p:nvSpPr>
          <p:cNvPr id="18" name="Rectangle 17">
            <a:extLst>
              <a:ext uri="{FF2B5EF4-FFF2-40B4-BE49-F238E27FC236}">
                <a16:creationId xmlns:a16="http://schemas.microsoft.com/office/drawing/2014/main" id="{3E064545-A65E-BDDB-F729-9E8E940CBFBB}"/>
              </a:ext>
            </a:extLst>
          </p:cNvPr>
          <p:cNvSpPr/>
          <p:nvPr/>
        </p:nvSpPr>
        <p:spPr>
          <a:xfrm>
            <a:off x="1349033" y="3180672"/>
            <a:ext cx="3060918" cy="531661"/>
          </a:xfrm>
          <a:prstGeom prst="rect">
            <a:avLst/>
          </a:prstGeom>
          <a:noFill/>
        </p:spPr>
        <p:txBody>
          <a:bodyPr wrap="none" lIns="91440" tIns="45720" rIns="91440" bIns="45720">
            <a:normAutofit fontScale="62500" lnSpcReduction="20000"/>
          </a:bodyPr>
          <a:lstStyle/>
          <a:p>
            <a:pPr algn="ctr"/>
            <a:r>
              <a:rPr lang="en-US" sz="5400" dirty="0">
                <a:ln w="0"/>
                <a:effectLst>
                  <a:outerShdw blurRad="38100" dist="19050" dir="2700000" algn="tl" rotWithShape="0">
                    <a:schemeClr val="dk1">
                      <a:alpha val="40000"/>
                    </a:schemeClr>
                  </a:outerShdw>
                </a:effectLst>
              </a:rPr>
              <a:t>Turn off car</a:t>
            </a:r>
            <a:endParaRPr lang="en-US" sz="5400" b="0" cap="none" spc="0" dirty="0">
              <a:ln w="0"/>
              <a:solidFill>
                <a:schemeClr val="tx1"/>
              </a:solidFill>
              <a:effectLst>
                <a:outerShdw blurRad="38100" dist="19050" dir="2700000" algn="tl" rotWithShape="0">
                  <a:schemeClr val="dk1">
                    <a:alpha val="40000"/>
                  </a:schemeClr>
                </a:outerShdw>
              </a:effectLst>
            </a:endParaRPr>
          </a:p>
        </p:txBody>
      </p:sp>
      <p:sp>
        <p:nvSpPr>
          <p:cNvPr id="19" name="Rectangle 18">
            <a:extLst>
              <a:ext uri="{FF2B5EF4-FFF2-40B4-BE49-F238E27FC236}">
                <a16:creationId xmlns:a16="http://schemas.microsoft.com/office/drawing/2014/main" id="{D0670187-E711-3278-42DE-FE586913FE08}"/>
              </a:ext>
            </a:extLst>
          </p:cNvPr>
          <p:cNvSpPr/>
          <p:nvPr/>
        </p:nvSpPr>
        <p:spPr>
          <a:xfrm>
            <a:off x="3761273" y="3735750"/>
            <a:ext cx="3947522" cy="531661"/>
          </a:xfrm>
          <a:prstGeom prst="rect">
            <a:avLst/>
          </a:prstGeom>
          <a:noFill/>
        </p:spPr>
        <p:txBody>
          <a:bodyPr wrap="none" lIns="91440" tIns="45720" rIns="91440" bIns="45720">
            <a:normAutofit fontScale="62500" lnSpcReduction="20000"/>
          </a:bodyPr>
          <a:lstStyle/>
          <a:p>
            <a:pPr algn="ctr"/>
            <a:r>
              <a:rPr lang="en-US" sz="5400" dirty="0">
                <a:ln w="0"/>
                <a:effectLst>
                  <a:outerShdw blurRad="38100" dist="19050" dir="2700000" algn="tl" rotWithShape="0">
                    <a:schemeClr val="dk1">
                      <a:alpha val="40000"/>
                    </a:schemeClr>
                  </a:outerShdw>
                </a:effectLst>
              </a:rPr>
              <a:t>Get out and to safety</a:t>
            </a:r>
            <a:endParaRPr lang="en-US" sz="5400" b="0" cap="none" spc="0" dirty="0">
              <a:ln w="0"/>
              <a:solidFill>
                <a:schemeClr val="tx1"/>
              </a:solidFill>
              <a:effectLst>
                <a:outerShdw blurRad="38100" dist="19050" dir="2700000" algn="tl" rotWithShape="0">
                  <a:schemeClr val="dk1">
                    <a:alpha val="40000"/>
                  </a:schemeClr>
                </a:outerShdw>
              </a:effectLst>
            </a:endParaRPr>
          </a:p>
        </p:txBody>
      </p:sp>
      <p:sp>
        <p:nvSpPr>
          <p:cNvPr id="20" name="Rectangle 19">
            <a:extLst>
              <a:ext uri="{FF2B5EF4-FFF2-40B4-BE49-F238E27FC236}">
                <a16:creationId xmlns:a16="http://schemas.microsoft.com/office/drawing/2014/main" id="{C7A75E29-2F46-5DAF-224B-0A7EB46A955E}"/>
              </a:ext>
            </a:extLst>
          </p:cNvPr>
          <p:cNvSpPr/>
          <p:nvPr/>
        </p:nvSpPr>
        <p:spPr>
          <a:xfrm>
            <a:off x="7014042" y="1651886"/>
            <a:ext cx="4252672" cy="531661"/>
          </a:xfrm>
          <a:prstGeom prst="rect">
            <a:avLst/>
          </a:prstGeom>
          <a:noFill/>
        </p:spPr>
        <p:txBody>
          <a:bodyPr wrap="none" lIns="91440" tIns="45720" rIns="91440" bIns="45720">
            <a:normAutofit fontScale="62500" lnSpcReduction="20000"/>
          </a:bodyPr>
          <a:lstStyle/>
          <a:p>
            <a:pPr algn="ctr"/>
            <a:r>
              <a:rPr lang="en-US" sz="5400" dirty="0">
                <a:ln w="0"/>
                <a:effectLst>
                  <a:outerShdw blurRad="38100" dist="19050" dir="2700000" algn="tl" rotWithShape="0">
                    <a:schemeClr val="dk1">
                      <a:alpha val="40000"/>
                    </a:schemeClr>
                  </a:outerShdw>
                </a:effectLst>
              </a:rPr>
              <a:t>Exchange information</a:t>
            </a:r>
            <a:endParaRPr lang="en-US" sz="5400" b="0" cap="none" spc="0" dirty="0">
              <a:ln w="0"/>
              <a:solidFill>
                <a:schemeClr val="tx1"/>
              </a:solidFill>
              <a:effectLst>
                <a:outerShdw blurRad="38100" dist="19050" dir="2700000" algn="tl" rotWithShape="0">
                  <a:schemeClr val="dk1">
                    <a:alpha val="40000"/>
                  </a:schemeClr>
                </a:outerShdw>
              </a:effectLst>
            </a:endParaRPr>
          </a:p>
        </p:txBody>
      </p:sp>
      <p:sp>
        <p:nvSpPr>
          <p:cNvPr id="21" name="Rectangle 20">
            <a:extLst>
              <a:ext uri="{FF2B5EF4-FFF2-40B4-BE49-F238E27FC236}">
                <a16:creationId xmlns:a16="http://schemas.microsoft.com/office/drawing/2014/main" id="{006E1653-FD47-ED38-FB35-1B93489F210D}"/>
              </a:ext>
            </a:extLst>
          </p:cNvPr>
          <p:cNvSpPr/>
          <p:nvPr/>
        </p:nvSpPr>
        <p:spPr>
          <a:xfrm>
            <a:off x="6608561" y="4878958"/>
            <a:ext cx="3060918" cy="988447"/>
          </a:xfrm>
          <a:prstGeom prst="rect">
            <a:avLst/>
          </a:prstGeom>
          <a:noFill/>
        </p:spPr>
        <p:txBody>
          <a:bodyPr wrap="none" lIns="91440" tIns="45720" rIns="91440" bIns="45720">
            <a:normAutofit fontScale="62500" lnSpcReduction="20000"/>
          </a:bodyPr>
          <a:lstStyle/>
          <a:p>
            <a:pPr algn="ctr"/>
            <a:r>
              <a:rPr lang="en-US" sz="5400" dirty="0">
                <a:ln w="0"/>
                <a:effectLst>
                  <a:outerShdw blurRad="38100" dist="19050" dir="2700000" algn="tl" rotWithShape="0">
                    <a:schemeClr val="dk1">
                      <a:alpha val="40000"/>
                    </a:schemeClr>
                  </a:outerShdw>
                </a:effectLst>
              </a:rPr>
              <a:t>Give first aid</a:t>
            </a:r>
          </a:p>
          <a:p>
            <a:pPr algn="ctr"/>
            <a:r>
              <a:rPr lang="en-US" sz="5400" b="0" cap="none" spc="0" dirty="0">
                <a:ln w="0"/>
                <a:solidFill>
                  <a:schemeClr val="tx1"/>
                </a:solidFill>
                <a:effectLst>
                  <a:outerShdw blurRad="38100" dist="19050" dir="2700000" algn="tl" rotWithShape="0">
                    <a:schemeClr val="dk1">
                      <a:alpha val="40000"/>
                    </a:schemeClr>
                  </a:outerShdw>
                </a:effectLst>
              </a:rPr>
              <a:t>If you are able to do so</a:t>
            </a:r>
          </a:p>
        </p:txBody>
      </p:sp>
    </p:spTree>
    <p:extLst>
      <p:ext uri="{BB962C8B-B14F-4D97-AF65-F5344CB8AC3E}">
        <p14:creationId xmlns:p14="http://schemas.microsoft.com/office/powerpoint/2010/main" val="3116909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P spid="2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3368F-8EE2-133F-2A95-EA9031654C83}"/>
              </a:ext>
            </a:extLst>
          </p:cNvPr>
          <p:cNvSpPr>
            <a:spLocks noGrp="1"/>
          </p:cNvSpPr>
          <p:nvPr>
            <p:ph type="title"/>
          </p:nvPr>
        </p:nvSpPr>
        <p:spPr>
          <a:xfrm>
            <a:off x="0" y="365126"/>
            <a:ext cx="12192000" cy="921808"/>
          </a:xfrm>
        </p:spPr>
        <p:style>
          <a:lnRef idx="2">
            <a:schemeClr val="accent1">
              <a:shade val="50000"/>
            </a:schemeClr>
          </a:lnRef>
          <a:fillRef idx="1">
            <a:schemeClr val="accent1"/>
          </a:fillRef>
          <a:effectRef idx="0">
            <a:schemeClr val="accent1"/>
          </a:effectRef>
          <a:fontRef idx="minor">
            <a:schemeClr val="lt1"/>
          </a:fontRef>
        </p:style>
        <p:txBody>
          <a:bodyPr/>
          <a:lstStyle/>
          <a:p>
            <a:pPr algn="ctr"/>
            <a:r>
              <a:rPr lang="en-US" dirty="0"/>
              <a:t>What should you do if someone is bleeding?</a:t>
            </a:r>
          </a:p>
        </p:txBody>
      </p:sp>
      <p:pic>
        <p:nvPicPr>
          <p:cNvPr id="4" name="Online Media 3" title="How to Treat Severe Bleeding - First Aid Training - St John Ambulance">
            <a:hlinkClick r:id="" action="ppaction://media"/>
            <a:extLst>
              <a:ext uri="{FF2B5EF4-FFF2-40B4-BE49-F238E27FC236}">
                <a16:creationId xmlns:a16="http://schemas.microsoft.com/office/drawing/2014/main" id="{E065E4E9-0DBF-D2E3-2F56-3F8D76FEA41D}"/>
              </a:ext>
            </a:extLst>
          </p:cNvPr>
          <p:cNvPicPr>
            <a:picLocks noRot="1" noChangeAspect="1"/>
          </p:cNvPicPr>
          <p:nvPr>
            <a:videoFile r:link="rId1"/>
          </p:nvPr>
        </p:nvPicPr>
        <p:blipFill>
          <a:blip r:embed="rId4"/>
          <a:stretch>
            <a:fillRect/>
          </a:stretch>
        </p:blipFill>
        <p:spPr>
          <a:xfrm>
            <a:off x="797440" y="1731524"/>
            <a:ext cx="7609956" cy="4299625"/>
          </a:xfrm>
          <a:prstGeom prst="rect">
            <a:avLst/>
          </a:prstGeom>
        </p:spPr>
      </p:pic>
      <p:sp>
        <p:nvSpPr>
          <p:cNvPr id="5" name="Text Placeholder 3">
            <a:extLst>
              <a:ext uri="{FF2B5EF4-FFF2-40B4-BE49-F238E27FC236}">
                <a16:creationId xmlns:a16="http://schemas.microsoft.com/office/drawing/2014/main" id="{F390DFBA-A47F-6F0B-48E0-364A014EC24C}"/>
              </a:ext>
            </a:extLst>
          </p:cNvPr>
          <p:cNvSpPr txBox="1">
            <a:spLocks/>
          </p:cNvSpPr>
          <p:nvPr/>
        </p:nvSpPr>
        <p:spPr>
          <a:xfrm>
            <a:off x="8715983" y="1731524"/>
            <a:ext cx="3059957" cy="4299624"/>
          </a:xfrm>
          <a:prstGeom prst="rect">
            <a:avLst/>
          </a:prstGeom>
          <a:solidFill>
            <a:schemeClr val="accent3">
              <a:alpha val="50000"/>
            </a:schemeClr>
          </a:solidFill>
        </p:spPr>
        <p:style>
          <a:lnRef idx="0">
            <a:scrgbClr r="0" g="0" b="0"/>
          </a:lnRef>
          <a:fillRef idx="0">
            <a:scrgbClr r="0" g="0" b="0"/>
          </a:fillRef>
          <a:effectRef idx="0">
            <a:scrgbClr r="0" g="0" b="0"/>
          </a:effectRef>
          <a:fontRef idx="minor">
            <a:schemeClr val="lt1"/>
          </a:fontRef>
        </p:style>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endParaRPr lang="en-US" sz="2000" dirty="0">
              <a:solidFill>
                <a:schemeClr val="tx1"/>
              </a:solidFill>
            </a:endParaRPr>
          </a:p>
          <a:p>
            <a:r>
              <a:rPr lang="en-US" sz="2000" dirty="0">
                <a:solidFill>
                  <a:schemeClr val="tx1"/>
                </a:solidFill>
              </a:rPr>
              <a:t>Put a clean cloth or bandage on the wound</a:t>
            </a:r>
          </a:p>
          <a:p>
            <a:r>
              <a:rPr lang="en-US" sz="2000" dirty="0">
                <a:solidFill>
                  <a:schemeClr val="tx1"/>
                </a:solidFill>
              </a:rPr>
              <a:t>Press down on wound to stop bleeding</a:t>
            </a:r>
          </a:p>
          <a:p>
            <a:r>
              <a:rPr lang="en-US" sz="2000" dirty="0">
                <a:solidFill>
                  <a:schemeClr val="tx1"/>
                </a:solidFill>
              </a:rPr>
              <a:t>If arm or leg is cut, elevate it.</a:t>
            </a:r>
          </a:p>
          <a:p>
            <a:r>
              <a:rPr lang="en-US" sz="2000" dirty="0">
                <a:solidFill>
                  <a:schemeClr val="tx1"/>
                </a:solidFill>
              </a:rPr>
              <a:t>If it is serious, call 9-1-1</a:t>
            </a:r>
          </a:p>
        </p:txBody>
      </p:sp>
    </p:spTree>
    <p:extLst>
      <p:ext uri="{BB962C8B-B14F-4D97-AF65-F5344CB8AC3E}">
        <p14:creationId xmlns:p14="http://schemas.microsoft.com/office/powerpoint/2010/main" val="2801480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2FF3B-2263-B455-DBDC-2CFE5C4A583F}"/>
              </a:ext>
            </a:extLst>
          </p:cNvPr>
          <p:cNvSpPr>
            <a:spLocks noGrp="1"/>
          </p:cNvSpPr>
          <p:nvPr>
            <p:ph type="title"/>
          </p:nvPr>
        </p:nvSpPr>
        <p:spPr>
          <a:xfrm>
            <a:off x="2242584" y="1269262"/>
            <a:ext cx="3932237" cy="1214846"/>
          </a:xfrm>
        </p:spPr>
        <p:style>
          <a:lnRef idx="2">
            <a:schemeClr val="accent1">
              <a:shade val="50000"/>
            </a:schemeClr>
          </a:lnRef>
          <a:fillRef idx="1">
            <a:schemeClr val="accent1"/>
          </a:fillRef>
          <a:effectRef idx="0">
            <a:schemeClr val="accent1"/>
          </a:effectRef>
          <a:fontRef idx="minor">
            <a:schemeClr val="lt1"/>
          </a:fontRef>
        </p:style>
        <p:txBody>
          <a:bodyPr/>
          <a:lstStyle/>
          <a:p>
            <a:r>
              <a:rPr lang="en-US" dirty="0"/>
              <a:t>Earthquake safety</a:t>
            </a:r>
          </a:p>
        </p:txBody>
      </p:sp>
      <p:pic>
        <p:nvPicPr>
          <p:cNvPr id="6" name="Content Placeholder 5" descr="A picture containing text, newspaper&#10;&#10;Description automatically generated">
            <a:extLst>
              <a:ext uri="{FF2B5EF4-FFF2-40B4-BE49-F238E27FC236}">
                <a16:creationId xmlns:a16="http://schemas.microsoft.com/office/drawing/2014/main" id="{C92B557A-CF64-A9A5-FC38-F6BBFAF41B47}"/>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954755" y="727075"/>
            <a:ext cx="4503208" cy="5403850"/>
          </a:xfrm>
          <a:custGeom>
            <a:avLst/>
            <a:gdLst>
              <a:gd name="connsiteX0" fmla="*/ 0 w 6172200"/>
              <a:gd name="connsiteY0" fmla="*/ 0 h 5403850"/>
              <a:gd name="connsiteX1" fmla="*/ 6172200 w 6172200"/>
              <a:gd name="connsiteY1" fmla="*/ 0 h 5403850"/>
              <a:gd name="connsiteX2" fmla="*/ 6172200 w 6172200"/>
              <a:gd name="connsiteY2" fmla="*/ 5403850 h 5403850"/>
              <a:gd name="connsiteX3" fmla="*/ 0 w 6172200"/>
              <a:gd name="connsiteY3" fmla="*/ 5403850 h 5403850"/>
              <a:gd name="connsiteX4" fmla="*/ 0 w 6172200"/>
              <a:gd name="connsiteY4" fmla="*/ 0 h 5403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72200" h="5403850" fill="none" extrusionOk="0">
                <a:moveTo>
                  <a:pt x="0" y="0"/>
                </a:moveTo>
                <a:cubicBezTo>
                  <a:pt x="2738069" y="120580"/>
                  <a:pt x="4274855" y="66657"/>
                  <a:pt x="6172200" y="0"/>
                </a:cubicBezTo>
                <a:cubicBezTo>
                  <a:pt x="6181849" y="1752171"/>
                  <a:pt x="6301313" y="3362047"/>
                  <a:pt x="6172200" y="5403850"/>
                </a:cubicBezTo>
                <a:cubicBezTo>
                  <a:pt x="3458481" y="5448784"/>
                  <a:pt x="856921" y="5530921"/>
                  <a:pt x="0" y="5403850"/>
                </a:cubicBezTo>
                <a:cubicBezTo>
                  <a:pt x="69799" y="2878850"/>
                  <a:pt x="-70517" y="2107730"/>
                  <a:pt x="0" y="0"/>
                </a:cubicBezTo>
                <a:close/>
              </a:path>
              <a:path w="6172200" h="5403850" stroke="0" extrusionOk="0">
                <a:moveTo>
                  <a:pt x="0" y="0"/>
                </a:moveTo>
                <a:cubicBezTo>
                  <a:pt x="1366333" y="60785"/>
                  <a:pt x="4707962" y="-67440"/>
                  <a:pt x="6172200" y="0"/>
                </a:cubicBezTo>
                <a:cubicBezTo>
                  <a:pt x="6079024" y="1396703"/>
                  <a:pt x="6077133" y="3793694"/>
                  <a:pt x="6172200" y="5403850"/>
                </a:cubicBezTo>
                <a:cubicBezTo>
                  <a:pt x="4595100" y="5453924"/>
                  <a:pt x="2524365" y="5298113"/>
                  <a:pt x="0" y="5403850"/>
                </a:cubicBezTo>
                <a:cubicBezTo>
                  <a:pt x="-80247" y="2729774"/>
                  <a:pt x="29595" y="680742"/>
                  <a:pt x="0" y="0"/>
                </a:cubicBezTo>
                <a:close/>
              </a:path>
            </a:pathLst>
          </a:custGeom>
          <a:ln w="57150">
            <a:solidFill>
              <a:schemeClr val="accent1">
                <a:lumMod val="75000"/>
              </a:schemeClr>
            </a:solidFill>
            <a:extLst>
              <a:ext uri="{C807C97D-BFC1-408E-A445-0C87EB9F89A2}">
                <ask:lineSketchStyleProps xmlns:ask="http://schemas.microsoft.com/office/drawing/2018/sketchyshapes" sd="2542076569">
                  <ask:type>
                    <ask:lineSketchCurved/>
                  </ask:type>
                </ask:lineSketchStyleProps>
              </a:ext>
            </a:extLst>
          </a:ln>
        </p:spPr>
      </p:pic>
      <p:sp>
        <p:nvSpPr>
          <p:cNvPr id="4" name="Text Placeholder 3">
            <a:extLst>
              <a:ext uri="{FF2B5EF4-FFF2-40B4-BE49-F238E27FC236}">
                <a16:creationId xmlns:a16="http://schemas.microsoft.com/office/drawing/2014/main" id="{6D83795B-A584-3BCB-5111-AA6716CF4710}"/>
              </a:ext>
            </a:extLst>
          </p:cNvPr>
          <p:cNvSpPr>
            <a:spLocks noGrp="1"/>
          </p:cNvSpPr>
          <p:nvPr>
            <p:ph type="body" sz="half" idx="2"/>
          </p:nvPr>
        </p:nvSpPr>
        <p:spPr>
          <a:xfrm>
            <a:off x="2266146" y="2688303"/>
            <a:ext cx="3932237" cy="3811588"/>
          </a:xfr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85000" lnSpcReduction="10000"/>
          </a:bodyPr>
          <a:lstStyle/>
          <a:p>
            <a:r>
              <a:rPr lang="en-US" sz="2000" dirty="0">
                <a:solidFill>
                  <a:schemeClr val="tx1"/>
                </a:solidFill>
              </a:rPr>
              <a:t>Go somewhere safe such as under a heavy table or desk, beside a bed, and away from windows, breakable and objects.</a:t>
            </a:r>
          </a:p>
          <a:p>
            <a:r>
              <a:rPr lang="en-US" sz="2000" dirty="0">
                <a:solidFill>
                  <a:schemeClr val="tx1"/>
                </a:solidFill>
              </a:rPr>
              <a:t> Stay calm.</a:t>
            </a:r>
          </a:p>
          <a:p>
            <a:r>
              <a:rPr lang="en-US" sz="2000" dirty="0">
                <a:solidFill>
                  <a:schemeClr val="tx1"/>
                </a:solidFill>
              </a:rPr>
              <a:t> If you are outside, stay away from buildings and power lines. </a:t>
            </a:r>
          </a:p>
          <a:p>
            <a:r>
              <a:rPr lang="en-US" sz="2000" dirty="0">
                <a:solidFill>
                  <a:schemeClr val="tx1"/>
                </a:solidFill>
              </a:rPr>
              <a:t>Once the shaking stops, exit the building and stay outside until the building judged safe by a responsible adult (minor earthquake) or building inspector (major damage).</a:t>
            </a:r>
          </a:p>
          <a:p>
            <a:r>
              <a:rPr lang="en-US" sz="2000" dirty="0">
                <a:solidFill>
                  <a:schemeClr val="tx1"/>
                </a:solidFill>
              </a:rPr>
              <a:t> Be aware aftershocks commonly follow earthquakes so don't assume the danger is over just because the shaking stopped. </a:t>
            </a:r>
          </a:p>
        </p:txBody>
      </p:sp>
      <p:sp>
        <p:nvSpPr>
          <p:cNvPr id="3" name="Diagonal Stripe 2">
            <a:extLst>
              <a:ext uri="{FF2B5EF4-FFF2-40B4-BE49-F238E27FC236}">
                <a16:creationId xmlns:a16="http://schemas.microsoft.com/office/drawing/2014/main" id="{E97EDEC4-9309-DA7E-81F9-DA416FF669B8}"/>
              </a:ext>
            </a:extLst>
          </p:cNvPr>
          <p:cNvSpPr/>
          <p:nvPr/>
        </p:nvSpPr>
        <p:spPr>
          <a:xfrm>
            <a:off x="0" y="1"/>
            <a:ext cx="5960533" cy="2844800"/>
          </a:xfrm>
          <a:prstGeom prst="diagStri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5" name="TextBox 4">
            <a:extLst>
              <a:ext uri="{FF2B5EF4-FFF2-40B4-BE49-F238E27FC236}">
                <a16:creationId xmlns:a16="http://schemas.microsoft.com/office/drawing/2014/main" id="{4F98CF42-3342-18C4-42AA-1407588A7994}"/>
              </a:ext>
            </a:extLst>
          </p:cNvPr>
          <p:cNvSpPr txBox="1"/>
          <p:nvPr/>
        </p:nvSpPr>
        <p:spPr>
          <a:xfrm rot="20098773">
            <a:off x="158098" y="550842"/>
            <a:ext cx="4067482" cy="1015663"/>
          </a:xfrm>
          <a:prstGeom prst="rect">
            <a:avLst/>
          </a:prstGeom>
          <a:noFill/>
        </p:spPr>
        <p:txBody>
          <a:bodyPr wrap="square" rtlCol="0">
            <a:spAutoFit/>
          </a:bodyPr>
          <a:lstStyle/>
          <a:p>
            <a:r>
              <a:rPr lang="en-US" sz="6000" dirty="0">
                <a:solidFill>
                  <a:srgbClr val="C00000"/>
                </a:solidFill>
                <a:effectLst>
                  <a:outerShdw blurRad="38100" dist="38100" dir="2700000" algn="tl">
                    <a:srgbClr val="000000">
                      <a:alpha val="43137"/>
                    </a:srgbClr>
                  </a:outerShdw>
                </a:effectLst>
                <a:latin typeface="Bauhaus 93" panose="04030905020B02020C02" pitchFamily="82" charset="0"/>
              </a:rPr>
              <a:t>Scenario 5</a:t>
            </a:r>
          </a:p>
        </p:txBody>
      </p:sp>
    </p:spTree>
    <p:extLst>
      <p:ext uri="{BB962C8B-B14F-4D97-AF65-F5344CB8AC3E}">
        <p14:creationId xmlns:p14="http://schemas.microsoft.com/office/powerpoint/2010/main" val="1018949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agonal Stripe 2">
            <a:extLst>
              <a:ext uri="{FF2B5EF4-FFF2-40B4-BE49-F238E27FC236}">
                <a16:creationId xmlns:a16="http://schemas.microsoft.com/office/drawing/2014/main" id="{006D1E53-2C61-B7BA-E315-247B1916FE2B}"/>
              </a:ext>
            </a:extLst>
          </p:cNvPr>
          <p:cNvSpPr/>
          <p:nvPr/>
        </p:nvSpPr>
        <p:spPr>
          <a:xfrm>
            <a:off x="0" y="0"/>
            <a:ext cx="5960533" cy="4035971"/>
          </a:xfrm>
          <a:prstGeom prst="diagStri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4" name="TextBox 3">
            <a:extLst>
              <a:ext uri="{FF2B5EF4-FFF2-40B4-BE49-F238E27FC236}">
                <a16:creationId xmlns:a16="http://schemas.microsoft.com/office/drawing/2014/main" id="{72780127-53A6-CE08-5B3C-FBB0CF4F9B7B}"/>
              </a:ext>
            </a:extLst>
          </p:cNvPr>
          <p:cNvSpPr txBox="1"/>
          <p:nvPr/>
        </p:nvSpPr>
        <p:spPr>
          <a:xfrm rot="20098773">
            <a:off x="208891" y="452905"/>
            <a:ext cx="4286933" cy="1938992"/>
          </a:xfrm>
          <a:prstGeom prst="rect">
            <a:avLst/>
          </a:prstGeom>
          <a:noFill/>
        </p:spPr>
        <p:txBody>
          <a:bodyPr wrap="square" rtlCol="0">
            <a:spAutoFit/>
          </a:bodyPr>
          <a:lstStyle/>
          <a:p>
            <a:r>
              <a:rPr lang="en-US" sz="6000" dirty="0">
                <a:solidFill>
                  <a:srgbClr val="C00000"/>
                </a:solidFill>
                <a:effectLst>
                  <a:outerShdw blurRad="38100" dist="38100" dir="2700000" algn="tl">
                    <a:srgbClr val="000000">
                      <a:alpha val="43137"/>
                    </a:srgbClr>
                  </a:outerShdw>
                </a:effectLst>
                <a:latin typeface="Bauhaus 93" panose="04030905020B02020C02" pitchFamily="82" charset="0"/>
              </a:rPr>
              <a:t>Earthquake </a:t>
            </a:r>
          </a:p>
          <a:p>
            <a:pPr algn="ctr"/>
            <a:r>
              <a:rPr lang="en-US" sz="6000" dirty="0">
                <a:solidFill>
                  <a:srgbClr val="C00000"/>
                </a:solidFill>
                <a:effectLst>
                  <a:outerShdw blurRad="38100" dist="38100" dir="2700000" algn="tl">
                    <a:srgbClr val="000000">
                      <a:alpha val="43137"/>
                    </a:srgbClr>
                  </a:outerShdw>
                </a:effectLst>
                <a:latin typeface="Bauhaus 93" panose="04030905020B02020C02" pitchFamily="82" charset="0"/>
              </a:rPr>
              <a:t>Drill</a:t>
            </a:r>
          </a:p>
        </p:txBody>
      </p:sp>
      <p:sp>
        <p:nvSpPr>
          <p:cNvPr id="5" name="Rectangle 4">
            <a:extLst>
              <a:ext uri="{FF2B5EF4-FFF2-40B4-BE49-F238E27FC236}">
                <a16:creationId xmlns:a16="http://schemas.microsoft.com/office/drawing/2014/main" id="{EFF933A6-4308-E775-035A-4B60E800DD9B}"/>
              </a:ext>
            </a:extLst>
          </p:cNvPr>
          <p:cNvSpPr/>
          <p:nvPr/>
        </p:nvSpPr>
        <p:spPr>
          <a:xfrm>
            <a:off x="3304673" y="1970030"/>
            <a:ext cx="8775031" cy="4719527"/>
          </a:xfrm>
          <a:custGeom>
            <a:avLst/>
            <a:gdLst>
              <a:gd name="connsiteX0" fmla="*/ 0 w 8775031"/>
              <a:gd name="connsiteY0" fmla="*/ 0 h 4719527"/>
              <a:gd name="connsiteX1" fmla="*/ 8775031 w 8775031"/>
              <a:gd name="connsiteY1" fmla="*/ 0 h 4719527"/>
              <a:gd name="connsiteX2" fmla="*/ 8775031 w 8775031"/>
              <a:gd name="connsiteY2" fmla="*/ 4719527 h 4719527"/>
              <a:gd name="connsiteX3" fmla="*/ 0 w 8775031"/>
              <a:gd name="connsiteY3" fmla="*/ 4719527 h 4719527"/>
              <a:gd name="connsiteX4" fmla="*/ 0 w 8775031"/>
              <a:gd name="connsiteY4" fmla="*/ 0 h 47195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5031" h="4719527" fill="none" extrusionOk="0">
                <a:moveTo>
                  <a:pt x="0" y="0"/>
                </a:moveTo>
                <a:cubicBezTo>
                  <a:pt x="2747782" y="-53864"/>
                  <a:pt x="5550930" y="-23069"/>
                  <a:pt x="8775031" y="0"/>
                </a:cubicBezTo>
                <a:cubicBezTo>
                  <a:pt x="8649173" y="678897"/>
                  <a:pt x="8842289" y="3031993"/>
                  <a:pt x="8775031" y="4719527"/>
                </a:cubicBezTo>
                <a:cubicBezTo>
                  <a:pt x="7317298" y="4806249"/>
                  <a:pt x="1453213" y="4761765"/>
                  <a:pt x="0" y="4719527"/>
                </a:cubicBezTo>
                <a:cubicBezTo>
                  <a:pt x="-73381" y="3612436"/>
                  <a:pt x="-167018" y="2300814"/>
                  <a:pt x="0" y="0"/>
                </a:cubicBezTo>
                <a:close/>
              </a:path>
              <a:path w="8775031" h="4719527" stroke="0" extrusionOk="0">
                <a:moveTo>
                  <a:pt x="0" y="0"/>
                </a:moveTo>
                <a:cubicBezTo>
                  <a:pt x="988378" y="-98596"/>
                  <a:pt x="4880806" y="105761"/>
                  <a:pt x="8775031" y="0"/>
                </a:cubicBezTo>
                <a:cubicBezTo>
                  <a:pt x="8746359" y="864712"/>
                  <a:pt x="8842490" y="2900877"/>
                  <a:pt x="8775031" y="4719527"/>
                </a:cubicBezTo>
                <a:cubicBezTo>
                  <a:pt x="7243814" y="4776203"/>
                  <a:pt x="1128692" y="4759849"/>
                  <a:pt x="0" y="4719527"/>
                </a:cubicBezTo>
                <a:cubicBezTo>
                  <a:pt x="80433" y="3416805"/>
                  <a:pt x="99406" y="2287822"/>
                  <a:pt x="0" y="0"/>
                </a:cubicBezTo>
                <a:close/>
              </a:path>
            </a:pathLst>
          </a:custGeom>
          <a:ln w="76200">
            <a:solidFill>
              <a:schemeClr val="accent1">
                <a:lumMod val="75000"/>
              </a:schemeClr>
            </a:solidFill>
            <a:extLst>
              <a:ext uri="{C807C97D-BFC1-408E-A445-0C87EB9F89A2}">
                <ask:lineSketchStyleProps xmlns:ask="http://schemas.microsoft.com/office/drawing/2018/sketchyshapes" sd="2681366287">
                  <a:prstGeom prst="rect">
                    <a:avLst/>
                  </a:prstGeom>
                  <ask:type>
                    <ask:lineSketchCurved/>
                  </ask:type>
                </ask:lineSketchStyleProps>
              </a:ext>
            </a:extLst>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8" name="Picture 7" descr="Diagram&#10;&#10;Description automatically generated">
            <a:extLst>
              <a:ext uri="{FF2B5EF4-FFF2-40B4-BE49-F238E27FC236}">
                <a16:creationId xmlns:a16="http://schemas.microsoft.com/office/drawing/2014/main" id="{B2015E44-CC83-4C16-83D9-18703C8BCC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69596" y="2199075"/>
            <a:ext cx="7990830" cy="4261435"/>
          </a:xfrm>
          <a:prstGeom prst="rect">
            <a:avLst/>
          </a:prstGeom>
        </p:spPr>
      </p:pic>
    </p:spTree>
    <p:extLst>
      <p:ext uri="{BB962C8B-B14F-4D97-AF65-F5344CB8AC3E}">
        <p14:creationId xmlns:p14="http://schemas.microsoft.com/office/powerpoint/2010/main" val="3256304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withEffect">
                                  <p:stCondLst>
                                    <p:cond delay="0"/>
                                  </p:stCondLst>
                                  <p:childTnLst>
                                    <p:animRot by="120000">
                                      <p:cBhvr>
                                        <p:cTn id="6" dur="900" fill="hold">
                                          <p:stCondLst>
                                            <p:cond delay="0"/>
                                          </p:stCondLst>
                                        </p:cTn>
                                        <p:tgtEl>
                                          <p:spTgt spid="8"/>
                                        </p:tgtEl>
                                        <p:attrNameLst>
                                          <p:attrName>r</p:attrName>
                                        </p:attrNameLst>
                                      </p:cBhvr>
                                    </p:animRot>
                                    <p:animRot by="-240000">
                                      <p:cBhvr>
                                        <p:cTn id="7" dur="1800" fill="hold">
                                          <p:stCondLst>
                                            <p:cond delay="1800"/>
                                          </p:stCondLst>
                                        </p:cTn>
                                        <p:tgtEl>
                                          <p:spTgt spid="8"/>
                                        </p:tgtEl>
                                        <p:attrNameLst>
                                          <p:attrName>r</p:attrName>
                                        </p:attrNameLst>
                                      </p:cBhvr>
                                    </p:animRot>
                                    <p:animRot by="240000">
                                      <p:cBhvr>
                                        <p:cTn id="8" dur="1800" fill="hold">
                                          <p:stCondLst>
                                            <p:cond delay="3600"/>
                                          </p:stCondLst>
                                        </p:cTn>
                                        <p:tgtEl>
                                          <p:spTgt spid="8"/>
                                        </p:tgtEl>
                                        <p:attrNameLst>
                                          <p:attrName>r</p:attrName>
                                        </p:attrNameLst>
                                      </p:cBhvr>
                                    </p:animRot>
                                    <p:animRot by="-240000">
                                      <p:cBhvr>
                                        <p:cTn id="9" dur="1800" fill="hold">
                                          <p:stCondLst>
                                            <p:cond delay="5400"/>
                                          </p:stCondLst>
                                        </p:cTn>
                                        <p:tgtEl>
                                          <p:spTgt spid="8"/>
                                        </p:tgtEl>
                                        <p:attrNameLst>
                                          <p:attrName>r</p:attrName>
                                        </p:attrNameLst>
                                      </p:cBhvr>
                                    </p:animRot>
                                    <p:animRot by="120000">
                                      <p:cBhvr>
                                        <p:cTn id="10" dur="1800" fill="hold">
                                          <p:stCondLst>
                                            <p:cond delay="7200"/>
                                          </p:stCondLst>
                                        </p:cTn>
                                        <p:tgtEl>
                                          <p:spTgt spid="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agonal Stripe 2">
            <a:extLst>
              <a:ext uri="{FF2B5EF4-FFF2-40B4-BE49-F238E27FC236}">
                <a16:creationId xmlns:a16="http://schemas.microsoft.com/office/drawing/2014/main" id="{006D1E53-2C61-B7BA-E315-247B1916FE2B}"/>
              </a:ext>
            </a:extLst>
          </p:cNvPr>
          <p:cNvSpPr/>
          <p:nvPr/>
        </p:nvSpPr>
        <p:spPr>
          <a:xfrm>
            <a:off x="0" y="1"/>
            <a:ext cx="5960533" cy="2844800"/>
          </a:xfrm>
          <a:prstGeom prst="diagStri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4" name="TextBox 3">
            <a:extLst>
              <a:ext uri="{FF2B5EF4-FFF2-40B4-BE49-F238E27FC236}">
                <a16:creationId xmlns:a16="http://schemas.microsoft.com/office/drawing/2014/main" id="{72780127-53A6-CE08-5B3C-FBB0CF4F9B7B}"/>
              </a:ext>
            </a:extLst>
          </p:cNvPr>
          <p:cNvSpPr txBox="1"/>
          <p:nvPr/>
        </p:nvSpPr>
        <p:spPr>
          <a:xfrm rot="20098773">
            <a:off x="158098" y="550842"/>
            <a:ext cx="4067482" cy="1015663"/>
          </a:xfrm>
          <a:prstGeom prst="rect">
            <a:avLst/>
          </a:prstGeom>
          <a:noFill/>
        </p:spPr>
        <p:txBody>
          <a:bodyPr wrap="square" rtlCol="0">
            <a:spAutoFit/>
          </a:bodyPr>
          <a:lstStyle/>
          <a:p>
            <a:r>
              <a:rPr lang="en-US" sz="6000" dirty="0">
                <a:solidFill>
                  <a:srgbClr val="C00000"/>
                </a:solidFill>
                <a:effectLst>
                  <a:outerShdw blurRad="38100" dist="38100" dir="2700000" algn="tl">
                    <a:srgbClr val="000000">
                      <a:alpha val="43137"/>
                    </a:srgbClr>
                  </a:outerShdw>
                </a:effectLst>
                <a:latin typeface="Bauhaus 93" panose="04030905020B02020C02" pitchFamily="82" charset="0"/>
              </a:rPr>
              <a:t>Scenario 6</a:t>
            </a:r>
          </a:p>
        </p:txBody>
      </p:sp>
      <p:sp>
        <p:nvSpPr>
          <p:cNvPr id="5" name="Rectangle 4">
            <a:extLst>
              <a:ext uri="{FF2B5EF4-FFF2-40B4-BE49-F238E27FC236}">
                <a16:creationId xmlns:a16="http://schemas.microsoft.com/office/drawing/2014/main" id="{EFF933A6-4308-E775-035A-4B60E800DD9B}"/>
              </a:ext>
            </a:extLst>
          </p:cNvPr>
          <p:cNvSpPr/>
          <p:nvPr/>
        </p:nvSpPr>
        <p:spPr>
          <a:xfrm>
            <a:off x="2444229" y="1422401"/>
            <a:ext cx="9394844" cy="5258200"/>
          </a:xfrm>
          <a:custGeom>
            <a:avLst/>
            <a:gdLst>
              <a:gd name="connsiteX0" fmla="*/ 0 w 9394844"/>
              <a:gd name="connsiteY0" fmla="*/ 0 h 5258200"/>
              <a:gd name="connsiteX1" fmla="*/ 9394844 w 9394844"/>
              <a:gd name="connsiteY1" fmla="*/ 0 h 5258200"/>
              <a:gd name="connsiteX2" fmla="*/ 9394844 w 9394844"/>
              <a:gd name="connsiteY2" fmla="*/ 5258200 h 5258200"/>
              <a:gd name="connsiteX3" fmla="*/ 0 w 9394844"/>
              <a:gd name="connsiteY3" fmla="*/ 5258200 h 5258200"/>
              <a:gd name="connsiteX4" fmla="*/ 0 w 9394844"/>
              <a:gd name="connsiteY4" fmla="*/ 0 h 5258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94844" h="5258200" fill="none" extrusionOk="0">
                <a:moveTo>
                  <a:pt x="0" y="0"/>
                </a:moveTo>
                <a:cubicBezTo>
                  <a:pt x="1028729" y="-53864"/>
                  <a:pt x="8440460" y="-23069"/>
                  <a:pt x="9394844" y="0"/>
                </a:cubicBezTo>
                <a:cubicBezTo>
                  <a:pt x="9268986" y="1272465"/>
                  <a:pt x="9462102" y="3402552"/>
                  <a:pt x="9394844" y="5258200"/>
                </a:cubicBezTo>
                <a:cubicBezTo>
                  <a:pt x="8219611" y="5344922"/>
                  <a:pt x="1060029" y="5300438"/>
                  <a:pt x="0" y="5258200"/>
                </a:cubicBezTo>
                <a:cubicBezTo>
                  <a:pt x="-73381" y="4233424"/>
                  <a:pt x="-167018" y="1666003"/>
                  <a:pt x="0" y="0"/>
                </a:cubicBezTo>
                <a:close/>
              </a:path>
              <a:path w="9394844" h="5258200" stroke="0" extrusionOk="0">
                <a:moveTo>
                  <a:pt x="0" y="0"/>
                </a:moveTo>
                <a:cubicBezTo>
                  <a:pt x="3263252" y="-98596"/>
                  <a:pt x="7705777" y="105761"/>
                  <a:pt x="9394844" y="0"/>
                </a:cubicBezTo>
                <a:cubicBezTo>
                  <a:pt x="9366172" y="2295937"/>
                  <a:pt x="9462303" y="3790801"/>
                  <a:pt x="9394844" y="5258200"/>
                </a:cubicBezTo>
                <a:cubicBezTo>
                  <a:pt x="7911763" y="5314876"/>
                  <a:pt x="2941336" y="5298522"/>
                  <a:pt x="0" y="5258200"/>
                </a:cubicBezTo>
                <a:cubicBezTo>
                  <a:pt x="80433" y="4595774"/>
                  <a:pt x="99406" y="2269257"/>
                  <a:pt x="0" y="0"/>
                </a:cubicBezTo>
                <a:close/>
              </a:path>
            </a:pathLst>
          </a:custGeom>
          <a:ln w="76200">
            <a:solidFill>
              <a:schemeClr val="accent1">
                <a:lumMod val="75000"/>
              </a:schemeClr>
            </a:solidFill>
            <a:extLst>
              <a:ext uri="{C807C97D-BFC1-408E-A445-0C87EB9F89A2}">
                <ask:lineSketchStyleProps xmlns:ask="http://schemas.microsoft.com/office/drawing/2018/sketchyshapes" sd="2681366287">
                  <a:prstGeom prst="rect">
                    <a:avLst/>
                  </a:prstGeom>
                  <ask:type>
                    <ask:lineSketchCurved/>
                  </ask:type>
                </ask:lineSketchStyleProps>
              </a:ext>
            </a:extLst>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6" name="Picture 5" descr="A picture containing house, blue, bright, resort&#10;&#10;Description automatically generated">
            <a:extLst>
              <a:ext uri="{FF2B5EF4-FFF2-40B4-BE49-F238E27FC236}">
                <a16:creationId xmlns:a16="http://schemas.microsoft.com/office/drawing/2014/main" id="{53EFDF03-F5D3-C7F7-9314-DAAB39CE27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18776" y="1735667"/>
            <a:ext cx="8845749" cy="4631668"/>
          </a:xfrm>
          <a:prstGeom prst="rect">
            <a:avLst/>
          </a:prstGeom>
        </p:spPr>
      </p:pic>
    </p:spTree>
    <p:extLst>
      <p:ext uri="{BB962C8B-B14F-4D97-AF65-F5344CB8AC3E}">
        <p14:creationId xmlns:p14="http://schemas.microsoft.com/office/powerpoint/2010/main" val="9892358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2FF3B-2263-B455-DBDC-2CFE5C4A583F}"/>
              </a:ext>
            </a:extLst>
          </p:cNvPr>
          <p:cNvSpPr>
            <a:spLocks noGrp="1"/>
          </p:cNvSpPr>
          <p:nvPr>
            <p:ph type="title"/>
          </p:nvPr>
        </p:nvSpPr>
        <p:spPr>
          <a:xfrm>
            <a:off x="839788" y="457200"/>
            <a:ext cx="3932237" cy="1214846"/>
          </a:xfrm>
        </p:spPr>
        <p:style>
          <a:lnRef idx="2">
            <a:schemeClr val="accent1">
              <a:shade val="50000"/>
            </a:schemeClr>
          </a:lnRef>
          <a:fillRef idx="1">
            <a:schemeClr val="accent1"/>
          </a:fillRef>
          <a:effectRef idx="0">
            <a:schemeClr val="accent1"/>
          </a:effectRef>
          <a:fontRef idx="minor">
            <a:schemeClr val="lt1"/>
          </a:fontRef>
        </p:style>
        <p:txBody>
          <a:bodyPr/>
          <a:lstStyle/>
          <a:p>
            <a:r>
              <a:rPr lang="en-US" dirty="0"/>
              <a:t>Flood – </a:t>
            </a:r>
            <a:br>
              <a:rPr lang="en-US" dirty="0"/>
            </a:br>
            <a:r>
              <a:rPr lang="en-US" dirty="0"/>
              <a:t>Go up to safety</a:t>
            </a:r>
          </a:p>
        </p:txBody>
      </p:sp>
      <p:pic>
        <p:nvPicPr>
          <p:cNvPr id="6" name="Content Placeholder 5">
            <a:extLst>
              <a:ext uri="{FF2B5EF4-FFF2-40B4-BE49-F238E27FC236}">
                <a16:creationId xmlns:a16="http://schemas.microsoft.com/office/drawing/2014/main" id="{7BFC845A-41A1-6390-BF9C-7210E2AEB15A}"/>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p:blipFill>
        <p:spPr>
          <a:xfrm>
            <a:off x="6096000" y="29590"/>
            <a:ext cx="4572000" cy="6583680"/>
          </a:xfrm>
          <a:custGeom>
            <a:avLst/>
            <a:gdLst>
              <a:gd name="connsiteX0" fmla="*/ 0 w 4572000"/>
              <a:gd name="connsiteY0" fmla="*/ 0 h 6583680"/>
              <a:gd name="connsiteX1" fmla="*/ 4572000 w 4572000"/>
              <a:gd name="connsiteY1" fmla="*/ 0 h 6583680"/>
              <a:gd name="connsiteX2" fmla="*/ 4572000 w 4572000"/>
              <a:gd name="connsiteY2" fmla="*/ 6583680 h 6583680"/>
              <a:gd name="connsiteX3" fmla="*/ 0 w 4572000"/>
              <a:gd name="connsiteY3" fmla="*/ 6583680 h 6583680"/>
              <a:gd name="connsiteX4" fmla="*/ 0 w 4572000"/>
              <a:gd name="connsiteY4" fmla="*/ 0 h 65836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2000" h="6583680" fill="none" extrusionOk="0">
                <a:moveTo>
                  <a:pt x="0" y="0"/>
                </a:moveTo>
                <a:cubicBezTo>
                  <a:pt x="2211922" y="120580"/>
                  <a:pt x="2834619" y="66657"/>
                  <a:pt x="4572000" y="0"/>
                </a:cubicBezTo>
                <a:cubicBezTo>
                  <a:pt x="4581649" y="978363"/>
                  <a:pt x="4701113" y="3997462"/>
                  <a:pt x="4572000" y="6583680"/>
                </a:cubicBezTo>
                <a:cubicBezTo>
                  <a:pt x="4030442" y="6628614"/>
                  <a:pt x="514205" y="6710751"/>
                  <a:pt x="0" y="6583680"/>
                </a:cubicBezTo>
                <a:cubicBezTo>
                  <a:pt x="69799" y="3483862"/>
                  <a:pt x="-70517" y="1107351"/>
                  <a:pt x="0" y="0"/>
                </a:cubicBezTo>
                <a:close/>
              </a:path>
              <a:path w="4572000" h="6583680" stroke="0" extrusionOk="0">
                <a:moveTo>
                  <a:pt x="0" y="0"/>
                </a:moveTo>
                <a:cubicBezTo>
                  <a:pt x="2211897" y="60785"/>
                  <a:pt x="3359144" y="-67440"/>
                  <a:pt x="4572000" y="0"/>
                </a:cubicBezTo>
                <a:cubicBezTo>
                  <a:pt x="4478824" y="2073507"/>
                  <a:pt x="4476933" y="5588860"/>
                  <a:pt x="4572000" y="6583680"/>
                </a:cubicBezTo>
                <a:cubicBezTo>
                  <a:pt x="3795504" y="6633754"/>
                  <a:pt x="1175743" y="6477943"/>
                  <a:pt x="0" y="6583680"/>
                </a:cubicBezTo>
                <a:cubicBezTo>
                  <a:pt x="-80247" y="5075028"/>
                  <a:pt x="29595" y="2979265"/>
                  <a:pt x="0" y="0"/>
                </a:cubicBezTo>
                <a:close/>
              </a:path>
            </a:pathLst>
          </a:custGeom>
          <a:ln w="57150">
            <a:solidFill>
              <a:schemeClr val="accent1">
                <a:lumMod val="75000"/>
              </a:schemeClr>
            </a:solidFill>
            <a:extLst>
              <a:ext uri="{C807C97D-BFC1-408E-A445-0C87EB9F89A2}">
                <ask:lineSketchStyleProps xmlns:ask="http://schemas.microsoft.com/office/drawing/2018/sketchyshapes" sd="2542076569">
                  <ask:type>
                    <ask:lineSketchCurved/>
                  </ask:type>
                </ask:lineSketchStyleProps>
              </a:ext>
            </a:extLst>
          </a:ln>
        </p:spPr>
      </p:pic>
      <p:sp>
        <p:nvSpPr>
          <p:cNvPr id="4" name="Text Placeholder 3">
            <a:extLst>
              <a:ext uri="{FF2B5EF4-FFF2-40B4-BE49-F238E27FC236}">
                <a16:creationId xmlns:a16="http://schemas.microsoft.com/office/drawing/2014/main" id="{6D83795B-A584-3BCB-5111-AA6716CF4710}"/>
              </a:ext>
            </a:extLst>
          </p:cNvPr>
          <p:cNvSpPr>
            <a:spLocks noGrp="1"/>
          </p:cNvSpPr>
          <p:nvPr>
            <p:ph type="body" sz="half" idx="2"/>
          </p:nvPr>
        </p:nvSpPr>
        <p:spPr>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62500" lnSpcReduction="20000"/>
          </a:bodyPr>
          <a:lstStyle/>
          <a:p>
            <a:r>
              <a:rPr lang="en-US" sz="2400" dirty="0"/>
              <a:t>Learn the safest route to travel, staying on higher ground away from low-lying areas.</a:t>
            </a:r>
          </a:p>
          <a:p>
            <a:r>
              <a:rPr lang="en-US" sz="2400" dirty="0"/>
              <a:t> Disconnect electrical appliances and equipment, or turn off the main breaker.</a:t>
            </a:r>
          </a:p>
          <a:p>
            <a:r>
              <a:rPr lang="en-US" sz="2400" dirty="0"/>
              <a:t> Know public warning in your area. </a:t>
            </a:r>
          </a:p>
          <a:p>
            <a:r>
              <a:rPr lang="en-US" sz="2400" dirty="0"/>
              <a:t>Do not attempt to cross a flooded stream, such as one that is over the road. Water is very strong and can sweep even a heavy truck downstream in an instant.</a:t>
            </a:r>
          </a:p>
          <a:p>
            <a:r>
              <a:rPr lang="en-US" sz="2400" dirty="0"/>
              <a:t> If you find yourself being swept downstream, try to float on your back and get your feet in front of you with your toes out of the water to avoid foot-entrapment. Do not try to stand in swift water, as if you are knocked over and your foot becomes entrapped by something under the water, the water will hold you down and you will not be able to get up.</a:t>
            </a:r>
          </a:p>
          <a:p>
            <a:r>
              <a:rPr lang="en-US" sz="2400" dirty="0"/>
              <a:t> Use your arms to keep yourself afloat and to guide yourself to the bank. </a:t>
            </a:r>
            <a:endParaRPr lang="en-US" sz="2000" dirty="0">
              <a:solidFill>
                <a:schemeClr val="tx1"/>
              </a:solidFill>
            </a:endParaRPr>
          </a:p>
          <a:p>
            <a:endParaRPr lang="en-US" sz="2000" dirty="0">
              <a:solidFill>
                <a:schemeClr val="tx1"/>
              </a:solidFill>
            </a:endParaRPr>
          </a:p>
        </p:txBody>
      </p:sp>
    </p:spTree>
    <p:extLst>
      <p:ext uri="{BB962C8B-B14F-4D97-AF65-F5344CB8AC3E}">
        <p14:creationId xmlns:p14="http://schemas.microsoft.com/office/powerpoint/2010/main" val="25639804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3368F-8EE2-133F-2A95-EA9031654C83}"/>
              </a:ext>
            </a:extLst>
          </p:cNvPr>
          <p:cNvSpPr>
            <a:spLocks noGrp="1"/>
          </p:cNvSpPr>
          <p:nvPr>
            <p:ph type="title"/>
          </p:nvPr>
        </p:nvSpPr>
        <p:spPr>
          <a:xfrm>
            <a:off x="0" y="365126"/>
            <a:ext cx="12192000" cy="921808"/>
          </a:xfrm>
        </p:spPr>
        <p:style>
          <a:lnRef idx="2">
            <a:schemeClr val="accent1">
              <a:shade val="50000"/>
            </a:schemeClr>
          </a:lnRef>
          <a:fillRef idx="1">
            <a:schemeClr val="accent1"/>
          </a:fillRef>
          <a:effectRef idx="0">
            <a:schemeClr val="accent1"/>
          </a:effectRef>
          <a:fontRef idx="minor">
            <a:schemeClr val="lt1"/>
          </a:fontRef>
        </p:style>
        <p:txBody>
          <a:bodyPr/>
          <a:lstStyle/>
          <a:p>
            <a:pPr algn="ctr"/>
            <a:r>
              <a:rPr lang="en-US" dirty="0"/>
              <a:t>What should you do?  Where should you go?</a:t>
            </a:r>
          </a:p>
        </p:txBody>
      </p:sp>
      <p:pic>
        <p:nvPicPr>
          <p:cNvPr id="5" name="Picture 4" descr="Graphical user interface&#10;&#10;Description automatically generated">
            <a:extLst>
              <a:ext uri="{FF2B5EF4-FFF2-40B4-BE49-F238E27FC236}">
                <a16:creationId xmlns:a16="http://schemas.microsoft.com/office/drawing/2014/main" id="{D688C744-F77D-F320-FA21-61D9B738F9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2526" y="1624262"/>
            <a:ext cx="9737224" cy="4868612"/>
          </a:xfrm>
          <a:prstGeom prst="rect">
            <a:avLst/>
          </a:prstGeom>
        </p:spPr>
      </p:pic>
      <p:sp>
        <p:nvSpPr>
          <p:cNvPr id="3" name="Rectangle 2">
            <a:extLst>
              <a:ext uri="{FF2B5EF4-FFF2-40B4-BE49-F238E27FC236}">
                <a16:creationId xmlns:a16="http://schemas.microsoft.com/office/drawing/2014/main" id="{801B2F06-A3A0-9CD8-CAB1-953249B1A710}"/>
              </a:ext>
            </a:extLst>
          </p:cNvPr>
          <p:cNvSpPr/>
          <p:nvPr/>
        </p:nvSpPr>
        <p:spPr>
          <a:xfrm>
            <a:off x="3859688" y="3526907"/>
            <a:ext cx="3230922" cy="531661"/>
          </a:xfrm>
          <a:prstGeom prst="rect">
            <a:avLst/>
          </a:prstGeom>
          <a:noFill/>
        </p:spPr>
        <p:txBody>
          <a:bodyPr wrap="none" lIns="91440" tIns="45720" rIns="91440" bIns="45720">
            <a:normAutofit fontScale="62500" lnSpcReduction="20000"/>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Turn off electricity</a:t>
            </a:r>
          </a:p>
        </p:txBody>
      </p:sp>
      <p:sp>
        <p:nvSpPr>
          <p:cNvPr id="6" name="Rectangle 5">
            <a:extLst>
              <a:ext uri="{FF2B5EF4-FFF2-40B4-BE49-F238E27FC236}">
                <a16:creationId xmlns:a16="http://schemas.microsoft.com/office/drawing/2014/main" id="{77F32A80-EB45-9126-5E86-23564034180D}"/>
              </a:ext>
            </a:extLst>
          </p:cNvPr>
          <p:cNvSpPr/>
          <p:nvPr/>
        </p:nvSpPr>
        <p:spPr>
          <a:xfrm>
            <a:off x="7605519" y="2411980"/>
            <a:ext cx="3230922" cy="531661"/>
          </a:xfrm>
          <a:prstGeom prst="rect">
            <a:avLst/>
          </a:prstGeom>
          <a:noFill/>
        </p:spPr>
        <p:txBody>
          <a:bodyPr wrap="none" lIns="91440" tIns="45720" rIns="91440" bIns="45720">
            <a:normAutofit fontScale="62500" lnSpcReduction="20000"/>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Turn off water</a:t>
            </a:r>
          </a:p>
        </p:txBody>
      </p:sp>
      <p:sp>
        <p:nvSpPr>
          <p:cNvPr id="7" name="Rectangle 6">
            <a:extLst>
              <a:ext uri="{FF2B5EF4-FFF2-40B4-BE49-F238E27FC236}">
                <a16:creationId xmlns:a16="http://schemas.microsoft.com/office/drawing/2014/main" id="{3F378C12-A10E-6E02-DCCA-CA8F32E35271}"/>
              </a:ext>
            </a:extLst>
          </p:cNvPr>
          <p:cNvSpPr/>
          <p:nvPr/>
        </p:nvSpPr>
        <p:spPr>
          <a:xfrm>
            <a:off x="962526" y="2411979"/>
            <a:ext cx="3230922" cy="531661"/>
          </a:xfrm>
          <a:prstGeom prst="rect">
            <a:avLst/>
          </a:prstGeom>
          <a:noFill/>
        </p:spPr>
        <p:txBody>
          <a:bodyPr wrap="none" lIns="91440" tIns="45720" rIns="91440" bIns="45720">
            <a:normAutofit fontScale="62500" lnSpcReduction="20000"/>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Go up to safety</a:t>
            </a:r>
          </a:p>
        </p:txBody>
      </p:sp>
    </p:spTree>
    <p:extLst>
      <p:ext uri="{BB962C8B-B14F-4D97-AF65-F5344CB8AC3E}">
        <p14:creationId xmlns:p14="http://schemas.microsoft.com/office/powerpoint/2010/main" val="1256681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2FF3B-2263-B455-DBDC-2CFE5C4A583F}"/>
              </a:ext>
            </a:extLst>
          </p:cNvPr>
          <p:cNvSpPr>
            <a:spLocks noGrp="1"/>
          </p:cNvSpPr>
          <p:nvPr>
            <p:ph type="title"/>
          </p:nvPr>
        </p:nvSpPr>
        <p:spPr>
          <a:xfrm>
            <a:off x="5572209" y="505327"/>
            <a:ext cx="3932237" cy="1214846"/>
          </a:xfrm>
        </p:spPr>
        <p:style>
          <a:lnRef idx="2">
            <a:schemeClr val="accent1">
              <a:shade val="50000"/>
            </a:schemeClr>
          </a:lnRef>
          <a:fillRef idx="1">
            <a:schemeClr val="accent1"/>
          </a:fillRef>
          <a:effectRef idx="0">
            <a:schemeClr val="accent1"/>
          </a:effectRef>
          <a:fontRef idx="minor">
            <a:schemeClr val="lt1"/>
          </a:fontRef>
        </p:style>
        <p:txBody>
          <a:bodyPr/>
          <a:lstStyle/>
          <a:p>
            <a:r>
              <a:rPr lang="en-US" dirty="0"/>
              <a:t>Tornado</a:t>
            </a:r>
            <a:br>
              <a:rPr lang="en-US" dirty="0"/>
            </a:br>
            <a:r>
              <a:rPr lang="en-US" dirty="0"/>
              <a:t>Go down to shelter</a:t>
            </a:r>
          </a:p>
        </p:txBody>
      </p:sp>
      <p:pic>
        <p:nvPicPr>
          <p:cNvPr id="6" name="Content Placeholder 5" descr="A picture containing diagram&#10;&#10;Description automatically generated">
            <a:extLst>
              <a:ext uri="{FF2B5EF4-FFF2-40B4-BE49-F238E27FC236}">
                <a16:creationId xmlns:a16="http://schemas.microsoft.com/office/drawing/2014/main" id="{C0EFF9DE-70E4-C919-CDA4-356052F351B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12167" y="1982786"/>
            <a:ext cx="8031003" cy="4184932"/>
          </a:xfrm>
          <a:custGeom>
            <a:avLst/>
            <a:gdLst>
              <a:gd name="connsiteX0" fmla="*/ 0 w 8031003"/>
              <a:gd name="connsiteY0" fmla="*/ 0 h 4184932"/>
              <a:gd name="connsiteX1" fmla="*/ 8031003 w 8031003"/>
              <a:gd name="connsiteY1" fmla="*/ 0 h 4184932"/>
              <a:gd name="connsiteX2" fmla="*/ 8031003 w 8031003"/>
              <a:gd name="connsiteY2" fmla="*/ 4184932 h 4184932"/>
              <a:gd name="connsiteX3" fmla="*/ 0 w 8031003"/>
              <a:gd name="connsiteY3" fmla="*/ 4184932 h 4184932"/>
              <a:gd name="connsiteX4" fmla="*/ 0 w 8031003"/>
              <a:gd name="connsiteY4" fmla="*/ 0 h 41849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1003" h="4184932" fill="none" extrusionOk="0">
                <a:moveTo>
                  <a:pt x="0" y="0"/>
                </a:moveTo>
                <a:cubicBezTo>
                  <a:pt x="1115064" y="120580"/>
                  <a:pt x="5843267" y="66657"/>
                  <a:pt x="8031003" y="0"/>
                </a:cubicBezTo>
                <a:cubicBezTo>
                  <a:pt x="8040652" y="2055730"/>
                  <a:pt x="8160116" y="2853340"/>
                  <a:pt x="8031003" y="4184932"/>
                </a:cubicBezTo>
                <a:cubicBezTo>
                  <a:pt x="5547992" y="4229866"/>
                  <a:pt x="3434286" y="4312003"/>
                  <a:pt x="0" y="4184932"/>
                </a:cubicBezTo>
                <a:cubicBezTo>
                  <a:pt x="69799" y="3226661"/>
                  <a:pt x="-70517" y="1755456"/>
                  <a:pt x="0" y="0"/>
                </a:cubicBezTo>
                <a:close/>
              </a:path>
              <a:path w="8031003" h="4184932" stroke="0" extrusionOk="0">
                <a:moveTo>
                  <a:pt x="0" y="0"/>
                </a:moveTo>
                <a:cubicBezTo>
                  <a:pt x="2659548" y="60785"/>
                  <a:pt x="4408169" y="-67440"/>
                  <a:pt x="8031003" y="0"/>
                </a:cubicBezTo>
                <a:cubicBezTo>
                  <a:pt x="7937827" y="917497"/>
                  <a:pt x="7935936" y="3544871"/>
                  <a:pt x="8031003" y="4184932"/>
                </a:cubicBezTo>
                <a:cubicBezTo>
                  <a:pt x="6465097" y="4235006"/>
                  <a:pt x="984158" y="4079195"/>
                  <a:pt x="0" y="4184932"/>
                </a:cubicBezTo>
                <a:cubicBezTo>
                  <a:pt x="-80247" y="3286989"/>
                  <a:pt x="29595" y="1498048"/>
                  <a:pt x="0" y="0"/>
                </a:cubicBezTo>
                <a:close/>
              </a:path>
            </a:pathLst>
          </a:custGeom>
          <a:ln w="57150">
            <a:solidFill>
              <a:schemeClr val="accent1">
                <a:lumMod val="75000"/>
              </a:schemeClr>
            </a:solidFill>
            <a:extLst>
              <a:ext uri="{C807C97D-BFC1-408E-A445-0C87EB9F89A2}">
                <ask:lineSketchStyleProps xmlns:ask="http://schemas.microsoft.com/office/drawing/2018/sketchyshapes" sd="2542076569">
                  <ask:type>
                    <ask:lineSketchCurved/>
                  </ask:type>
                </ask:lineSketchStyleProps>
              </a:ext>
            </a:extLst>
          </a:ln>
        </p:spPr>
      </p:pic>
      <p:sp>
        <p:nvSpPr>
          <p:cNvPr id="4" name="Text Placeholder 3">
            <a:extLst>
              <a:ext uri="{FF2B5EF4-FFF2-40B4-BE49-F238E27FC236}">
                <a16:creationId xmlns:a16="http://schemas.microsoft.com/office/drawing/2014/main" id="{6D83795B-A584-3BCB-5111-AA6716CF4710}"/>
              </a:ext>
            </a:extLst>
          </p:cNvPr>
          <p:cNvSpPr>
            <a:spLocks noGrp="1"/>
          </p:cNvSpPr>
          <p:nvPr>
            <p:ph type="body" sz="half" idx="2"/>
          </p:nvPr>
        </p:nvSpPr>
        <p:spPr>
          <a:xfrm>
            <a:off x="839789" y="1982786"/>
            <a:ext cx="2154424" cy="4184932"/>
          </a:xfr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normAutofit lnSpcReduction="10000"/>
          </a:bodyPr>
          <a:lstStyle/>
          <a:p>
            <a:endParaRPr lang="en-US" sz="2000" dirty="0">
              <a:solidFill>
                <a:schemeClr val="tx1"/>
              </a:solidFill>
            </a:endParaRPr>
          </a:p>
          <a:p>
            <a:r>
              <a:rPr lang="en-US" sz="2400" dirty="0"/>
              <a:t>Tornado </a:t>
            </a:r>
          </a:p>
          <a:p>
            <a:br>
              <a:rPr lang="en-US" sz="2400" dirty="0"/>
            </a:br>
            <a:r>
              <a:rPr lang="en-US" sz="2400" dirty="0"/>
              <a:t>Go to a basement or storm shelter. Remain alert to weather conditions. Be familiar with the community warning systems. </a:t>
            </a:r>
          </a:p>
          <a:p>
            <a:endParaRPr lang="en-US" sz="2000" dirty="0">
              <a:solidFill>
                <a:schemeClr val="tx1"/>
              </a:solidFill>
            </a:endParaRPr>
          </a:p>
        </p:txBody>
      </p:sp>
      <p:sp>
        <p:nvSpPr>
          <p:cNvPr id="3" name="Diagonal Stripe 2">
            <a:extLst>
              <a:ext uri="{FF2B5EF4-FFF2-40B4-BE49-F238E27FC236}">
                <a16:creationId xmlns:a16="http://schemas.microsoft.com/office/drawing/2014/main" id="{A0605CC2-AC6A-AB19-3FBD-7458F4F7179F}"/>
              </a:ext>
            </a:extLst>
          </p:cNvPr>
          <p:cNvSpPr/>
          <p:nvPr/>
        </p:nvSpPr>
        <p:spPr>
          <a:xfrm>
            <a:off x="0" y="1"/>
            <a:ext cx="5960533" cy="2844800"/>
          </a:xfrm>
          <a:prstGeom prst="diagStri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5" name="TextBox 4">
            <a:extLst>
              <a:ext uri="{FF2B5EF4-FFF2-40B4-BE49-F238E27FC236}">
                <a16:creationId xmlns:a16="http://schemas.microsoft.com/office/drawing/2014/main" id="{7DB45CBC-C60E-9E0B-7AA4-8656C57CD0AD}"/>
              </a:ext>
            </a:extLst>
          </p:cNvPr>
          <p:cNvSpPr txBox="1"/>
          <p:nvPr/>
        </p:nvSpPr>
        <p:spPr>
          <a:xfrm rot="20098773">
            <a:off x="158098" y="550842"/>
            <a:ext cx="4067482" cy="1015663"/>
          </a:xfrm>
          <a:prstGeom prst="rect">
            <a:avLst/>
          </a:prstGeom>
          <a:noFill/>
        </p:spPr>
        <p:txBody>
          <a:bodyPr wrap="square" rtlCol="0">
            <a:spAutoFit/>
          </a:bodyPr>
          <a:lstStyle/>
          <a:p>
            <a:r>
              <a:rPr lang="en-US" sz="6000" dirty="0">
                <a:solidFill>
                  <a:srgbClr val="C00000"/>
                </a:solidFill>
                <a:effectLst>
                  <a:outerShdw blurRad="38100" dist="38100" dir="2700000" algn="tl">
                    <a:srgbClr val="000000">
                      <a:alpha val="43137"/>
                    </a:srgbClr>
                  </a:outerShdw>
                </a:effectLst>
                <a:latin typeface="Bauhaus 93" panose="04030905020B02020C02" pitchFamily="82" charset="0"/>
              </a:rPr>
              <a:t>Scenario 7</a:t>
            </a:r>
          </a:p>
        </p:txBody>
      </p:sp>
    </p:spTree>
    <p:extLst>
      <p:ext uri="{BB962C8B-B14F-4D97-AF65-F5344CB8AC3E}">
        <p14:creationId xmlns:p14="http://schemas.microsoft.com/office/powerpoint/2010/main" val="6663243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3368F-8EE2-133F-2A95-EA9031654C83}"/>
              </a:ext>
            </a:extLst>
          </p:cNvPr>
          <p:cNvSpPr>
            <a:spLocks noGrp="1"/>
          </p:cNvSpPr>
          <p:nvPr>
            <p:ph type="title"/>
          </p:nvPr>
        </p:nvSpPr>
        <p:spPr>
          <a:xfrm>
            <a:off x="0" y="365126"/>
            <a:ext cx="12192000" cy="921808"/>
          </a:xfrm>
        </p:spPr>
        <p:style>
          <a:lnRef idx="2">
            <a:schemeClr val="accent1">
              <a:shade val="50000"/>
            </a:schemeClr>
          </a:lnRef>
          <a:fillRef idx="1">
            <a:schemeClr val="accent1"/>
          </a:fillRef>
          <a:effectRef idx="0">
            <a:schemeClr val="accent1"/>
          </a:effectRef>
          <a:fontRef idx="minor">
            <a:schemeClr val="lt1"/>
          </a:fontRef>
        </p:style>
        <p:txBody>
          <a:bodyPr/>
          <a:lstStyle/>
          <a:p>
            <a:pPr algn="ctr"/>
            <a:r>
              <a:rPr lang="en-US" dirty="0"/>
              <a:t>Tornado Drill</a:t>
            </a:r>
          </a:p>
        </p:txBody>
      </p:sp>
      <p:pic>
        <p:nvPicPr>
          <p:cNvPr id="5" name="Picture 4" descr="A tornado in a field&#10;&#10;Description automatically generated with low confidence">
            <a:extLst>
              <a:ext uri="{FF2B5EF4-FFF2-40B4-BE49-F238E27FC236}">
                <a16:creationId xmlns:a16="http://schemas.microsoft.com/office/drawing/2014/main" id="{C45A7C94-3FF6-154E-1DE8-426B92722C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29852" y="1482130"/>
            <a:ext cx="9144000" cy="5145024"/>
          </a:xfrm>
          <a:prstGeom prst="rect">
            <a:avLst/>
          </a:prstGeom>
        </p:spPr>
      </p:pic>
      <p:sp>
        <p:nvSpPr>
          <p:cNvPr id="3" name="Rectangle 2">
            <a:extLst>
              <a:ext uri="{FF2B5EF4-FFF2-40B4-BE49-F238E27FC236}">
                <a16:creationId xmlns:a16="http://schemas.microsoft.com/office/drawing/2014/main" id="{801B2F06-A3A0-9CD8-CAB1-953249B1A710}"/>
              </a:ext>
            </a:extLst>
          </p:cNvPr>
          <p:cNvSpPr/>
          <p:nvPr/>
        </p:nvSpPr>
        <p:spPr>
          <a:xfrm>
            <a:off x="2695073" y="1697510"/>
            <a:ext cx="6111645" cy="531661"/>
          </a:xfrm>
          <a:prstGeom prst="rect">
            <a:avLst/>
          </a:prstGeom>
          <a:noFill/>
        </p:spPr>
        <p:txBody>
          <a:bodyPr wrap="none" lIns="91440" tIns="45720" rIns="91440" bIns="45720">
            <a:normAutofit fontScale="62500" lnSpcReduction="20000"/>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Go to basement or inner room</a:t>
            </a:r>
          </a:p>
        </p:txBody>
      </p:sp>
    </p:spTree>
    <p:extLst>
      <p:ext uri="{BB962C8B-B14F-4D97-AF65-F5344CB8AC3E}">
        <p14:creationId xmlns:p14="http://schemas.microsoft.com/office/powerpoint/2010/main" val="3689871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computer monitor with a blue screen&#10;&#10;Description automatically generated with low confidence">
            <a:extLst>
              <a:ext uri="{FF2B5EF4-FFF2-40B4-BE49-F238E27FC236}">
                <a16:creationId xmlns:a16="http://schemas.microsoft.com/office/drawing/2014/main" id="{53996D49-2715-8133-F054-2152F44436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8334" y="2286345"/>
            <a:ext cx="5912332" cy="4385306"/>
          </a:xfrm>
          <a:prstGeom prst="rect">
            <a:avLst/>
          </a:prstGeom>
        </p:spPr>
      </p:pic>
      <p:sp>
        <p:nvSpPr>
          <p:cNvPr id="3" name="Diagonal Stripe 2">
            <a:extLst>
              <a:ext uri="{FF2B5EF4-FFF2-40B4-BE49-F238E27FC236}">
                <a16:creationId xmlns:a16="http://schemas.microsoft.com/office/drawing/2014/main" id="{006D1E53-2C61-B7BA-E315-247B1916FE2B}"/>
              </a:ext>
            </a:extLst>
          </p:cNvPr>
          <p:cNvSpPr/>
          <p:nvPr/>
        </p:nvSpPr>
        <p:spPr>
          <a:xfrm>
            <a:off x="0" y="1"/>
            <a:ext cx="5960533" cy="2844800"/>
          </a:xfrm>
          <a:prstGeom prst="diagStri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4" name="TextBox 3">
            <a:extLst>
              <a:ext uri="{FF2B5EF4-FFF2-40B4-BE49-F238E27FC236}">
                <a16:creationId xmlns:a16="http://schemas.microsoft.com/office/drawing/2014/main" id="{72780127-53A6-CE08-5B3C-FBB0CF4F9B7B}"/>
              </a:ext>
            </a:extLst>
          </p:cNvPr>
          <p:cNvSpPr txBox="1"/>
          <p:nvPr/>
        </p:nvSpPr>
        <p:spPr>
          <a:xfrm rot="20098773">
            <a:off x="158098" y="550842"/>
            <a:ext cx="4067482" cy="1015663"/>
          </a:xfrm>
          <a:prstGeom prst="rect">
            <a:avLst/>
          </a:prstGeom>
          <a:noFill/>
        </p:spPr>
        <p:txBody>
          <a:bodyPr wrap="square" rtlCol="0">
            <a:spAutoFit/>
          </a:bodyPr>
          <a:lstStyle/>
          <a:p>
            <a:r>
              <a:rPr lang="en-US" sz="6000" dirty="0">
                <a:solidFill>
                  <a:srgbClr val="C00000"/>
                </a:solidFill>
                <a:effectLst>
                  <a:outerShdw blurRad="38100" dist="38100" dir="2700000" algn="tl">
                    <a:srgbClr val="000000">
                      <a:alpha val="43137"/>
                    </a:srgbClr>
                  </a:outerShdw>
                </a:effectLst>
                <a:latin typeface="Bauhaus 93" panose="04030905020B02020C02" pitchFamily="82" charset="0"/>
              </a:rPr>
              <a:t>Scenario 7</a:t>
            </a:r>
          </a:p>
        </p:txBody>
      </p:sp>
      <p:sp>
        <p:nvSpPr>
          <p:cNvPr id="5" name="Rectangle 4">
            <a:extLst>
              <a:ext uri="{FF2B5EF4-FFF2-40B4-BE49-F238E27FC236}">
                <a16:creationId xmlns:a16="http://schemas.microsoft.com/office/drawing/2014/main" id="{EFF933A6-4308-E775-035A-4B60E800DD9B}"/>
              </a:ext>
            </a:extLst>
          </p:cNvPr>
          <p:cNvSpPr/>
          <p:nvPr/>
        </p:nvSpPr>
        <p:spPr>
          <a:xfrm>
            <a:off x="7314734" y="457645"/>
            <a:ext cx="4480515" cy="5942709"/>
          </a:xfrm>
          <a:custGeom>
            <a:avLst/>
            <a:gdLst>
              <a:gd name="connsiteX0" fmla="*/ 0 w 4480515"/>
              <a:gd name="connsiteY0" fmla="*/ 0 h 5942709"/>
              <a:gd name="connsiteX1" fmla="*/ 4480515 w 4480515"/>
              <a:gd name="connsiteY1" fmla="*/ 0 h 5942709"/>
              <a:gd name="connsiteX2" fmla="*/ 4480515 w 4480515"/>
              <a:gd name="connsiteY2" fmla="*/ 5942709 h 5942709"/>
              <a:gd name="connsiteX3" fmla="*/ 0 w 4480515"/>
              <a:gd name="connsiteY3" fmla="*/ 5942709 h 5942709"/>
              <a:gd name="connsiteX4" fmla="*/ 0 w 4480515"/>
              <a:gd name="connsiteY4" fmla="*/ 0 h 59427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80515" h="5942709" fill="none" extrusionOk="0">
                <a:moveTo>
                  <a:pt x="0" y="0"/>
                </a:moveTo>
                <a:cubicBezTo>
                  <a:pt x="1437773" y="-53864"/>
                  <a:pt x="3148454" y="-23069"/>
                  <a:pt x="4480515" y="0"/>
                </a:cubicBezTo>
                <a:cubicBezTo>
                  <a:pt x="4354657" y="1523813"/>
                  <a:pt x="4547773" y="3915970"/>
                  <a:pt x="4480515" y="5942709"/>
                </a:cubicBezTo>
                <a:cubicBezTo>
                  <a:pt x="2451117" y="6029431"/>
                  <a:pt x="1472048" y="5984947"/>
                  <a:pt x="0" y="5942709"/>
                </a:cubicBezTo>
                <a:cubicBezTo>
                  <a:pt x="-73381" y="5263633"/>
                  <a:pt x="-167018" y="2670239"/>
                  <a:pt x="0" y="0"/>
                </a:cubicBezTo>
                <a:close/>
              </a:path>
              <a:path w="4480515" h="5942709" stroke="0" extrusionOk="0">
                <a:moveTo>
                  <a:pt x="0" y="0"/>
                </a:moveTo>
                <a:cubicBezTo>
                  <a:pt x="1864239" y="-98596"/>
                  <a:pt x="2519768" y="105761"/>
                  <a:pt x="4480515" y="0"/>
                </a:cubicBezTo>
                <a:cubicBezTo>
                  <a:pt x="4451843" y="2869903"/>
                  <a:pt x="4547974" y="4178738"/>
                  <a:pt x="4480515" y="5942709"/>
                </a:cubicBezTo>
                <a:cubicBezTo>
                  <a:pt x="3697066" y="5999385"/>
                  <a:pt x="742561" y="5983031"/>
                  <a:pt x="0" y="5942709"/>
                </a:cubicBezTo>
                <a:cubicBezTo>
                  <a:pt x="80433" y="4743397"/>
                  <a:pt x="99406" y="1484228"/>
                  <a:pt x="0" y="0"/>
                </a:cubicBezTo>
                <a:close/>
              </a:path>
            </a:pathLst>
          </a:custGeom>
          <a:ln w="76200">
            <a:solidFill>
              <a:schemeClr val="accent1">
                <a:lumMod val="75000"/>
              </a:schemeClr>
            </a:solidFill>
            <a:extLst>
              <a:ext uri="{C807C97D-BFC1-408E-A445-0C87EB9F89A2}">
                <ask:lineSketchStyleProps xmlns:ask="http://schemas.microsoft.com/office/drawing/2018/sketchyshapes" sd="2681366287">
                  <a:prstGeom prst="rect">
                    <a:avLst/>
                  </a:prstGeom>
                  <ask:type>
                    <ask:lineSketchCurved/>
                  </ask:type>
                </ask:lineSketchStyleProps>
              </a:ext>
            </a:extLst>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2" name="Picture 1" descr="A satellite image of a hurricane&#10;&#10;Description automatically generated with low confidence">
            <a:extLst>
              <a:ext uri="{FF2B5EF4-FFF2-40B4-BE49-F238E27FC236}">
                <a16:creationId xmlns:a16="http://schemas.microsoft.com/office/drawing/2014/main" id="{67B9BE15-3530-61BC-5A97-4034BD777BC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49545" y="1047192"/>
            <a:ext cx="3810892" cy="4763614"/>
          </a:xfrm>
          <a:prstGeom prst="rect">
            <a:avLst/>
          </a:prstGeom>
        </p:spPr>
      </p:pic>
      <p:pic>
        <p:nvPicPr>
          <p:cNvPr id="13" name="Picture 12" descr="Graphical user interface&#10;&#10;Description automatically generated">
            <a:extLst>
              <a:ext uri="{FF2B5EF4-FFF2-40B4-BE49-F238E27FC236}">
                <a16:creationId xmlns:a16="http://schemas.microsoft.com/office/drawing/2014/main" id="{38BB0174-BD69-AC12-1A1B-F784A95A272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29816" y="2640659"/>
            <a:ext cx="4778477" cy="2687893"/>
          </a:xfrm>
          <a:prstGeom prst="rect">
            <a:avLst/>
          </a:prstGeom>
        </p:spPr>
      </p:pic>
      <p:sp>
        <p:nvSpPr>
          <p:cNvPr id="14" name="Rectangle 13">
            <a:extLst>
              <a:ext uri="{FF2B5EF4-FFF2-40B4-BE49-F238E27FC236}">
                <a16:creationId xmlns:a16="http://schemas.microsoft.com/office/drawing/2014/main" id="{3B3B2A6D-EE00-33C3-55CF-F9F6198265A4}"/>
              </a:ext>
            </a:extLst>
          </p:cNvPr>
          <p:cNvSpPr/>
          <p:nvPr/>
        </p:nvSpPr>
        <p:spPr>
          <a:xfrm>
            <a:off x="3819054" y="1358025"/>
            <a:ext cx="3060918" cy="531661"/>
          </a:xfrm>
          <a:prstGeom prst="rect">
            <a:avLst/>
          </a:prstGeom>
          <a:noFill/>
        </p:spPr>
        <p:txBody>
          <a:bodyPr wrap="none" lIns="91440" tIns="45720" rIns="91440" bIns="45720">
            <a:normAutofit fontScale="62500" lnSpcReduction="20000"/>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Hurricane</a:t>
            </a:r>
          </a:p>
        </p:txBody>
      </p:sp>
    </p:spTree>
    <p:extLst>
      <p:ext uri="{BB962C8B-B14F-4D97-AF65-F5344CB8AC3E}">
        <p14:creationId xmlns:p14="http://schemas.microsoft.com/office/powerpoint/2010/main" val="1846100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2FF3B-2263-B455-DBDC-2CFE5C4A583F}"/>
              </a:ext>
            </a:extLst>
          </p:cNvPr>
          <p:cNvSpPr>
            <a:spLocks noGrp="1"/>
          </p:cNvSpPr>
          <p:nvPr>
            <p:ph type="title"/>
          </p:nvPr>
        </p:nvSpPr>
        <p:spPr>
          <a:xfrm>
            <a:off x="179744" y="441158"/>
            <a:ext cx="7576114" cy="713874"/>
          </a:xfrm>
        </p:spPr>
        <p:style>
          <a:lnRef idx="2">
            <a:schemeClr val="accent1">
              <a:shade val="50000"/>
            </a:schemeClr>
          </a:lnRef>
          <a:fillRef idx="1">
            <a:schemeClr val="accent1"/>
          </a:fillRef>
          <a:effectRef idx="0">
            <a:schemeClr val="accent1"/>
          </a:effectRef>
          <a:fontRef idx="minor">
            <a:schemeClr val="lt1"/>
          </a:fontRef>
        </p:style>
        <p:txBody>
          <a:bodyPr/>
          <a:lstStyle/>
          <a:p>
            <a:pPr algn="ctr"/>
            <a:r>
              <a:rPr lang="en-US" dirty="0"/>
              <a:t>Hurricane  Evacuate</a:t>
            </a:r>
          </a:p>
        </p:txBody>
      </p:sp>
      <p:pic>
        <p:nvPicPr>
          <p:cNvPr id="6" name="Content Placeholder 5">
            <a:extLst>
              <a:ext uri="{FF2B5EF4-FFF2-40B4-BE49-F238E27FC236}">
                <a16:creationId xmlns:a16="http://schemas.microsoft.com/office/drawing/2014/main" id="{2B51783E-AB46-E76F-6A42-90905961EC2A}"/>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p:blipFill>
        <p:spPr>
          <a:xfrm>
            <a:off x="8114788" y="251478"/>
            <a:ext cx="3704469" cy="6355043"/>
          </a:xfrm>
          <a:custGeom>
            <a:avLst/>
            <a:gdLst>
              <a:gd name="connsiteX0" fmla="*/ 0 w 3704469"/>
              <a:gd name="connsiteY0" fmla="*/ 0 h 6355043"/>
              <a:gd name="connsiteX1" fmla="*/ 3704469 w 3704469"/>
              <a:gd name="connsiteY1" fmla="*/ 0 h 6355043"/>
              <a:gd name="connsiteX2" fmla="*/ 3704469 w 3704469"/>
              <a:gd name="connsiteY2" fmla="*/ 6355043 h 6355043"/>
              <a:gd name="connsiteX3" fmla="*/ 0 w 3704469"/>
              <a:gd name="connsiteY3" fmla="*/ 6355043 h 6355043"/>
              <a:gd name="connsiteX4" fmla="*/ 0 w 3704469"/>
              <a:gd name="connsiteY4" fmla="*/ 0 h 63550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04469" h="6355043" fill="none" extrusionOk="0">
                <a:moveTo>
                  <a:pt x="0" y="0"/>
                </a:moveTo>
                <a:cubicBezTo>
                  <a:pt x="1193900" y="120580"/>
                  <a:pt x="2919089" y="66657"/>
                  <a:pt x="3704469" y="0"/>
                </a:cubicBezTo>
                <a:cubicBezTo>
                  <a:pt x="3714118" y="2015944"/>
                  <a:pt x="3833582" y="5037169"/>
                  <a:pt x="3704469" y="6355043"/>
                </a:cubicBezTo>
                <a:cubicBezTo>
                  <a:pt x="2244923" y="6399977"/>
                  <a:pt x="1507344" y="6482114"/>
                  <a:pt x="0" y="6355043"/>
                </a:cubicBezTo>
                <a:cubicBezTo>
                  <a:pt x="69799" y="4475086"/>
                  <a:pt x="-70517" y="1670229"/>
                  <a:pt x="0" y="0"/>
                </a:cubicBezTo>
                <a:close/>
              </a:path>
              <a:path w="3704469" h="6355043" stroke="0" extrusionOk="0">
                <a:moveTo>
                  <a:pt x="0" y="0"/>
                </a:moveTo>
                <a:cubicBezTo>
                  <a:pt x="1545452" y="60785"/>
                  <a:pt x="3303896" y="-67440"/>
                  <a:pt x="3704469" y="0"/>
                </a:cubicBezTo>
                <a:cubicBezTo>
                  <a:pt x="3611293" y="3112795"/>
                  <a:pt x="3609402" y="3500388"/>
                  <a:pt x="3704469" y="6355043"/>
                </a:cubicBezTo>
                <a:cubicBezTo>
                  <a:pt x="2983446" y="6405117"/>
                  <a:pt x="1055703" y="6249306"/>
                  <a:pt x="0" y="6355043"/>
                </a:cubicBezTo>
                <a:cubicBezTo>
                  <a:pt x="-80247" y="4829277"/>
                  <a:pt x="29595" y="2294956"/>
                  <a:pt x="0" y="0"/>
                </a:cubicBezTo>
                <a:close/>
              </a:path>
            </a:pathLst>
          </a:custGeom>
          <a:ln w="57150">
            <a:solidFill>
              <a:schemeClr val="accent1">
                <a:lumMod val="75000"/>
              </a:schemeClr>
            </a:solidFill>
            <a:extLst>
              <a:ext uri="{C807C97D-BFC1-408E-A445-0C87EB9F89A2}">
                <ask:lineSketchStyleProps xmlns:ask="http://schemas.microsoft.com/office/drawing/2018/sketchyshapes" sd="2542076569">
                  <ask:type>
                    <ask:lineSketchCurved/>
                  </ask:type>
                </ask:lineSketchStyleProps>
              </a:ext>
            </a:extLst>
          </a:ln>
        </p:spPr>
      </p:pic>
      <p:sp>
        <p:nvSpPr>
          <p:cNvPr id="4" name="Text Placeholder 3">
            <a:extLst>
              <a:ext uri="{FF2B5EF4-FFF2-40B4-BE49-F238E27FC236}">
                <a16:creationId xmlns:a16="http://schemas.microsoft.com/office/drawing/2014/main" id="{6D83795B-A584-3BCB-5111-AA6716CF4710}"/>
              </a:ext>
            </a:extLst>
          </p:cNvPr>
          <p:cNvSpPr>
            <a:spLocks noGrp="1"/>
          </p:cNvSpPr>
          <p:nvPr>
            <p:ph type="body" sz="half" idx="2"/>
          </p:nvPr>
        </p:nvSpPr>
        <p:spPr>
          <a:xfrm>
            <a:off x="3823620" y="1363579"/>
            <a:ext cx="3932237" cy="5021179"/>
          </a:xfr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77500" lnSpcReduction="20000"/>
          </a:bodyPr>
          <a:lstStyle/>
          <a:p>
            <a:endParaRPr lang="en-US" sz="2000" dirty="0">
              <a:solidFill>
                <a:schemeClr val="tx1"/>
              </a:solidFill>
            </a:endParaRPr>
          </a:p>
          <a:p>
            <a:r>
              <a:rPr lang="en-US" sz="2400" dirty="0"/>
              <a:t>Hurricane </a:t>
            </a:r>
          </a:p>
          <a:p>
            <a:endParaRPr lang="en-US" sz="2400" dirty="0"/>
          </a:p>
          <a:p>
            <a:r>
              <a:rPr lang="en-US" sz="2400" dirty="0"/>
              <a:t>When a hurricane is forecast to strike your area, take steps to protect yourself. </a:t>
            </a:r>
          </a:p>
          <a:p>
            <a:pPr marL="342900" indent="-342900">
              <a:buFont typeface="Arial" panose="020B0604020202020204" pitchFamily="34" charset="0"/>
              <a:buChar char="•"/>
            </a:pPr>
            <a:r>
              <a:rPr lang="en-US" sz="2400" dirty="0"/>
              <a:t>Put up shutters to protect your property and </a:t>
            </a:r>
          </a:p>
          <a:p>
            <a:pPr marL="342900" indent="-342900">
              <a:buFont typeface="Arial" panose="020B0604020202020204" pitchFamily="34" charset="0"/>
              <a:buChar char="•"/>
            </a:pPr>
            <a:r>
              <a:rPr lang="en-US" sz="2400" dirty="0"/>
              <a:t>evacuate if advised to do so by local officials.</a:t>
            </a:r>
          </a:p>
          <a:p>
            <a:pPr marL="342900" indent="-342900">
              <a:buFont typeface="Arial" panose="020B0604020202020204" pitchFamily="34" charset="0"/>
              <a:buChar char="•"/>
            </a:pPr>
            <a:r>
              <a:rPr lang="en-US" sz="2400" dirty="0"/>
              <a:t> Have a supply of non-perishable food and water on hand.</a:t>
            </a:r>
          </a:p>
          <a:p>
            <a:r>
              <a:rPr lang="en-US" sz="2400" dirty="0"/>
              <a:t> Be aware of </a:t>
            </a:r>
            <a:r>
              <a:rPr lang="en-US" sz="2400" i="1" dirty="0"/>
              <a:t>storm surge</a:t>
            </a:r>
            <a:r>
              <a:rPr lang="en-US" sz="2400" dirty="0"/>
              <a:t>, which is caused when a hurricane temporarily raises the level of the ocean, sometimes by dozens of feet. </a:t>
            </a:r>
          </a:p>
          <a:p>
            <a:pPr marL="342900" indent="-342900">
              <a:buFont typeface="Arial" panose="020B0604020202020204" pitchFamily="34" charset="0"/>
              <a:buChar char="•"/>
            </a:pPr>
            <a:r>
              <a:rPr lang="en-US" sz="2400" dirty="0"/>
              <a:t>Take shelter somewhere on high ground during the storm. </a:t>
            </a:r>
          </a:p>
          <a:p>
            <a:endParaRPr lang="en-US" sz="2000" dirty="0">
              <a:solidFill>
                <a:schemeClr val="tx1"/>
              </a:solidFill>
            </a:endParaRPr>
          </a:p>
        </p:txBody>
      </p:sp>
      <p:pic>
        <p:nvPicPr>
          <p:cNvPr id="5" name="Picture 4" descr="A picture containing floor, house&#10;&#10;Description automatically generated">
            <a:extLst>
              <a:ext uri="{FF2B5EF4-FFF2-40B4-BE49-F238E27FC236}">
                <a16:creationId xmlns:a16="http://schemas.microsoft.com/office/drawing/2014/main" id="{96D4A304-1CA7-1699-72AC-39063E78151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9743" y="1363579"/>
            <a:ext cx="3284946" cy="2191033"/>
          </a:xfrm>
          <a:prstGeom prst="rect">
            <a:avLst/>
          </a:prstGeom>
        </p:spPr>
      </p:pic>
      <p:pic>
        <p:nvPicPr>
          <p:cNvPr id="9" name="Picture 8" descr="A car on a dirt road&#10;&#10;Description automatically generated with low confidence">
            <a:extLst>
              <a:ext uri="{FF2B5EF4-FFF2-40B4-BE49-F238E27FC236}">
                <a16:creationId xmlns:a16="http://schemas.microsoft.com/office/drawing/2014/main" id="{E8E2C2E4-5A0B-B71D-1388-5F3B3500AC5F}"/>
              </a:ext>
            </a:extLst>
          </p:cNvPr>
          <p:cNvPicPr>
            <a:picLocks noChangeAspect="1"/>
          </p:cNvPicPr>
          <p:nvPr/>
        </p:nvPicPr>
        <p:blipFill rotWithShape="1">
          <a:blip r:embed="rId5">
            <a:extLst>
              <a:ext uri="{28A0092B-C50C-407E-A947-70E740481C1C}">
                <a14:useLocalDpi xmlns:a14="http://schemas.microsoft.com/office/drawing/2010/main" val="0"/>
              </a:ext>
            </a:extLst>
          </a:blip>
          <a:srcRect r="15666"/>
          <a:stretch/>
        </p:blipFill>
        <p:spPr>
          <a:xfrm>
            <a:off x="179743" y="4009239"/>
            <a:ext cx="3284946" cy="2191034"/>
          </a:xfrm>
          <a:prstGeom prst="rect">
            <a:avLst/>
          </a:prstGeom>
        </p:spPr>
      </p:pic>
      <p:sp>
        <p:nvSpPr>
          <p:cNvPr id="10" name="Rectangle 9">
            <a:extLst>
              <a:ext uri="{FF2B5EF4-FFF2-40B4-BE49-F238E27FC236}">
                <a16:creationId xmlns:a16="http://schemas.microsoft.com/office/drawing/2014/main" id="{8A660E5B-B132-9E25-7E5E-6836E7F4D75E}"/>
              </a:ext>
            </a:extLst>
          </p:cNvPr>
          <p:cNvSpPr/>
          <p:nvPr/>
        </p:nvSpPr>
        <p:spPr>
          <a:xfrm>
            <a:off x="2438400" y="4009240"/>
            <a:ext cx="1026289" cy="7873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Go up</a:t>
            </a:r>
          </a:p>
        </p:txBody>
      </p:sp>
    </p:spTree>
    <p:extLst>
      <p:ext uri="{BB962C8B-B14F-4D97-AF65-F5344CB8AC3E}">
        <p14:creationId xmlns:p14="http://schemas.microsoft.com/office/powerpoint/2010/main" val="9302801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agonal Stripe 2">
            <a:extLst>
              <a:ext uri="{FF2B5EF4-FFF2-40B4-BE49-F238E27FC236}">
                <a16:creationId xmlns:a16="http://schemas.microsoft.com/office/drawing/2014/main" id="{006D1E53-2C61-B7BA-E315-247B1916FE2B}"/>
              </a:ext>
            </a:extLst>
          </p:cNvPr>
          <p:cNvSpPr/>
          <p:nvPr/>
        </p:nvSpPr>
        <p:spPr>
          <a:xfrm>
            <a:off x="0" y="1"/>
            <a:ext cx="5960533" cy="2844800"/>
          </a:xfrm>
          <a:prstGeom prst="diagStri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4" name="TextBox 3">
            <a:extLst>
              <a:ext uri="{FF2B5EF4-FFF2-40B4-BE49-F238E27FC236}">
                <a16:creationId xmlns:a16="http://schemas.microsoft.com/office/drawing/2014/main" id="{72780127-53A6-CE08-5B3C-FBB0CF4F9B7B}"/>
              </a:ext>
            </a:extLst>
          </p:cNvPr>
          <p:cNvSpPr txBox="1"/>
          <p:nvPr/>
        </p:nvSpPr>
        <p:spPr>
          <a:xfrm rot="20098773">
            <a:off x="158098" y="550842"/>
            <a:ext cx="4067482" cy="1015663"/>
          </a:xfrm>
          <a:prstGeom prst="rect">
            <a:avLst/>
          </a:prstGeom>
          <a:noFill/>
        </p:spPr>
        <p:txBody>
          <a:bodyPr wrap="square" rtlCol="0">
            <a:spAutoFit/>
          </a:bodyPr>
          <a:lstStyle/>
          <a:p>
            <a:r>
              <a:rPr lang="en-US" sz="6000" dirty="0">
                <a:solidFill>
                  <a:srgbClr val="C00000"/>
                </a:solidFill>
                <a:effectLst>
                  <a:outerShdw blurRad="38100" dist="38100" dir="2700000" algn="tl">
                    <a:srgbClr val="000000">
                      <a:alpha val="43137"/>
                    </a:srgbClr>
                  </a:outerShdw>
                </a:effectLst>
                <a:latin typeface="Bauhaus 93" panose="04030905020B02020C02" pitchFamily="82" charset="0"/>
              </a:rPr>
              <a:t>Scenario 8</a:t>
            </a:r>
          </a:p>
        </p:txBody>
      </p:sp>
      <p:sp>
        <p:nvSpPr>
          <p:cNvPr id="5" name="Rectangle 4">
            <a:extLst>
              <a:ext uri="{FF2B5EF4-FFF2-40B4-BE49-F238E27FC236}">
                <a16:creationId xmlns:a16="http://schemas.microsoft.com/office/drawing/2014/main" id="{EFF933A6-4308-E775-035A-4B60E800DD9B}"/>
              </a:ext>
            </a:extLst>
          </p:cNvPr>
          <p:cNvSpPr/>
          <p:nvPr/>
        </p:nvSpPr>
        <p:spPr>
          <a:xfrm>
            <a:off x="3945467" y="1058673"/>
            <a:ext cx="7059417" cy="5172794"/>
          </a:xfrm>
          <a:custGeom>
            <a:avLst/>
            <a:gdLst>
              <a:gd name="connsiteX0" fmla="*/ 0 w 7059417"/>
              <a:gd name="connsiteY0" fmla="*/ 0 h 5172794"/>
              <a:gd name="connsiteX1" fmla="*/ 7059417 w 7059417"/>
              <a:gd name="connsiteY1" fmla="*/ 0 h 5172794"/>
              <a:gd name="connsiteX2" fmla="*/ 7059417 w 7059417"/>
              <a:gd name="connsiteY2" fmla="*/ 5172794 h 5172794"/>
              <a:gd name="connsiteX3" fmla="*/ 0 w 7059417"/>
              <a:gd name="connsiteY3" fmla="*/ 5172794 h 5172794"/>
              <a:gd name="connsiteX4" fmla="*/ 0 w 7059417"/>
              <a:gd name="connsiteY4" fmla="*/ 0 h 51727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59417" h="5172794" fill="none" extrusionOk="0">
                <a:moveTo>
                  <a:pt x="0" y="0"/>
                </a:moveTo>
                <a:cubicBezTo>
                  <a:pt x="2633738" y="-53864"/>
                  <a:pt x="3573240" y="-23069"/>
                  <a:pt x="7059417" y="0"/>
                </a:cubicBezTo>
                <a:cubicBezTo>
                  <a:pt x="6933559" y="1374081"/>
                  <a:pt x="7126675" y="4333239"/>
                  <a:pt x="7059417" y="5172794"/>
                </a:cubicBezTo>
                <a:cubicBezTo>
                  <a:pt x="5657575" y="5259516"/>
                  <a:pt x="1677769" y="5215032"/>
                  <a:pt x="0" y="5172794"/>
                </a:cubicBezTo>
                <a:cubicBezTo>
                  <a:pt x="-73381" y="3392730"/>
                  <a:pt x="-167018" y="1753308"/>
                  <a:pt x="0" y="0"/>
                </a:cubicBezTo>
                <a:close/>
              </a:path>
              <a:path w="7059417" h="5172794" stroke="0" extrusionOk="0">
                <a:moveTo>
                  <a:pt x="0" y="0"/>
                </a:moveTo>
                <a:cubicBezTo>
                  <a:pt x="3362328" y="-98596"/>
                  <a:pt x="4580433" y="105761"/>
                  <a:pt x="7059417" y="0"/>
                </a:cubicBezTo>
                <a:cubicBezTo>
                  <a:pt x="7030745" y="2095705"/>
                  <a:pt x="7126876" y="2999607"/>
                  <a:pt x="7059417" y="5172794"/>
                </a:cubicBezTo>
                <a:cubicBezTo>
                  <a:pt x="5944879" y="5229470"/>
                  <a:pt x="1500503" y="5213116"/>
                  <a:pt x="0" y="5172794"/>
                </a:cubicBezTo>
                <a:cubicBezTo>
                  <a:pt x="80433" y="3237030"/>
                  <a:pt x="99406" y="1295473"/>
                  <a:pt x="0" y="0"/>
                </a:cubicBezTo>
                <a:close/>
              </a:path>
            </a:pathLst>
          </a:custGeom>
          <a:ln w="76200">
            <a:solidFill>
              <a:schemeClr val="accent1">
                <a:lumMod val="75000"/>
              </a:schemeClr>
            </a:solidFill>
            <a:extLst>
              <a:ext uri="{C807C97D-BFC1-408E-A445-0C87EB9F89A2}">
                <ask:lineSketchStyleProps xmlns:ask="http://schemas.microsoft.com/office/drawing/2018/sketchyshapes" sd="2681366287">
                  <a:prstGeom prst="rect">
                    <a:avLst/>
                  </a:prstGeom>
                  <ask:type>
                    <ask:lineSketchCurved/>
                  </ask:type>
                </ask:lineSketchStyleProps>
              </a:ext>
            </a:extLst>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2" name="Picture 1" descr="A picture containing outdoor, sky, dark, clouds&#10;&#10;Description automatically generated">
            <a:extLst>
              <a:ext uri="{FF2B5EF4-FFF2-40B4-BE49-F238E27FC236}">
                <a16:creationId xmlns:a16="http://schemas.microsoft.com/office/drawing/2014/main" id="{54A7F17E-E8AF-6F2F-CB50-7A3724CCDD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49511" y="1354418"/>
            <a:ext cx="6402447" cy="4795082"/>
          </a:xfrm>
          <a:prstGeom prst="rect">
            <a:avLst/>
          </a:prstGeom>
        </p:spPr>
      </p:pic>
    </p:spTree>
    <p:extLst>
      <p:ext uri="{BB962C8B-B14F-4D97-AF65-F5344CB8AC3E}">
        <p14:creationId xmlns:p14="http://schemas.microsoft.com/office/powerpoint/2010/main" val="20901928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2FF3B-2263-B455-DBDC-2CFE5C4A583F}"/>
              </a:ext>
            </a:extLst>
          </p:cNvPr>
          <p:cNvSpPr>
            <a:spLocks noGrp="1"/>
          </p:cNvSpPr>
          <p:nvPr>
            <p:ph type="title"/>
          </p:nvPr>
        </p:nvSpPr>
        <p:spPr>
          <a:xfrm>
            <a:off x="112296" y="236257"/>
            <a:ext cx="6352672" cy="1214846"/>
          </a:xfrm>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r>
              <a:rPr lang="en-US" dirty="0"/>
              <a:t>During a </a:t>
            </a:r>
            <a:r>
              <a:rPr lang="en-US" b="1" i="1" u="sng" dirty="0"/>
              <a:t>close</a:t>
            </a:r>
            <a:r>
              <a:rPr lang="en-US" dirty="0"/>
              <a:t> thunderstorm,   </a:t>
            </a:r>
            <a:br>
              <a:rPr lang="en-US" dirty="0"/>
            </a:br>
            <a:r>
              <a:rPr lang="en-US" dirty="0"/>
              <a:t>	which should you </a:t>
            </a:r>
            <a:r>
              <a:rPr lang="en-US" b="1" i="1" u="sng" dirty="0"/>
              <a:t>not</a:t>
            </a:r>
            <a:r>
              <a:rPr lang="en-US" dirty="0"/>
              <a:t> use?  </a:t>
            </a:r>
            <a:br>
              <a:rPr lang="en-US" dirty="0"/>
            </a:br>
            <a:r>
              <a:rPr lang="en-US" dirty="0"/>
              <a:t>		Where should you </a:t>
            </a:r>
            <a:r>
              <a:rPr lang="en-US" b="1" i="1" u="sng" dirty="0"/>
              <a:t>not</a:t>
            </a:r>
            <a:r>
              <a:rPr lang="en-US" dirty="0"/>
              <a:t> go?</a:t>
            </a:r>
          </a:p>
        </p:txBody>
      </p:sp>
      <p:pic>
        <p:nvPicPr>
          <p:cNvPr id="6" name="Content Placeholder 5" descr="Diagram&#10;&#10;Description automatically generated">
            <a:extLst>
              <a:ext uri="{FF2B5EF4-FFF2-40B4-BE49-F238E27FC236}">
                <a16:creationId xmlns:a16="http://schemas.microsoft.com/office/drawing/2014/main" id="{BDD59ADD-061F-7CF8-E406-77A40428ADE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494294" y="236257"/>
            <a:ext cx="3352800" cy="6385485"/>
          </a:xfrm>
          <a:custGeom>
            <a:avLst/>
            <a:gdLst>
              <a:gd name="connsiteX0" fmla="*/ 0 w 3352800"/>
              <a:gd name="connsiteY0" fmla="*/ 0 h 6385485"/>
              <a:gd name="connsiteX1" fmla="*/ 3352800 w 3352800"/>
              <a:gd name="connsiteY1" fmla="*/ 0 h 6385485"/>
              <a:gd name="connsiteX2" fmla="*/ 3352800 w 3352800"/>
              <a:gd name="connsiteY2" fmla="*/ 6385485 h 6385485"/>
              <a:gd name="connsiteX3" fmla="*/ 0 w 3352800"/>
              <a:gd name="connsiteY3" fmla="*/ 6385485 h 6385485"/>
              <a:gd name="connsiteX4" fmla="*/ 0 w 3352800"/>
              <a:gd name="connsiteY4" fmla="*/ 0 h 63854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6385485" fill="none" extrusionOk="0">
                <a:moveTo>
                  <a:pt x="0" y="0"/>
                </a:moveTo>
                <a:cubicBezTo>
                  <a:pt x="1479887" y="120580"/>
                  <a:pt x="2468781" y="66657"/>
                  <a:pt x="3352800" y="0"/>
                </a:cubicBezTo>
                <a:cubicBezTo>
                  <a:pt x="3362449" y="2476286"/>
                  <a:pt x="3481913" y="3744052"/>
                  <a:pt x="3352800" y="6385485"/>
                </a:cubicBezTo>
                <a:cubicBezTo>
                  <a:pt x="2324207" y="6430419"/>
                  <a:pt x="1489824" y="6512556"/>
                  <a:pt x="0" y="6385485"/>
                </a:cubicBezTo>
                <a:cubicBezTo>
                  <a:pt x="69799" y="5095770"/>
                  <a:pt x="-70517" y="996794"/>
                  <a:pt x="0" y="0"/>
                </a:cubicBezTo>
                <a:close/>
              </a:path>
              <a:path w="3352800" h="6385485" stroke="0" extrusionOk="0">
                <a:moveTo>
                  <a:pt x="0" y="0"/>
                </a:moveTo>
                <a:cubicBezTo>
                  <a:pt x="1601937" y="60785"/>
                  <a:pt x="2871355" y="-67440"/>
                  <a:pt x="3352800" y="0"/>
                </a:cubicBezTo>
                <a:cubicBezTo>
                  <a:pt x="3259624" y="1922513"/>
                  <a:pt x="3257733" y="5528604"/>
                  <a:pt x="3352800" y="6385485"/>
                </a:cubicBezTo>
                <a:cubicBezTo>
                  <a:pt x="1967410" y="6435559"/>
                  <a:pt x="810149" y="6279748"/>
                  <a:pt x="0" y="6385485"/>
                </a:cubicBezTo>
                <a:cubicBezTo>
                  <a:pt x="-80247" y="4865029"/>
                  <a:pt x="29595" y="2038465"/>
                  <a:pt x="0" y="0"/>
                </a:cubicBezTo>
                <a:close/>
              </a:path>
            </a:pathLst>
          </a:custGeom>
          <a:ln w="57150">
            <a:solidFill>
              <a:schemeClr val="accent1">
                <a:lumMod val="75000"/>
              </a:schemeClr>
            </a:solidFill>
            <a:extLst>
              <a:ext uri="{C807C97D-BFC1-408E-A445-0C87EB9F89A2}">
                <ask:lineSketchStyleProps xmlns:ask="http://schemas.microsoft.com/office/drawing/2018/sketchyshapes" sd="2542076569">
                  <ask:type>
                    <ask:lineSketchCurved/>
                  </ask:type>
                </ask:lineSketchStyleProps>
              </a:ext>
            </a:extLst>
          </a:ln>
        </p:spPr>
      </p:pic>
      <p:sp>
        <p:nvSpPr>
          <p:cNvPr id="4" name="Text Placeholder 3">
            <a:extLst>
              <a:ext uri="{FF2B5EF4-FFF2-40B4-BE49-F238E27FC236}">
                <a16:creationId xmlns:a16="http://schemas.microsoft.com/office/drawing/2014/main" id="{6D83795B-A584-3BCB-5111-AA6716CF4710}"/>
              </a:ext>
            </a:extLst>
          </p:cNvPr>
          <p:cNvSpPr>
            <a:spLocks noGrp="1"/>
          </p:cNvSpPr>
          <p:nvPr>
            <p:ph type="body" sz="half" idx="2"/>
          </p:nvPr>
        </p:nvSpPr>
        <p:spPr>
          <a:xfrm>
            <a:off x="398631" y="4604084"/>
            <a:ext cx="7761202" cy="1828799"/>
          </a:xfr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70000" lnSpcReduction="20000"/>
          </a:bodyPr>
          <a:lstStyle/>
          <a:p>
            <a:endParaRPr lang="en-US" sz="2000" dirty="0">
              <a:solidFill>
                <a:schemeClr val="tx1"/>
              </a:solidFill>
            </a:endParaRPr>
          </a:p>
          <a:p>
            <a:r>
              <a:rPr lang="en-US" sz="2400" dirty="0"/>
              <a:t>Stay away from trees, tall objects, water, and objects made of metal (such as railing). </a:t>
            </a:r>
          </a:p>
          <a:p>
            <a:r>
              <a:rPr lang="en-US" sz="2400" dirty="0"/>
              <a:t>If possible, get inside a building or in a car. If your hair stands on end, drop to your knees and place your hands on your knees. This will make you a smaller target for a lightning strike. Do not lay on the ground, as this will make you a larger target. </a:t>
            </a:r>
          </a:p>
          <a:p>
            <a:r>
              <a:rPr lang="en-US" sz="2400" dirty="0"/>
              <a:t>Do not use a traditional land-line telephone (cell phones are OK though). Stay away from windows. Do not take a shower or a bath during a thunderstorm. </a:t>
            </a:r>
          </a:p>
          <a:p>
            <a:endParaRPr lang="en-US" sz="2000" dirty="0">
              <a:solidFill>
                <a:schemeClr val="tx1"/>
              </a:solidFill>
            </a:endParaRPr>
          </a:p>
        </p:txBody>
      </p:sp>
      <p:pic>
        <p:nvPicPr>
          <p:cNvPr id="3" name="Picture 2" descr="A picture containing graphical user interface&#10;&#10;Description automatically generated">
            <a:extLst>
              <a:ext uri="{FF2B5EF4-FFF2-40B4-BE49-F238E27FC236}">
                <a16:creationId xmlns:a16="http://schemas.microsoft.com/office/drawing/2014/main" id="{4A80AEC0-5CE2-B375-2E54-3CA42E3763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54407" y="2004203"/>
            <a:ext cx="1216383" cy="853128"/>
          </a:xfrm>
          <a:prstGeom prst="rect">
            <a:avLst/>
          </a:prstGeom>
        </p:spPr>
      </p:pic>
      <p:pic>
        <p:nvPicPr>
          <p:cNvPr id="5" name="Picture 4" descr="A picture containing icon&#10;&#10;Description automatically generated">
            <a:extLst>
              <a:ext uri="{FF2B5EF4-FFF2-40B4-BE49-F238E27FC236}">
                <a16:creationId xmlns:a16="http://schemas.microsoft.com/office/drawing/2014/main" id="{337D903F-1A46-A20F-4A92-5B9B8F42D05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7293" y="1650502"/>
            <a:ext cx="1397114" cy="1206829"/>
          </a:xfrm>
          <a:prstGeom prst="rect">
            <a:avLst/>
          </a:prstGeom>
        </p:spPr>
      </p:pic>
      <p:sp>
        <p:nvSpPr>
          <p:cNvPr id="7" name="&quot;Not Allowed&quot; Symbol 6">
            <a:extLst>
              <a:ext uri="{FF2B5EF4-FFF2-40B4-BE49-F238E27FC236}">
                <a16:creationId xmlns:a16="http://schemas.microsoft.com/office/drawing/2014/main" id="{EB70668A-7C82-F312-F280-067F45B7DA40}"/>
              </a:ext>
            </a:extLst>
          </p:cNvPr>
          <p:cNvSpPr/>
          <p:nvPr/>
        </p:nvSpPr>
        <p:spPr>
          <a:xfrm>
            <a:off x="838024" y="1763714"/>
            <a:ext cx="930875" cy="980404"/>
          </a:xfrm>
          <a:prstGeom prst="noSmoking">
            <a:avLst>
              <a:gd name="adj" fmla="val 9445"/>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10" name="Picture 9" descr="Diagram&#10;&#10;Description automatically generated">
            <a:extLst>
              <a:ext uri="{FF2B5EF4-FFF2-40B4-BE49-F238E27FC236}">
                <a16:creationId xmlns:a16="http://schemas.microsoft.com/office/drawing/2014/main" id="{25EB2E21-7D27-1AE2-E927-C9561DA2120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04596" y="1663049"/>
            <a:ext cx="3173315" cy="2701891"/>
          </a:xfrm>
          <a:prstGeom prst="rect">
            <a:avLst/>
          </a:prstGeom>
        </p:spPr>
      </p:pic>
      <p:sp>
        <p:nvSpPr>
          <p:cNvPr id="11" name="&quot;Not Allowed&quot; Symbol 10">
            <a:extLst>
              <a:ext uri="{FF2B5EF4-FFF2-40B4-BE49-F238E27FC236}">
                <a16:creationId xmlns:a16="http://schemas.microsoft.com/office/drawing/2014/main" id="{4D48E19B-1F39-B32C-DD1C-FB45CFFFC6B9}"/>
              </a:ext>
            </a:extLst>
          </p:cNvPr>
          <p:cNvSpPr/>
          <p:nvPr/>
        </p:nvSpPr>
        <p:spPr>
          <a:xfrm>
            <a:off x="6096000" y="2047189"/>
            <a:ext cx="930875" cy="980404"/>
          </a:xfrm>
          <a:prstGeom prst="noSmoking">
            <a:avLst>
              <a:gd name="adj" fmla="val 9445"/>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13" name="Picture 12" descr="A close-up of a sword&#10;&#10;Description automatically generated with medium confidence">
            <a:extLst>
              <a:ext uri="{FF2B5EF4-FFF2-40B4-BE49-F238E27FC236}">
                <a16:creationId xmlns:a16="http://schemas.microsoft.com/office/drawing/2014/main" id="{03264B6A-A95A-FF1F-1AC0-934C15AFDDE2}"/>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424122" y="1941234"/>
            <a:ext cx="2513243" cy="2513243"/>
          </a:xfrm>
          <a:prstGeom prst="rect">
            <a:avLst/>
          </a:prstGeom>
        </p:spPr>
      </p:pic>
      <p:sp>
        <p:nvSpPr>
          <p:cNvPr id="14" name="&quot;Not Allowed&quot; Symbol 13">
            <a:extLst>
              <a:ext uri="{FF2B5EF4-FFF2-40B4-BE49-F238E27FC236}">
                <a16:creationId xmlns:a16="http://schemas.microsoft.com/office/drawing/2014/main" id="{C755A04C-F6A0-9B29-03E5-DC924766CF87}"/>
              </a:ext>
            </a:extLst>
          </p:cNvPr>
          <p:cNvSpPr/>
          <p:nvPr/>
        </p:nvSpPr>
        <p:spPr>
          <a:xfrm>
            <a:off x="1957792" y="3006938"/>
            <a:ext cx="930875" cy="980404"/>
          </a:xfrm>
          <a:prstGeom prst="noSmoking">
            <a:avLst>
              <a:gd name="adj" fmla="val 9445"/>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62694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1" grpId="0" animBg="1"/>
      <p:bldP spid="1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agonal Stripe 2">
            <a:extLst>
              <a:ext uri="{FF2B5EF4-FFF2-40B4-BE49-F238E27FC236}">
                <a16:creationId xmlns:a16="http://schemas.microsoft.com/office/drawing/2014/main" id="{006D1E53-2C61-B7BA-E315-247B1916FE2B}"/>
              </a:ext>
            </a:extLst>
          </p:cNvPr>
          <p:cNvSpPr/>
          <p:nvPr/>
        </p:nvSpPr>
        <p:spPr>
          <a:xfrm>
            <a:off x="0" y="1"/>
            <a:ext cx="5960533" cy="2844800"/>
          </a:xfrm>
          <a:prstGeom prst="diagStri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4" name="TextBox 3">
            <a:extLst>
              <a:ext uri="{FF2B5EF4-FFF2-40B4-BE49-F238E27FC236}">
                <a16:creationId xmlns:a16="http://schemas.microsoft.com/office/drawing/2014/main" id="{72780127-53A6-CE08-5B3C-FBB0CF4F9B7B}"/>
              </a:ext>
            </a:extLst>
          </p:cNvPr>
          <p:cNvSpPr txBox="1"/>
          <p:nvPr/>
        </p:nvSpPr>
        <p:spPr>
          <a:xfrm rot="20098773">
            <a:off x="158098" y="550842"/>
            <a:ext cx="4067482" cy="1015663"/>
          </a:xfrm>
          <a:prstGeom prst="rect">
            <a:avLst/>
          </a:prstGeom>
          <a:noFill/>
        </p:spPr>
        <p:txBody>
          <a:bodyPr wrap="square" rtlCol="0">
            <a:spAutoFit/>
          </a:bodyPr>
          <a:lstStyle/>
          <a:p>
            <a:r>
              <a:rPr lang="en-US" sz="6000" dirty="0">
                <a:solidFill>
                  <a:srgbClr val="C00000"/>
                </a:solidFill>
                <a:effectLst>
                  <a:outerShdw blurRad="38100" dist="38100" dir="2700000" algn="tl">
                    <a:srgbClr val="000000">
                      <a:alpha val="43137"/>
                    </a:srgbClr>
                  </a:outerShdw>
                </a:effectLst>
                <a:latin typeface="Bauhaus 93" panose="04030905020B02020C02" pitchFamily="82" charset="0"/>
              </a:rPr>
              <a:t>Scenario 9</a:t>
            </a:r>
          </a:p>
        </p:txBody>
      </p:sp>
      <p:sp>
        <p:nvSpPr>
          <p:cNvPr id="5" name="Rectangle 4">
            <a:extLst>
              <a:ext uri="{FF2B5EF4-FFF2-40B4-BE49-F238E27FC236}">
                <a16:creationId xmlns:a16="http://schemas.microsoft.com/office/drawing/2014/main" id="{EFF933A6-4308-E775-035A-4B60E800DD9B}"/>
              </a:ext>
            </a:extLst>
          </p:cNvPr>
          <p:cNvSpPr/>
          <p:nvPr/>
        </p:nvSpPr>
        <p:spPr>
          <a:xfrm>
            <a:off x="6231469" y="265193"/>
            <a:ext cx="5787814" cy="3951811"/>
          </a:xfrm>
          <a:custGeom>
            <a:avLst/>
            <a:gdLst>
              <a:gd name="connsiteX0" fmla="*/ 0 w 5787814"/>
              <a:gd name="connsiteY0" fmla="*/ 0 h 3951811"/>
              <a:gd name="connsiteX1" fmla="*/ 5787814 w 5787814"/>
              <a:gd name="connsiteY1" fmla="*/ 0 h 3951811"/>
              <a:gd name="connsiteX2" fmla="*/ 5787814 w 5787814"/>
              <a:gd name="connsiteY2" fmla="*/ 3951811 h 3951811"/>
              <a:gd name="connsiteX3" fmla="*/ 0 w 5787814"/>
              <a:gd name="connsiteY3" fmla="*/ 3951811 h 3951811"/>
              <a:gd name="connsiteX4" fmla="*/ 0 w 5787814"/>
              <a:gd name="connsiteY4" fmla="*/ 0 h 39518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87814" h="3951811" fill="none" extrusionOk="0">
                <a:moveTo>
                  <a:pt x="0" y="0"/>
                </a:moveTo>
                <a:cubicBezTo>
                  <a:pt x="1159738" y="-53864"/>
                  <a:pt x="4792026" y="-23069"/>
                  <a:pt x="5787814" y="0"/>
                </a:cubicBezTo>
                <a:cubicBezTo>
                  <a:pt x="5661956" y="1914611"/>
                  <a:pt x="5855072" y="2359081"/>
                  <a:pt x="5787814" y="3951811"/>
                </a:cubicBezTo>
                <a:cubicBezTo>
                  <a:pt x="4794141" y="4038533"/>
                  <a:pt x="1457893" y="3994049"/>
                  <a:pt x="0" y="3951811"/>
                </a:cubicBezTo>
                <a:cubicBezTo>
                  <a:pt x="-73381" y="3421622"/>
                  <a:pt x="-167018" y="998480"/>
                  <a:pt x="0" y="0"/>
                </a:cubicBezTo>
                <a:close/>
              </a:path>
              <a:path w="5787814" h="3951811" stroke="0" extrusionOk="0">
                <a:moveTo>
                  <a:pt x="0" y="0"/>
                </a:moveTo>
                <a:cubicBezTo>
                  <a:pt x="1270788" y="-98596"/>
                  <a:pt x="3078448" y="105761"/>
                  <a:pt x="5787814" y="0"/>
                </a:cubicBezTo>
                <a:cubicBezTo>
                  <a:pt x="5759142" y="1658340"/>
                  <a:pt x="5855273" y="3492516"/>
                  <a:pt x="5787814" y="3951811"/>
                </a:cubicBezTo>
                <a:cubicBezTo>
                  <a:pt x="3676669" y="4008487"/>
                  <a:pt x="2628986" y="3992133"/>
                  <a:pt x="0" y="3951811"/>
                </a:cubicBezTo>
                <a:cubicBezTo>
                  <a:pt x="80433" y="2006733"/>
                  <a:pt x="99406" y="685728"/>
                  <a:pt x="0" y="0"/>
                </a:cubicBezTo>
                <a:close/>
              </a:path>
            </a:pathLst>
          </a:custGeom>
          <a:ln w="76200">
            <a:solidFill>
              <a:schemeClr val="accent1">
                <a:lumMod val="75000"/>
              </a:schemeClr>
            </a:solidFill>
            <a:extLst>
              <a:ext uri="{C807C97D-BFC1-408E-A445-0C87EB9F89A2}">
                <ask:lineSketchStyleProps xmlns:ask="http://schemas.microsoft.com/office/drawing/2018/sketchyshapes" sd="2681366287">
                  <a:prstGeom prst="rect">
                    <a:avLst/>
                  </a:prstGeom>
                  <ask:type>
                    <ask:lineSketchCurved/>
                  </ask:type>
                </ask:lineSketchStyleProps>
              </a:ext>
            </a:extLst>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00895E6D-08F7-D377-80BB-0FF71E65DE58}"/>
              </a:ext>
            </a:extLst>
          </p:cNvPr>
          <p:cNvSpPr/>
          <p:nvPr/>
        </p:nvSpPr>
        <p:spPr>
          <a:xfrm>
            <a:off x="1101726" y="2165684"/>
            <a:ext cx="5411370" cy="4324186"/>
          </a:xfrm>
          <a:custGeom>
            <a:avLst/>
            <a:gdLst>
              <a:gd name="connsiteX0" fmla="*/ 0 w 5411370"/>
              <a:gd name="connsiteY0" fmla="*/ 0 h 4324186"/>
              <a:gd name="connsiteX1" fmla="*/ 5411370 w 5411370"/>
              <a:gd name="connsiteY1" fmla="*/ 0 h 4324186"/>
              <a:gd name="connsiteX2" fmla="*/ 5411370 w 5411370"/>
              <a:gd name="connsiteY2" fmla="*/ 4324186 h 4324186"/>
              <a:gd name="connsiteX3" fmla="*/ 0 w 5411370"/>
              <a:gd name="connsiteY3" fmla="*/ 4324186 h 4324186"/>
              <a:gd name="connsiteX4" fmla="*/ 0 w 5411370"/>
              <a:gd name="connsiteY4" fmla="*/ 0 h 43241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11370" h="4324186" fill="none" extrusionOk="0">
                <a:moveTo>
                  <a:pt x="0" y="0"/>
                </a:moveTo>
                <a:cubicBezTo>
                  <a:pt x="2628350" y="-53864"/>
                  <a:pt x="4641744" y="-23069"/>
                  <a:pt x="5411370" y="0"/>
                </a:cubicBezTo>
                <a:cubicBezTo>
                  <a:pt x="5285512" y="1630751"/>
                  <a:pt x="5478628" y="3609561"/>
                  <a:pt x="5411370" y="4324186"/>
                </a:cubicBezTo>
                <a:cubicBezTo>
                  <a:pt x="3005644" y="4410908"/>
                  <a:pt x="2304776" y="4366424"/>
                  <a:pt x="0" y="4324186"/>
                </a:cubicBezTo>
                <a:cubicBezTo>
                  <a:pt x="-73381" y="2996036"/>
                  <a:pt x="-167018" y="911510"/>
                  <a:pt x="0" y="0"/>
                </a:cubicBezTo>
                <a:close/>
              </a:path>
              <a:path w="5411370" h="4324186" stroke="0" extrusionOk="0">
                <a:moveTo>
                  <a:pt x="0" y="0"/>
                </a:moveTo>
                <a:cubicBezTo>
                  <a:pt x="706522" y="-98596"/>
                  <a:pt x="3511603" y="105761"/>
                  <a:pt x="5411370" y="0"/>
                </a:cubicBezTo>
                <a:cubicBezTo>
                  <a:pt x="5382698" y="1795044"/>
                  <a:pt x="5478829" y="3318436"/>
                  <a:pt x="5411370" y="4324186"/>
                </a:cubicBezTo>
                <a:cubicBezTo>
                  <a:pt x="3055108" y="4380862"/>
                  <a:pt x="934828" y="4364508"/>
                  <a:pt x="0" y="4324186"/>
                </a:cubicBezTo>
                <a:cubicBezTo>
                  <a:pt x="80433" y="2169732"/>
                  <a:pt x="99406" y="1753767"/>
                  <a:pt x="0" y="0"/>
                </a:cubicBezTo>
                <a:close/>
              </a:path>
            </a:pathLst>
          </a:custGeom>
          <a:ln w="76200">
            <a:solidFill>
              <a:schemeClr val="accent1">
                <a:lumMod val="75000"/>
              </a:schemeClr>
            </a:solidFill>
            <a:extLst>
              <a:ext uri="{C807C97D-BFC1-408E-A445-0C87EB9F89A2}">
                <ask:lineSketchStyleProps xmlns:ask="http://schemas.microsoft.com/office/drawing/2018/sketchyshapes" sd="2681366287">
                  <a:prstGeom prst="rect">
                    <a:avLst/>
                  </a:prstGeom>
                  <ask:type>
                    <ask:lineSketchCurved/>
                  </ask:type>
                </ask:lineSketchStyleProps>
              </a:ext>
            </a:extLst>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8" name="Picture 7" descr="A picture containing hydrogen bomb, smoke, weapon, stack&#10;&#10;Description automatically generated">
            <a:extLst>
              <a:ext uri="{FF2B5EF4-FFF2-40B4-BE49-F238E27FC236}">
                <a16:creationId xmlns:a16="http://schemas.microsoft.com/office/drawing/2014/main" id="{D18C8117-5107-B5C6-BEA9-BB3E82AB920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8759" y="2688495"/>
            <a:ext cx="4917304" cy="3429000"/>
          </a:xfrm>
          <a:prstGeom prst="rect">
            <a:avLst/>
          </a:prstGeom>
        </p:spPr>
      </p:pic>
      <p:pic>
        <p:nvPicPr>
          <p:cNvPr id="12" name="Picture 11" descr="A field of yellow flowers with a factory in the background&#10;&#10;Description automatically generated with low confidence">
            <a:extLst>
              <a:ext uri="{FF2B5EF4-FFF2-40B4-BE49-F238E27FC236}">
                <a16:creationId xmlns:a16="http://schemas.microsoft.com/office/drawing/2014/main" id="{A9564317-5F44-B94C-804B-86E34C7EDFD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03687" y="482944"/>
            <a:ext cx="5057068" cy="3365479"/>
          </a:xfrm>
          <a:prstGeom prst="rect">
            <a:avLst/>
          </a:prstGeom>
        </p:spPr>
      </p:pic>
      <p:pic>
        <p:nvPicPr>
          <p:cNvPr id="10" name="Picture 9" descr="Icon&#10;&#10;Description automatically generated">
            <a:extLst>
              <a:ext uri="{FF2B5EF4-FFF2-40B4-BE49-F238E27FC236}">
                <a16:creationId xmlns:a16="http://schemas.microsoft.com/office/drawing/2014/main" id="{D194D260-F216-7F72-6E55-D70C89B2E88B}"/>
              </a:ext>
            </a:extLst>
          </p:cNvPr>
          <p:cNvPicPr>
            <a:picLocks noChangeAspect="1"/>
          </p:cNvPicPr>
          <p:nvPr/>
        </p:nvPicPr>
        <p:blipFill rotWithShape="1">
          <a:blip r:embed="rId5">
            <a:clrChange>
              <a:clrFrom>
                <a:srgbClr val="E7E7E7"/>
              </a:clrFrom>
              <a:clrTo>
                <a:srgbClr val="E7E7E7">
                  <a:alpha val="0"/>
                </a:srgbClr>
              </a:clrTo>
            </a:clrChange>
            <a:extLst>
              <a:ext uri="{28A0092B-C50C-407E-A947-70E740481C1C}">
                <a14:useLocalDpi xmlns:a14="http://schemas.microsoft.com/office/drawing/2010/main" val="0"/>
              </a:ext>
            </a:extLst>
          </a:blip>
          <a:srcRect l="15976" t="17076" r="15343" b="16257"/>
          <a:stretch/>
        </p:blipFill>
        <p:spPr>
          <a:xfrm>
            <a:off x="7060647" y="3505440"/>
            <a:ext cx="3186248" cy="3102414"/>
          </a:xfrm>
          <a:prstGeom prst="ellipse">
            <a:avLst/>
          </a:prstGeom>
        </p:spPr>
      </p:pic>
    </p:spTree>
    <p:extLst>
      <p:ext uri="{BB962C8B-B14F-4D97-AF65-F5344CB8AC3E}">
        <p14:creationId xmlns:p14="http://schemas.microsoft.com/office/powerpoint/2010/main" val="4004894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2FF3B-2263-B455-DBDC-2CFE5C4A583F}"/>
              </a:ext>
            </a:extLst>
          </p:cNvPr>
          <p:cNvSpPr>
            <a:spLocks noGrp="1"/>
          </p:cNvSpPr>
          <p:nvPr>
            <p:ph type="title"/>
          </p:nvPr>
        </p:nvSpPr>
        <p:spPr>
          <a:xfrm>
            <a:off x="176123" y="156621"/>
            <a:ext cx="11760637" cy="1214846"/>
          </a:xfrm>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pPr algn="ctr"/>
            <a:r>
              <a:rPr lang="en-US" dirty="0"/>
              <a:t>Atomic Emergency</a:t>
            </a:r>
            <a:br>
              <a:rPr lang="en-US" dirty="0"/>
            </a:br>
            <a:r>
              <a:rPr lang="en-US" dirty="0"/>
              <a:t>Evacuate Immediately   OR  Shelter in place</a:t>
            </a:r>
            <a:br>
              <a:rPr lang="en-US" dirty="0"/>
            </a:br>
            <a:r>
              <a:rPr lang="en-US" dirty="0"/>
              <a:t>What should you have and use?</a:t>
            </a:r>
          </a:p>
        </p:txBody>
      </p:sp>
      <p:sp>
        <p:nvSpPr>
          <p:cNvPr id="4" name="Text Placeholder 3">
            <a:extLst>
              <a:ext uri="{FF2B5EF4-FFF2-40B4-BE49-F238E27FC236}">
                <a16:creationId xmlns:a16="http://schemas.microsoft.com/office/drawing/2014/main" id="{6D83795B-A584-3BCB-5111-AA6716CF4710}"/>
              </a:ext>
            </a:extLst>
          </p:cNvPr>
          <p:cNvSpPr>
            <a:spLocks noGrp="1"/>
          </p:cNvSpPr>
          <p:nvPr>
            <p:ph type="body" sz="half" idx="2"/>
          </p:nvPr>
        </p:nvSpPr>
        <p:spPr>
          <a:xfrm>
            <a:off x="2626806" y="2034762"/>
            <a:ext cx="3932237" cy="4343400"/>
          </a:xfr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62500" lnSpcReduction="20000"/>
          </a:bodyPr>
          <a:lstStyle/>
          <a:p>
            <a:r>
              <a:rPr lang="en-US" sz="2400" dirty="0"/>
              <a:t>Atomic emergency </a:t>
            </a:r>
          </a:p>
          <a:p>
            <a:br>
              <a:rPr lang="en-US" sz="2400" dirty="0"/>
            </a:br>
            <a:r>
              <a:rPr lang="en-US" sz="2400" dirty="0"/>
              <a:t>You will first need to decide if you should evacuate or take shelter.</a:t>
            </a:r>
          </a:p>
          <a:p>
            <a:r>
              <a:rPr lang="en-US" sz="2400" dirty="0"/>
              <a:t> If the emergency is already underway, you will need to take shelter underground.</a:t>
            </a:r>
          </a:p>
          <a:p>
            <a:r>
              <a:rPr lang="en-US" sz="2400" dirty="0"/>
              <a:t> If the emergency is pending, but likely, you should evacuate to a safe area without delay. Television and radio reports as well as the local law enforcement should be able to help you make this decision. </a:t>
            </a:r>
          </a:p>
          <a:p>
            <a:r>
              <a:rPr lang="en-US" sz="2400" dirty="0"/>
              <a:t>On an individual scale, one means of preparation for exposure to nuclear fallout is to obtain potassium iodide (KI) tablets as a safety measure to protect the human thyroid gland from the uptake of dangerous radioactive iodine.</a:t>
            </a:r>
          </a:p>
          <a:p>
            <a:r>
              <a:rPr lang="en-US" sz="2400" dirty="0"/>
              <a:t> Another measure is to cover the nose, mouth and eyes with a piece of cloth and sunglasses to protect against alpha particles. </a:t>
            </a:r>
          </a:p>
          <a:p>
            <a:endParaRPr lang="en-US" sz="2000" dirty="0">
              <a:solidFill>
                <a:schemeClr val="tx1"/>
              </a:solidFill>
            </a:endParaRPr>
          </a:p>
          <a:p>
            <a:endParaRPr lang="en-US" sz="2000" dirty="0">
              <a:solidFill>
                <a:schemeClr val="tx1"/>
              </a:solidFill>
            </a:endParaRPr>
          </a:p>
        </p:txBody>
      </p:sp>
      <p:pic>
        <p:nvPicPr>
          <p:cNvPr id="8" name="Content Placeholder 7" descr="A picture containing text, van, transport, blue&#10;&#10;Description automatically generated">
            <a:extLst>
              <a:ext uri="{FF2B5EF4-FFF2-40B4-BE49-F238E27FC236}">
                <a16:creationId xmlns:a16="http://schemas.microsoft.com/office/drawing/2014/main" id="{114B92BB-A708-CEFD-671D-E1909E7491C2}"/>
              </a:ext>
            </a:extLst>
          </p:cNvPr>
          <p:cNvPicPr>
            <a:picLocks noGrp="1" noChangeAspect="1"/>
          </p:cNvPicPr>
          <p:nvPr>
            <p:ph idx="1"/>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941179" y="1856038"/>
            <a:ext cx="3038475" cy="1897830"/>
          </a:xfrm>
        </p:spPr>
      </p:pic>
      <p:sp>
        <p:nvSpPr>
          <p:cNvPr id="9" name="Thought Bubble: Cloud 8">
            <a:extLst>
              <a:ext uri="{FF2B5EF4-FFF2-40B4-BE49-F238E27FC236}">
                <a16:creationId xmlns:a16="http://schemas.microsoft.com/office/drawing/2014/main" id="{3A81BE42-D6B6-C30A-8293-70F4BCACF01D}"/>
              </a:ext>
            </a:extLst>
          </p:cNvPr>
          <p:cNvSpPr/>
          <p:nvPr/>
        </p:nvSpPr>
        <p:spPr>
          <a:xfrm>
            <a:off x="1396538" y="3125585"/>
            <a:ext cx="931026" cy="303415"/>
          </a:xfrm>
          <a:prstGeom prst="cloudCallout">
            <a:avLst>
              <a:gd name="adj1" fmla="val -70833"/>
              <a:gd name="adj2" fmla="val 71802"/>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E54A48F1-8DE7-660D-EB96-744F1A275ECE}"/>
              </a:ext>
            </a:extLst>
          </p:cNvPr>
          <p:cNvCxnSpPr/>
          <p:nvPr/>
        </p:nvCxnSpPr>
        <p:spPr>
          <a:xfrm flipV="1">
            <a:off x="1396538" y="2693324"/>
            <a:ext cx="931026" cy="199505"/>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E25DABE3-E9A1-23CC-53CB-3BA194CD7812}"/>
              </a:ext>
            </a:extLst>
          </p:cNvPr>
          <p:cNvCxnSpPr>
            <a:cxnSpLocks/>
          </p:cNvCxnSpPr>
          <p:nvPr/>
        </p:nvCxnSpPr>
        <p:spPr>
          <a:xfrm flipV="1">
            <a:off x="1396538" y="2282437"/>
            <a:ext cx="931026" cy="410887"/>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F3E1ED31-5C75-D8CB-53D3-307A58AA69E4}"/>
              </a:ext>
            </a:extLst>
          </p:cNvPr>
          <p:cNvCxnSpPr>
            <a:cxnSpLocks/>
          </p:cNvCxnSpPr>
          <p:nvPr/>
        </p:nvCxnSpPr>
        <p:spPr>
          <a:xfrm>
            <a:off x="1548938" y="3045229"/>
            <a:ext cx="778626" cy="80356"/>
          </a:xfrm>
          <a:prstGeom prst="line">
            <a:avLst/>
          </a:prstGeom>
        </p:spPr>
        <p:style>
          <a:lnRef idx="1">
            <a:schemeClr val="accent1"/>
          </a:lnRef>
          <a:fillRef idx="0">
            <a:schemeClr val="accent1"/>
          </a:fillRef>
          <a:effectRef idx="0">
            <a:schemeClr val="accent1"/>
          </a:effectRef>
          <a:fontRef idx="minor">
            <a:schemeClr val="tx1"/>
          </a:fontRef>
        </p:style>
      </p:cxnSp>
      <p:pic>
        <p:nvPicPr>
          <p:cNvPr id="18" name="Picture 17" descr="A picture containing outdoor, plant&#10;&#10;Description automatically generated">
            <a:extLst>
              <a:ext uri="{FF2B5EF4-FFF2-40B4-BE49-F238E27FC236}">
                <a16:creationId xmlns:a16="http://schemas.microsoft.com/office/drawing/2014/main" id="{D053048C-40EE-BB1A-6462-00948E3AB1C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2494" y="3950404"/>
            <a:ext cx="1668088" cy="2502132"/>
          </a:xfrm>
          <a:prstGeom prst="rect">
            <a:avLst/>
          </a:prstGeom>
        </p:spPr>
      </p:pic>
      <p:grpSp>
        <p:nvGrpSpPr>
          <p:cNvPr id="22" name="Group 21">
            <a:extLst>
              <a:ext uri="{FF2B5EF4-FFF2-40B4-BE49-F238E27FC236}">
                <a16:creationId xmlns:a16="http://schemas.microsoft.com/office/drawing/2014/main" id="{9742D902-1257-F98C-4C9C-DB76D497E510}"/>
              </a:ext>
            </a:extLst>
          </p:cNvPr>
          <p:cNvGrpSpPr/>
          <p:nvPr/>
        </p:nvGrpSpPr>
        <p:grpSpPr>
          <a:xfrm>
            <a:off x="9285542" y="1497979"/>
            <a:ext cx="2790750" cy="2119226"/>
            <a:chOff x="7852312" y="1985616"/>
            <a:chExt cx="2790750" cy="2119226"/>
          </a:xfrm>
        </p:grpSpPr>
        <p:sp>
          <p:nvSpPr>
            <p:cNvPr id="21" name="Trapezoid 20">
              <a:extLst>
                <a:ext uri="{FF2B5EF4-FFF2-40B4-BE49-F238E27FC236}">
                  <a16:creationId xmlns:a16="http://schemas.microsoft.com/office/drawing/2014/main" id="{24B29B4D-AA69-4AA8-C581-5045403102E2}"/>
                </a:ext>
              </a:extLst>
            </p:cNvPr>
            <p:cNvSpPr/>
            <p:nvPr/>
          </p:nvSpPr>
          <p:spPr>
            <a:xfrm rot="17644648">
              <a:off x="8618516" y="2173303"/>
              <a:ext cx="1596043" cy="1667967"/>
            </a:xfrm>
            <a:prstGeom prst="trapezoid">
              <a:avLst>
                <a:gd name="adj" fmla="val 11038"/>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20" name="Picture 19" descr="A close-up of a roll of toilet paper&#10;&#10;Description automatically generated with low confidence">
              <a:extLst>
                <a:ext uri="{FF2B5EF4-FFF2-40B4-BE49-F238E27FC236}">
                  <a16:creationId xmlns:a16="http://schemas.microsoft.com/office/drawing/2014/main" id="{4C85C88D-7870-8D1D-7331-72D84D7519C9}"/>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852312" y="1985616"/>
              <a:ext cx="2790750" cy="2119226"/>
            </a:xfrm>
            <a:prstGeom prst="rect">
              <a:avLst/>
            </a:prstGeom>
          </p:spPr>
        </p:pic>
      </p:grpSp>
      <p:pic>
        <p:nvPicPr>
          <p:cNvPr id="24" name="Picture 23" descr="A picture containing electronics, microwave, black, camera&#10;&#10;Description automatically generated">
            <a:extLst>
              <a:ext uri="{FF2B5EF4-FFF2-40B4-BE49-F238E27FC236}">
                <a16:creationId xmlns:a16="http://schemas.microsoft.com/office/drawing/2014/main" id="{C028DB44-B5AF-CC3F-9BA1-5A3138657D23}"/>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285542" y="4954330"/>
            <a:ext cx="1676843" cy="1704109"/>
          </a:xfrm>
          <a:prstGeom prst="rect">
            <a:avLst/>
          </a:prstGeom>
        </p:spPr>
      </p:pic>
      <p:pic>
        <p:nvPicPr>
          <p:cNvPr id="25" name="Picture 24" descr="A picture containing graphical user interface&#10;&#10;Description automatically generated">
            <a:extLst>
              <a:ext uri="{FF2B5EF4-FFF2-40B4-BE49-F238E27FC236}">
                <a16:creationId xmlns:a16="http://schemas.microsoft.com/office/drawing/2014/main" id="{8F29F281-16E5-6AAD-D92E-793F84BEC70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176824" y="3499421"/>
            <a:ext cx="2120605" cy="1487317"/>
          </a:xfrm>
          <a:prstGeom prst="rect">
            <a:avLst/>
          </a:prstGeom>
        </p:spPr>
      </p:pic>
      <p:pic>
        <p:nvPicPr>
          <p:cNvPr id="27" name="Picture 26" descr="A picture containing cup, tableware, blue&#10;&#10;Description automatically generated">
            <a:extLst>
              <a:ext uri="{FF2B5EF4-FFF2-40B4-BE49-F238E27FC236}">
                <a16:creationId xmlns:a16="http://schemas.microsoft.com/office/drawing/2014/main" id="{9A376171-89CF-B074-C657-B48319DF485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43400" y="4862690"/>
            <a:ext cx="653059" cy="1644490"/>
          </a:xfrm>
          <a:prstGeom prst="rect">
            <a:avLst/>
          </a:prstGeom>
        </p:spPr>
      </p:pic>
      <p:sp>
        <p:nvSpPr>
          <p:cNvPr id="28" name="Rectangle 27">
            <a:extLst>
              <a:ext uri="{FF2B5EF4-FFF2-40B4-BE49-F238E27FC236}">
                <a16:creationId xmlns:a16="http://schemas.microsoft.com/office/drawing/2014/main" id="{6D8C33F1-B6E7-777B-CD53-B95131B707F6}"/>
              </a:ext>
            </a:extLst>
          </p:cNvPr>
          <p:cNvSpPr/>
          <p:nvPr/>
        </p:nvSpPr>
        <p:spPr>
          <a:xfrm>
            <a:off x="6139697" y="3900409"/>
            <a:ext cx="3216747" cy="531661"/>
          </a:xfrm>
          <a:prstGeom prst="rect">
            <a:avLst/>
          </a:prstGeom>
          <a:noFill/>
        </p:spPr>
        <p:txBody>
          <a:bodyPr wrap="none" lIns="91440" tIns="45720" rIns="91440" bIns="45720">
            <a:normAutofit fontScale="62500" lnSpcReduction="20000"/>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Call family</a:t>
            </a:r>
          </a:p>
        </p:txBody>
      </p:sp>
      <p:sp>
        <p:nvSpPr>
          <p:cNvPr id="29" name="Rectangle 28">
            <a:extLst>
              <a:ext uri="{FF2B5EF4-FFF2-40B4-BE49-F238E27FC236}">
                <a16:creationId xmlns:a16="http://schemas.microsoft.com/office/drawing/2014/main" id="{9F9AD25E-C183-2E6F-0BAC-B70F534F6EF5}"/>
              </a:ext>
            </a:extLst>
          </p:cNvPr>
          <p:cNvSpPr/>
          <p:nvPr/>
        </p:nvSpPr>
        <p:spPr>
          <a:xfrm>
            <a:off x="8167416" y="2169566"/>
            <a:ext cx="4722797" cy="573548"/>
          </a:xfrm>
          <a:prstGeom prst="rect">
            <a:avLst/>
          </a:prstGeom>
          <a:noFill/>
        </p:spPr>
        <p:txBody>
          <a:bodyPr wrap="none" lIns="91440" tIns="45720" rIns="91440" bIns="45720">
            <a:normAutofit fontScale="32500" lnSpcReduction="20000"/>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Cover windows and doors inside</a:t>
            </a:r>
          </a:p>
          <a:p>
            <a:pPr algn="ctr"/>
            <a:r>
              <a:rPr lang="en-US" sz="5400" b="0" cap="none" spc="0" dirty="0">
                <a:ln w="0"/>
                <a:solidFill>
                  <a:schemeClr val="tx1"/>
                </a:solidFill>
                <a:effectLst>
                  <a:outerShdw blurRad="38100" dist="19050" dir="2700000" algn="tl" rotWithShape="0">
                    <a:schemeClr val="dk1">
                      <a:alpha val="40000"/>
                    </a:schemeClr>
                  </a:outerShdw>
                </a:effectLst>
              </a:rPr>
              <a:t>Keep outside air OUT</a:t>
            </a:r>
          </a:p>
        </p:txBody>
      </p:sp>
      <p:pic>
        <p:nvPicPr>
          <p:cNvPr id="31" name="Picture 30" descr="A picture containing indoor, kitchen appliance, silver&#10;&#10;Description automatically generated">
            <a:extLst>
              <a:ext uri="{FF2B5EF4-FFF2-40B4-BE49-F238E27FC236}">
                <a16:creationId xmlns:a16="http://schemas.microsoft.com/office/drawing/2014/main" id="{CB3DF819-DB3A-DBDD-9B82-3337E750B78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732901" y="1889289"/>
            <a:ext cx="2020073" cy="1135848"/>
          </a:xfrm>
          <a:prstGeom prst="rect">
            <a:avLst/>
          </a:prstGeom>
        </p:spPr>
      </p:pic>
      <p:sp>
        <p:nvSpPr>
          <p:cNvPr id="32" name="Rectangle 31">
            <a:extLst>
              <a:ext uri="{FF2B5EF4-FFF2-40B4-BE49-F238E27FC236}">
                <a16:creationId xmlns:a16="http://schemas.microsoft.com/office/drawing/2014/main" id="{F63DEAC8-9017-A699-8EF3-CE395D77E0F2}"/>
              </a:ext>
            </a:extLst>
          </p:cNvPr>
          <p:cNvSpPr/>
          <p:nvPr/>
        </p:nvSpPr>
        <p:spPr>
          <a:xfrm>
            <a:off x="6665195" y="2539122"/>
            <a:ext cx="2120606" cy="531661"/>
          </a:xfrm>
          <a:prstGeom prst="rect">
            <a:avLst/>
          </a:prstGeom>
          <a:noFill/>
        </p:spPr>
        <p:txBody>
          <a:bodyPr wrap="none" lIns="91440" tIns="45720" rIns="91440" bIns="45720">
            <a:normAutofit fontScale="62500" lnSpcReduction="20000"/>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Recycle air</a:t>
            </a:r>
          </a:p>
        </p:txBody>
      </p:sp>
      <p:pic>
        <p:nvPicPr>
          <p:cNvPr id="34" name="Picture 33" descr="A picture containing container&#10;&#10;Description automatically generated">
            <a:extLst>
              <a:ext uri="{FF2B5EF4-FFF2-40B4-BE49-F238E27FC236}">
                <a16:creationId xmlns:a16="http://schemas.microsoft.com/office/drawing/2014/main" id="{A1E40E4D-1D41-6D5F-2549-8F36DEB437A8}"/>
              </a:ext>
            </a:extLst>
          </p:cNvPr>
          <p:cNvPicPr>
            <a:picLocks noChangeAspect="1"/>
          </p:cNvPicPr>
          <p:nvPr/>
        </p:nvPicPr>
        <p:blipFill>
          <a:blip r:embed="rId10">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003260" y="4791098"/>
            <a:ext cx="1846746" cy="2088303"/>
          </a:xfrm>
          <a:prstGeom prst="rect">
            <a:avLst/>
          </a:prstGeom>
        </p:spPr>
      </p:pic>
      <p:sp>
        <p:nvSpPr>
          <p:cNvPr id="35" name="Rectangle 34">
            <a:extLst>
              <a:ext uri="{FF2B5EF4-FFF2-40B4-BE49-F238E27FC236}">
                <a16:creationId xmlns:a16="http://schemas.microsoft.com/office/drawing/2014/main" id="{76126872-1249-695C-334C-A2B3EE8ACAA3}"/>
              </a:ext>
            </a:extLst>
          </p:cNvPr>
          <p:cNvSpPr/>
          <p:nvPr/>
        </p:nvSpPr>
        <p:spPr>
          <a:xfrm>
            <a:off x="6743400" y="5835249"/>
            <a:ext cx="1752207" cy="823190"/>
          </a:xfrm>
          <a:prstGeom prst="rect">
            <a:avLst/>
          </a:prstGeom>
          <a:noFill/>
        </p:spPr>
        <p:txBody>
          <a:bodyPr wrap="none" lIns="91440" tIns="45720" rIns="91440" bIns="45720">
            <a:normAutofit fontScale="47500" lnSpcReduction="20000"/>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Have food </a:t>
            </a:r>
          </a:p>
          <a:p>
            <a:pPr algn="ctr"/>
            <a:r>
              <a:rPr lang="en-US" sz="5400" b="0" cap="none" spc="0" dirty="0">
                <a:ln w="0"/>
                <a:solidFill>
                  <a:schemeClr val="tx1"/>
                </a:solidFill>
                <a:effectLst>
                  <a:outerShdw blurRad="38100" dist="19050" dir="2700000" algn="tl" rotWithShape="0">
                    <a:schemeClr val="dk1">
                      <a:alpha val="40000"/>
                    </a:schemeClr>
                  </a:outerShdw>
                </a:effectLst>
              </a:rPr>
              <a:t>&amp; water</a:t>
            </a:r>
          </a:p>
        </p:txBody>
      </p:sp>
      <p:sp>
        <p:nvSpPr>
          <p:cNvPr id="36" name="Rectangle 35">
            <a:extLst>
              <a:ext uri="{FF2B5EF4-FFF2-40B4-BE49-F238E27FC236}">
                <a16:creationId xmlns:a16="http://schemas.microsoft.com/office/drawing/2014/main" id="{1F20EB4F-9699-6DA2-DC2C-80B00C0CCE64}"/>
              </a:ext>
            </a:extLst>
          </p:cNvPr>
          <p:cNvSpPr/>
          <p:nvPr/>
        </p:nvSpPr>
        <p:spPr>
          <a:xfrm>
            <a:off x="9097750" y="4952788"/>
            <a:ext cx="2190933" cy="531661"/>
          </a:xfrm>
          <a:prstGeom prst="rect">
            <a:avLst/>
          </a:prstGeom>
          <a:noFill/>
        </p:spPr>
        <p:txBody>
          <a:bodyPr wrap="none" lIns="91440" tIns="45720" rIns="91440" bIns="45720">
            <a:normAutofit fontScale="62500" lnSpcReduction="20000"/>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Listen to news</a:t>
            </a:r>
          </a:p>
        </p:txBody>
      </p:sp>
      <p:pic>
        <p:nvPicPr>
          <p:cNvPr id="38" name="Picture 37" descr="Diagram&#10;&#10;Description automatically generated with low confidence">
            <a:extLst>
              <a:ext uri="{FF2B5EF4-FFF2-40B4-BE49-F238E27FC236}">
                <a16:creationId xmlns:a16="http://schemas.microsoft.com/office/drawing/2014/main" id="{0E565A4A-9344-B5CD-7134-30F6718CD87F}"/>
              </a:ext>
            </a:extLst>
          </p:cNvPr>
          <p:cNvPicPr>
            <a:picLocks noChangeAspect="1"/>
          </p:cNvPicPr>
          <p:nvPr/>
        </p:nvPicPr>
        <p:blipFill>
          <a:blip r:embed="rId11">
            <a:clrChange>
              <a:clrFrom>
                <a:srgbClr val="FCFCFC"/>
              </a:clrFrom>
              <a:clrTo>
                <a:srgbClr val="FCFCFC">
                  <a:alpha val="0"/>
                </a:srgbClr>
              </a:clrTo>
            </a:clrChange>
            <a:extLst>
              <a:ext uri="{28A0092B-C50C-407E-A947-70E740481C1C}">
                <a14:useLocalDpi xmlns:a14="http://schemas.microsoft.com/office/drawing/2010/main" val="0"/>
              </a:ext>
            </a:extLst>
          </a:blip>
          <a:stretch>
            <a:fillRect/>
          </a:stretch>
        </p:blipFill>
        <p:spPr>
          <a:xfrm>
            <a:off x="11046783" y="3277793"/>
            <a:ext cx="1039955" cy="1831196"/>
          </a:xfrm>
          <a:prstGeom prst="rect">
            <a:avLst/>
          </a:prstGeom>
        </p:spPr>
      </p:pic>
      <p:pic>
        <p:nvPicPr>
          <p:cNvPr id="40" name="Picture 39" descr="A group of potted plants&#10;&#10;Description automatically generated with medium confidence">
            <a:extLst>
              <a:ext uri="{FF2B5EF4-FFF2-40B4-BE49-F238E27FC236}">
                <a16:creationId xmlns:a16="http://schemas.microsoft.com/office/drawing/2014/main" id="{DAA38160-53EF-F8D0-B73E-12CB31AA2004}"/>
              </a:ext>
            </a:extLst>
          </p:cNvPr>
          <p:cNvPicPr>
            <a:picLocks noChangeAspect="1"/>
          </p:cNvPicPr>
          <p:nvPr/>
        </p:nvPicPr>
        <p:blipFill rotWithShape="1">
          <a:blip r:embed="rId12">
            <a:extLst>
              <a:ext uri="{28A0092B-C50C-407E-A947-70E740481C1C}">
                <a14:useLocalDpi xmlns:a14="http://schemas.microsoft.com/office/drawing/2010/main" val="0"/>
              </a:ext>
            </a:extLst>
          </a:blip>
          <a:srcRect l="39954" r="23258"/>
          <a:stretch/>
        </p:blipFill>
        <p:spPr>
          <a:xfrm>
            <a:off x="9304994" y="2891567"/>
            <a:ext cx="1223820" cy="1871262"/>
          </a:xfrm>
          <a:prstGeom prst="rect">
            <a:avLst/>
          </a:prstGeom>
        </p:spPr>
      </p:pic>
      <p:sp>
        <p:nvSpPr>
          <p:cNvPr id="41" name="Rectangle 40">
            <a:extLst>
              <a:ext uri="{FF2B5EF4-FFF2-40B4-BE49-F238E27FC236}">
                <a16:creationId xmlns:a16="http://schemas.microsoft.com/office/drawing/2014/main" id="{BD32DB12-8842-0B12-EC4F-B7D760148512}"/>
              </a:ext>
            </a:extLst>
          </p:cNvPr>
          <p:cNvSpPr/>
          <p:nvPr/>
        </p:nvSpPr>
        <p:spPr>
          <a:xfrm>
            <a:off x="8154401" y="3070783"/>
            <a:ext cx="3216747" cy="531661"/>
          </a:xfrm>
          <a:prstGeom prst="rect">
            <a:avLst/>
          </a:prstGeom>
          <a:noFill/>
        </p:spPr>
        <p:txBody>
          <a:bodyPr wrap="none" lIns="91440" tIns="45720" rIns="91440" bIns="45720">
            <a:normAutofit fontScale="62500" lnSpcReduction="20000"/>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Plants for oxygen</a:t>
            </a:r>
          </a:p>
        </p:txBody>
      </p:sp>
      <p:pic>
        <p:nvPicPr>
          <p:cNvPr id="43" name="Picture 42" descr="A black bag with a strap&#10;&#10;Description automatically generated with medium confidence">
            <a:extLst>
              <a:ext uri="{FF2B5EF4-FFF2-40B4-BE49-F238E27FC236}">
                <a16:creationId xmlns:a16="http://schemas.microsoft.com/office/drawing/2014/main" id="{CEDF396D-F94A-1B7E-9139-AE6F691412B4}"/>
              </a:ext>
            </a:extLst>
          </p:cNvPr>
          <p:cNvPicPr>
            <a:picLocks noChangeAspect="1"/>
          </p:cNvPicPr>
          <p:nvPr/>
        </p:nvPicPr>
        <p:blipFill>
          <a:blip r:embed="rId1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00170" y="285163"/>
            <a:ext cx="2202874" cy="2202874"/>
          </a:xfrm>
          <a:prstGeom prst="rect">
            <a:avLst/>
          </a:prstGeom>
        </p:spPr>
      </p:pic>
    </p:spTree>
    <p:extLst>
      <p:ext uri="{BB962C8B-B14F-4D97-AF65-F5344CB8AC3E}">
        <p14:creationId xmlns:p14="http://schemas.microsoft.com/office/powerpoint/2010/main" val="4194700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750" fill="hold"/>
                                        <p:tgtEl>
                                          <p:spTgt spid="8"/>
                                        </p:tgtEl>
                                        <p:attrNameLst>
                                          <p:attrName>ppt_x</p:attrName>
                                        </p:attrNameLst>
                                      </p:cBhvr>
                                      <p:tavLst>
                                        <p:tav tm="0">
                                          <p:val>
                                            <p:strVal val="1+#ppt_w/2"/>
                                          </p:val>
                                        </p:tav>
                                        <p:tav tm="100000">
                                          <p:val>
                                            <p:strVal val="#ppt_x"/>
                                          </p:val>
                                        </p:tav>
                                      </p:tavLst>
                                    </p:anim>
                                    <p:anim calcmode="lin" valueType="num">
                                      <p:cBhvr additive="base">
                                        <p:cTn id="8" dur="175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1750"/>
                            </p:stCondLst>
                            <p:childTnLst>
                              <p:par>
                                <p:cTn id="10" presetID="1" presetClass="entr" presetSubtype="0"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childTnLst>
                                </p:cTn>
                              </p:par>
                            </p:childTnLst>
                          </p:cTn>
                        </p:par>
                        <p:par>
                          <p:cTn id="12" fill="hold">
                            <p:stCondLst>
                              <p:cond delay="1750"/>
                            </p:stCondLst>
                            <p:childTnLst>
                              <p:par>
                                <p:cTn id="13" presetID="1" presetClass="entr" presetSubtype="0"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par>
                          <p:cTn id="15" fill="hold">
                            <p:stCondLst>
                              <p:cond delay="1750"/>
                            </p:stCondLst>
                            <p:childTnLst>
                              <p:par>
                                <p:cTn id="16" presetID="1" presetClass="entr" presetSubtype="0" fill="hold" nodeType="afterEffect">
                                  <p:stCondLst>
                                    <p:cond delay="0"/>
                                  </p:stCondLst>
                                  <p:childTnLst>
                                    <p:set>
                                      <p:cBhvr>
                                        <p:cTn id="17" dur="1" fill="hold">
                                          <p:stCondLst>
                                            <p:cond delay="0"/>
                                          </p:stCondLst>
                                        </p:cTn>
                                        <p:tgtEl>
                                          <p:spTgt spid="12"/>
                                        </p:tgtEl>
                                        <p:attrNameLst>
                                          <p:attrName>style.visibility</p:attrName>
                                        </p:attrNameLst>
                                      </p:cBhvr>
                                      <p:to>
                                        <p:strVal val="visible"/>
                                      </p:to>
                                    </p:set>
                                  </p:childTnLst>
                                </p:cTn>
                              </p:par>
                            </p:childTnLst>
                          </p:cTn>
                        </p:par>
                        <p:par>
                          <p:cTn id="18" fill="hold">
                            <p:stCondLst>
                              <p:cond delay="1750"/>
                            </p:stCondLst>
                            <p:childTnLst>
                              <p:par>
                                <p:cTn id="19" presetID="1" presetClass="entr" presetSubtype="0" fill="hold" nodeType="after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5"/>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6"/>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8" grpId="0"/>
      <p:bldP spid="29" grpId="0"/>
      <p:bldP spid="32" grpId="0"/>
      <p:bldP spid="35" grpId="0"/>
      <p:bldP spid="36" grpId="0"/>
      <p:bldP spid="41"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2FF3B-2263-B455-DBDC-2CFE5C4A583F}"/>
              </a:ext>
            </a:extLst>
          </p:cNvPr>
          <p:cNvSpPr>
            <a:spLocks noGrp="1"/>
          </p:cNvSpPr>
          <p:nvPr>
            <p:ph type="title"/>
          </p:nvPr>
        </p:nvSpPr>
        <p:spPr>
          <a:xfrm>
            <a:off x="395874" y="457200"/>
            <a:ext cx="5411370" cy="1082842"/>
          </a:xfrm>
        </p:spPr>
        <p:style>
          <a:lnRef idx="2">
            <a:schemeClr val="accent1">
              <a:shade val="50000"/>
            </a:schemeClr>
          </a:lnRef>
          <a:fillRef idx="1">
            <a:schemeClr val="accent1"/>
          </a:fillRef>
          <a:effectRef idx="0">
            <a:schemeClr val="accent1"/>
          </a:effectRef>
          <a:fontRef idx="minor">
            <a:schemeClr val="lt1"/>
          </a:fontRef>
        </p:style>
        <p:txBody>
          <a:bodyPr/>
          <a:lstStyle/>
          <a:p>
            <a:r>
              <a:rPr lang="en-US" dirty="0"/>
              <a:t>Atomic Emergency Shelter</a:t>
            </a:r>
          </a:p>
        </p:txBody>
      </p:sp>
      <p:pic>
        <p:nvPicPr>
          <p:cNvPr id="6" name="Content Placeholder 5" descr="A picture containing text, screenshot&#10;&#10;Description automatically generated">
            <a:extLst>
              <a:ext uri="{FF2B5EF4-FFF2-40B4-BE49-F238E27FC236}">
                <a16:creationId xmlns:a16="http://schemas.microsoft.com/office/drawing/2014/main" id="{EF22B155-AAB9-A29D-C5CA-41B0F41019D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076287" y="457200"/>
            <a:ext cx="4824086" cy="5943600"/>
          </a:xfrm>
          <a:custGeom>
            <a:avLst/>
            <a:gdLst>
              <a:gd name="connsiteX0" fmla="*/ 0 w 4824086"/>
              <a:gd name="connsiteY0" fmla="*/ 0 h 5943600"/>
              <a:gd name="connsiteX1" fmla="*/ 4824086 w 4824086"/>
              <a:gd name="connsiteY1" fmla="*/ 0 h 5943600"/>
              <a:gd name="connsiteX2" fmla="*/ 4824086 w 4824086"/>
              <a:gd name="connsiteY2" fmla="*/ 5943600 h 5943600"/>
              <a:gd name="connsiteX3" fmla="*/ 0 w 4824086"/>
              <a:gd name="connsiteY3" fmla="*/ 5943600 h 5943600"/>
              <a:gd name="connsiteX4" fmla="*/ 0 w 4824086"/>
              <a:gd name="connsiteY4" fmla="*/ 0 h 5943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24086" h="5943600" fill="none" extrusionOk="0">
                <a:moveTo>
                  <a:pt x="0" y="0"/>
                </a:moveTo>
                <a:cubicBezTo>
                  <a:pt x="2349474" y="120580"/>
                  <a:pt x="2507255" y="66657"/>
                  <a:pt x="4824086" y="0"/>
                </a:cubicBezTo>
                <a:cubicBezTo>
                  <a:pt x="4833735" y="841076"/>
                  <a:pt x="4953199" y="3787008"/>
                  <a:pt x="4824086" y="5943600"/>
                </a:cubicBezTo>
                <a:cubicBezTo>
                  <a:pt x="3782287" y="5988534"/>
                  <a:pt x="735328" y="6070671"/>
                  <a:pt x="0" y="5943600"/>
                </a:cubicBezTo>
                <a:cubicBezTo>
                  <a:pt x="69799" y="4261173"/>
                  <a:pt x="-70517" y="970316"/>
                  <a:pt x="0" y="0"/>
                </a:cubicBezTo>
                <a:close/>
              </a:path>
              <a:path w="4824086" h="5943600" stroke="0" extrusionOk="0">
                <a:moveTo>
                  <a:pt x="0" y="0"/>
                </a:moveTo>
                <a:cubicBezTo>
                  <a:pt x="923289" y="60785"/>
                  <a:pt x="4109033" y="-67440"/>
                  <a:pt x="4824086" y="0"/>
                </a:cubicBezTo>
                <a:cubicBezTo>
                  <a:pt x="4730910" y="2558129"/>
                  <a:pt x="4729019" y="3769068"/>
                  <a:pt x="4824086" y="5943600"/>
                </a:cubicBezTo>
                <a:cubicBezTo>
                  <a:pt x="3120810" y="5993674"/>
                  <a:pt x="971023" y="5837863"/>
                  <a:pt x="0" y="5943600"/>
                </a:cubicBezTo>
                <a:cubicBezTo>
                  <a:pt x="-80247" y="5194053"/>
                  <a:pt x="29595" y="1854703"/>
                  <a:pt x="0" y="0"/>
                </a:cubicBezTo>
                <a:close/>
              </a:path>
            </a:pathLst>
          </a:custGeom>
          <a:ln w="57150">
            <a:solidFill>
              <a:schemeClr val="accent1">
                <a:lumMod val="75000"/>
              </a:schemeClr>
            </a:solidFill>
            <a:extLst>
              <a:ext uri="{C807C97D-BFC1-408E-A445-0C87EB9F89A2}">
                <ask:lineSketchStyleProps xmlns:ask="http://schemas.microsoft.com/office/drawing/2018/sketchyshapes" sd="2542076569">
                  <ask:type>
                    <ask:lineSketchCurved/>
                  </ask:type>
                </ask:lineSketchStyleProps>
              </a:ext>
            </a:extLst>
          </a:ln>
        </p:spPr>
      </p:pic>
      <p:sp>
        <p:nvSpPr>
          <p:cNvPr id="7" name="Rectangle 6">
            <a:extLst>
              <a:ext uri="{FF2B5EF4-FFF2-40B4-BE49-F238E27FC236}">
                <a16:creationId xmlns:a16="http://schemas.microsoft.com/office/drawing/2014/main" id="{41EF02FB-2C9F-D9E3-756E-192491286AD7}"/>
              </a:ext>
            </a:extLst>
          </p:cNvPr>
          <p:cNvSpPr/>
          <p:nvPr/>
        </p:nvSpPr>
        <p:spPr>
          <a:xfrm>
            <a:off x="395873" y="2076614"/>
            <a:ext cx="5411370" cy="4324186"/>
          </a:xfrm>
          <a:custGeom>
            <a:avLst/>
            <a:gdLst>
              <a:gd name="connsiteX0" fmla="*/ 0 w 5411370"/>
              <a:gd name="connsiteY0" fmla="*/ 0 h 4324186"/>
              <a:gd name="connsiteX1" fmla="*/ 5411370 w 5411370"/>
              <a:gd name="connsiteY1" fmla="*/ 0 h 4324186"/>
              <a:gd name="connsiteX2" fmla="*/ 5411370 w 5411370"/>
              <a:gd name="connsiteY2" fmla="*/ 4324186 h 4324186"/>
              <a:gd name="connsiteX3" fmla="*/ 0 w 5411370"/>
              <a:gd name="connsiteY3" fmla="*/ 4324186 h 4324186"/>
              <a:gd name="connsiteX4" fmla="*/ 0 w 5411370"/>
              <a:gd name="connsiteY4" fmla="*/ 0 h 43241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11370" h="4324186" fill="none" extrusionOk="0">
                <a:moveTo>
                  <a:pt x="0" y="0"/>
                </a:moveTo>
                <a:cubicBezTo>
                  <a:pt x="2628350" y="-53864"/>
                  <a:pt x="4641744" y="-23069"/>
                  <a:pt x="5411370" y="0"/>
                </a:cubicBezTo>
                <a:cubicBezTo>
                  <a:pt x="5285512" y="1630751"/>
                  <a:pt x="5478628" y="3609561"/>
                  <a:pt x="5411370" y="4324186"/>
                </a:cubicBezTo>
                <a:cubicBezTo>
                  <a:pt x="3005644" y="4410908"/>
                  <a:pt x="2304776" y="4366424"/>
                  <a:pt x="0" y="4324186"/>
                </a:cubicBezTo>
                <a:cubicBezTo>
                  <a:pt x="-73381" y="2996036"/>
                  <a:pt x="-167018" y="911510"/>
                  <a:pt x="0" y="0"/>
                </a:cubicBezTo>
                <a:close/>
              </a:path>
              <a:path w="5411370" h="4324186" stroke="0" extrusionOk="0">
                <a:moveTo>
                  <a:pt x="0" y="0"/>
                </a:moveTo>
                <a:cubicBezTo>
                  <a:pt x="706522" y="-98596"/>
                  <a:pt x="3511603" y="105761"/>
                  <a:pt x="5411370" y="0"/>
                </a:cubicBezTo>
                <a:cubicBezTo>
                  <a:pt x="5382698" y="1795044"/>
                  <a:pt x="5478829" y="3318436"/>
                  <a:pt x="5411370" y="4324186"/>
                </a:cubicBezTo>
                <a:cubicBezTo>
                  <a:pt x="3055108" y="4380862"/>
                  <a:pt x="934828" y="4364508"/>
                  <a:pt x="0" y="4324186"/>
                </a:cubicBezTo>
                <a:cubicBezTo>
                  <a:pt x="80433" y="2169732"/>
                  <a:pt x="99406" y="1753767"/>
                  <a:pt x="0" y="0"/>
                </a:cubicBezTo>
                <a:close/>
              </a:path>
            </a:pathLst>
          </a:custGeom>
          <a:ln w="76200">
            <a:solidFill>
              <a:schemeClr val="accent1">
                <a:lumMod val="75000"/>
              </a:schemeClr>
            </a:solidFill>
            <a:extLst>
              <a:ext uri="{C807C97D-BFC1-408E-A445-0C87EB9F89A2}">
                <ask:lineSketchStyleProps xmlns:ask="http://schemas.microsoft.com/office/drawing/2018/sketchyshapes" sd="2681366287">
                  <a:prstGeom prst="rect">
                    <a:avLst/>
                  </a:prstGeom>
                  <ask:type>
                    <ask:lineSketchCurved/>
                  </ask:type>
                </ask:lineSketchStyleProps>
              </a:ext>
            </a:extLst>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8" name="Picture 7" descr="A picture containing hydrogen bomb, smoke, weapon, stack&#10;&#10;Description automatically generated">
            <a:extLst>
              <a:ext uri="{FF2B5EF4-FFF2-40B4-BE49-F238E27FC236}">
                <a16:creationId xmlns:a16="http://schemas.microsoft.com/office/drawing/2014/main" id="{9D48C8C8-C983-D63F-FD86-76477EAAA6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2906" y="2599425"/>
            <a:ext cx="4917304" cy="3429000"/>
          </a:xfrm>
          <a:prstGeom prst="rect">
            <a:avLst/>
          </a:prstGeom>
        </p:spPr>
      </p:pic>
    </p:spTree>
    <p:extLst>
      <p:ext uri="{BB962C8B-B14F-4D97-AF65-F5344CB8AC3E}">
        <p14:creationId xmlns:p14="http://schemas.microsoft.com/office/powerpoint/2010/main" val="13839097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agonal Stripe 2">
            <a:extLst>
              <a:ext uri="{FF2B5EF4-FFF2-40B4-BE49-F238E27FC236}">
                <a16:creationId xmlns:a16="http://schemas.microsoft.com/office/drawing/2014/main" id="{006D1E53-2C61-B7BA-E315-247B1916FE2B}"/>
              </a:ext>
            </a:extLst>
          </p:cNvPr>
          <p:cNvSpPr/>
          <p:nvPr/>
        </p:nvSpPr>
        <p:spPr>
          <a:xfrm>
            <a:off x="0" y="1"/>
            <a:ext cx="5960533" cy="2844800"/>
          </a:xfrm>
          <a:prstGeom prst="diagStri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4" name="TextBox 3">
            <a:extLst>
              <a:ext uri="{FF2B5EF4-FFF2-40B4-BE49-F238E27FC236}">
                <a16:creationId xmlns:a16="http://schemas.microsoft.com/office/drawing/2014/main" id="{72780127-53A6-CE08-5B3C-FBB0CF4F9B7B}"/>
              </a:ext>
            </a:extLst>
          </p:cNvPr>
          <p:cNvSpPr txBox="1"/>
          <p:nvPr/>
        </p:nvSpPr>
        <p:spPr>
          <a:xfrm rot="20098773">
            <a:off x="158098" y="597009"/>
            <a:ext cx="4067482" cy="923330"/>
          </a:xfrm>
          <a:prstGeom prst="rect">
            <a:avLst/>
          </a:prstGeom>
          <a:noFill/>
        </p:spPr>
        <p:txBody>
          <a:bodyPr wrap="square" rtlCol="0">
            <a:spAutoFit/>
          </a:bodyPr>
          <a:lstStyle/>
          <a:p>
            <a:r>
              <a:rPr lang="en-US" sz="5400" dirty="0">
                <a:solidFill>
                  <a:srgbClr val="C00000"/>
                </a:solidFill>
                <a:effectLst>
                  <a:outerShdw blurRad="38100" dist="38100" dir="2700000" algn="tl">
                    <a:srgbClr val="000000">
                      <a:alpha val="43137"/>
                    </a:srgbClr>
                  </a:outerShdw>
                </a:effectLst>
                <a:latin typeface="Bauhaus 93" panose="04030905020B02020C02" pitchFamily="82" charset="0"/>
              </a:rPr>
              <a:t>Scenario 10</a:t>
            </a:r>
          </a:p>
        </p:txBody>
      </p:sp>
      <p:sp>
        <p:nvSpPr>
          <p:cNvPr id="5" name="Rectangle 4">
            <a:extLst>
              <a:ext uri="{FF2B5EF4-FFF2-40B4-BE49-F238E27FC236}">
                <a16:creationId xmlns:a16="http://schemas.microsoft.com/office/drawing/2014/main" id="{EFF933A6-4308-E775-035A-4B60E800DD9B}"/>
              </a:ext>
            </a:extLst>
          </p:cNvPr>
          <p:cNvSpPr/>
          <p:nvPr/>
        </p:nvSpPr>
        <p:spPr>
          <a:xfrm>
            <a:off x="3561347" y="740558"/>
            <a:ext cx="8296139" cy="5820663"/>
          </a:xfrm>
          <a:custGeom>
            <a:avLst/>
            <a:gdLst>
              <a:gd name="connsiteX0" fmla="*/ 0 w 8296139"/>
              <a:gd name="connsiteY0" fmla="*/ 0 h 5820663"/>
              <a:gd name="connsiteX1" fmla="*/ 8296139 w 8296139"/>
              <a:gd name="connsiteY1" fmla="*/ 0 h 5820663"/>
              <a:gd name="connsiteX2" fmla="*/ 8296139 w 8296139"/>
              <a:gd name="connsiteY2" fmla="*/ 5820663 h 5820663"/>
              <a:gd name="connsiteX3" fmla="*/ 0 w 8296139"/>
              <a:gd name="connsiteY3" fmla="*/ 5820663 h 5820663"/>
              <a:gd name="connsiteX4" fmla="*/ 0 w 8296139"/>
              <a:gd name="connsiteY4" fmla="*/ 0 h 58206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96139" h="5820663" fill="none" extrusionOk="0">
                <a:moveTo>
                  <a:pt x="0" y="0"/>
                </a:moveTo>
                <a:cubicBezTo>
                  <a:pt x="2822736" y="-53864"/>
                  <a:pt x="7046093" y="-23069"/>
                  <a:pt x="8296139" y="0"/>
                </a:cubicBezTo>
                <a:cubicBezTo>
                  <a:pt x="8170281" y="2461605"/>
                  <a:pt x="8363397" y="4744875"/>
                  <a:pt x="8296139" y="5820663"/>
                </a:cubicBezTo>
                <a:cubicBezTo>
                  <a:pt x="5382899" y="5907385"/>
                  <a:pt x="2588737" y="5862901"/>
                  <a:pt x="0" y="5820663"/>
                </a:cubicBezTo>
                <a:cubicBezTo>
                  <a:pt x="-73381" y="3940919"/>
                  <a:pt x="-167018" y="1632900"/>
                  <a:pt x="0" y="0"/>
                </a:cubicBezTo>
                <a:close/>
              </a:path>
              <a:path w="8296139" h="5820663" stroke="0" extrusionOk="0">
                <a:moveTo>
                  <a:pt x="0" y="0"/>
                </a:moveTo>
                <a:cubicBezTo>
                  <a:pt x="2956565" y="-98596"/>
                  <a:pt x="6426793" y="105761"/>
                  <a:pt x="8296139" y="0"/>
                </a:cubicBezTo>
                <a:cubicBezTo>
                  <a:pt x="8267467" y="2530882"/>
                  <a:pt x="8363598" y="4560743"/>
                  <a:pt x="8296139" y="5820663"/>
                </a:cubicBezTo>
                <a:cubicBezTo>
                  <a:pt x="4661586" y="5877339"/>
                  <a:pt x="3464380" y="5860985"/>
                  <a:pt x="0" y="5820663"/>
                </a:cubicBezTo>
                <a:cubicBezTo>
                  <a:pt x="80433" y="3672310"/>
                  <a:pt x="99406" y="2095518"/>
                  <a:pt x="0" y="0"/>
                </a:cubicBezTo>
                <a:close/>
              </a:path>
            </a:pathLst>
          </a:custGeom>
          <a:ln w="76200">
            <a:solidFill>
              <a:schemeClr val="accent1">
                <a:lumMod val="75000"/>
              </a:schemeClr>
            </a:solidFill>
            <a:extLst>
              <a:ext uri="{C807C97D-BFC1-408E-A445-0C87EB9F89A2}">
                <ask:lineSketchStyleProps xmlns:ask="http://schemas.microsoft.com/office/drawing/2018/sketchyshapes" sd="2681366287">
                  <a:prstGeom prst="rect">
                    <a:avLst/>
                  </a:prstGeom>
                  <ask:type>
                    <ask:lineSketchCurved/>
                  </ask:type>
                </ask:lineSketchStyleProps>
              </a:ext>
            </a:extLst>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7" name="Picture 6" descr="A picture containing outdoor, snow, nature, mountain&#10;&#10;Description automatically generated">
            <a:extLst>
              <a:ext uri="{FF2B5EF4-FFF2-40B4-BE49-F238E27FC236}">
                <a16:creationId xmlns:a16="http://schemas.microsoft.com/office/drawing/2014/main" id="{A77BC89D-FB93-2FA9-B2FA-1207E27C2E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33059" y="1066651"/>
            <a:ext cx="7752714" cy="5168476"/>
          </a:xfrm>
          <a:prstGeom prst="rect">
            <a:avLst/>
          </a:prstGeom>
        </p:spPr>
      </p:pic>
      <p:pic>
        <p:nvPicPr>
          <p:cNvPr id="11" name="Picture 10" descr="Text&#10;&#10;Description automatically generated">
            <a:extLst>
              <a:ext uri="{FF2B5EF4-FFF2-40B4-BE49-F238E27FC236}">
                <a16:creationId xmlns:a16="http://schemas.microsoft.com/office/drawing/2014/main" id="{743A564E-1711-58FF-9EA0-76051DE7581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8928" y="2329095"/>
            <a:ext cx="2823741" cy="4199868"/>
          </a:xfrm>
          <a:prstGeom prst="rect">
            <a:avLst/>
          </a:prstGeom>
        </p:spPr>
      </p:pic>
    </p:spTree>
    <p:extLst>
      <p:ext uri="{BB962C8B-B14F-4D97-AF65-F5344CB8AC3E}">
        <p14:creationId xmlns:p14="http://schemas.microsoft.com/office/powerpoint/2010/main" val="32679075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2FF3B-2263-B455-DBDC-2CFE5C4A583F}"/>
              </a:ext>
            </a:extLst>
          </p:cNvPr>
          <p:cNvSpPr>
            <a:spLocks noGrp="1"/>
          </p:cNvSpPr>
          <p:nvPr>
            <p:ph type="title"/>
          </p:nvPr>
        </p:nvSpPr>
        <p:spPr>
          <a:xfrm>
            <a:off x="214148" y="236278"/>
            <a:ext cx="2914064" cy="1214846"/>
          </a:xfrm>
        </p:spPr>
        <p:style>
          <a:lnRef idx="2">
            <a:schemeClr val="accent1">
              <a:shade val="50000"/>
            </a:schemeClr>
          </a:lnRef>
          <a:fillRef idx="1">
            <a:schemeClr val="accent1"/>
          </a:fillRef>
          <a:effectRef idx="0">
            <a:schemeClr val="accent1"/>
          </a:effectRef>
          <a:fontRef idx="minor">
            <a:schemeClr val="lt1"/>
          </a:fontRef>
        </p:style>
        <p:txBody>
          <a:bodyPr/>
          <a:lstStyle/>
          <a:p>
            <a:r>
              <a:rPr lang="en-US" dirty="0"/>
              <a:t>Snow Avalanche</a:t>
            </a:r>
            <a:br>
              <a:rPr lang="en-US" dirty="0"/>
            </a:br>
            <a:r>
              <a:rPr lang="en-US" dirty="0"/>
              <a:t>Stay away</a:t>
            </a:r>
          </a:p>
        </p:txBody>
      </p:sp>
      <p:pic>
        <p:nvPicPr>
          <p:cNvPr id="7" name="Content Placeholder 6" descr="Text&#10;&#10;Description automatically generated">
            <a:extLst>
              <a:ext uri="{FF2B5EF4-FFF2-40B4-BE49-F238E27FC236}">
                <a16:creationId xmlns:a16="http://schemas.microsoft.com/office/drawing/2014/main" id="{EBA50F5D-86CE-2BF1-8492-82CF16FB8D2E}"/>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3741282" y="236278"/>
            <a:ext cx="5588563" cy="1796323"/>
          </a:xfrm>
          <a:custGeom>
            <a:avLst/>
            <a:gdLst>
              <a:gd name="connsiteX0" fmla="*/ 0 w 5588563"/>
              <a:gd name="connsiteY0" fmla="*/ 0 h 1796323"/>
              <a:gd name="connsiteX1" fmla="*/ 5588563 w 5588563"/>
              <a:gd name="connsiteY1" fmla="*/ 0 h 1796323"/>
              <a:gd name="connsiteX2" fmla="*/ 5588563 w 5588563"/>
              <a:gd name="connsiteY2" fmla="*/ 1796323 h 1796323"/>
              <a:gd name="connsiteX3" fmla="*/ 0 w 5588563"/>
              <a:gd name="connsiteY3" fmla="*/ 1796323 h 1796323"/>
              <a:gd name="connsiteX4" fmla="*/ 0 w 5588563"/>
              <a:gd name="connsiteY4" fmla="*/ 0 h 17963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88563" h="1796323" fill="none" extrusionOk="0">
                <a:moveTo>
                  <a:pt x="0" y="0"/>
                </a:moveTo>
                <a:cubicBezTo>
                  <a:pt x="1443454" y="120580"/>
                  <a:pt x="3100104" y="66657"/>
                  <a:pt x="5588563" y="0"/>
                </a:cubicBezTo>
                <a:cubicBezTo>
                  <a:pt x="5527179" y="595300"/>
                  <a:pt x="5628005" y="1061154"/>
                  <a:pt x="5588563" y="1796323"/>
                </a:cubicBezTo>
                <a:cubicBezTo>
                  <a:pt x="4662416" y="1841257"/>
                  <a:pt x="949774" y="1923394"/>
                  <a:pt x="0" y="1796323"/>
                </a:cubicBezTo>
                <a:cubicBezTo>
                  <a:pt x="-111913" y="1356379"/>
                  <a:pt x="-158437" y="512463"/>
                  <a:pt x="0" y="0"/>
                </a:cubicBezTo>
                <a:close/>
              </a:path>
              <a:path w="5588563" h="1796323" stroke="0" extrusionOk="0">
                <a:moveTo>
                  <a:pt x="0" y="0"/>
                </a:moveTo>
                <a:cubicBezTo>
                  <a:pt x="2537946" y="60785"/>
                  <a:pt x="4828306" y="-67440"/>
                  <a:pt x="5588563" y="0"/>
                </a:cubicBezTo>
                <a:cubicBezTo>
                  <a:pt x="5742968" y="289136"/>
                  <a:pt x="5444611" y="1046521"/>
                  <a:pt x="5588563" y="1796323"/>
                </a:cubicBezTo>
                <a:cubicBezTo>
                  <a:pt x="3442300" y="1846397"/>
                  <a:pt x="1564741" y="1690586"/>
                  <a:pt x="0" y="1796323"/>
                </a:cubicBezTo>
                <a:cubicBezTo>
                  <a:pt x="126237" y="1421672"/>
                  <a:pt x="157470" y="257782"/>
                  <a:pt x="0" y="0"/>
                </a:cubicBezTo>
                <a:close/>
              </a:path>
            </a:pathLst>
          </a:custGeom>
          <a:ln w="57150">
            <a:solidFill>
              <a:schemeClr val="accent1">
                <a:lumMod val="75000"/>
              </a:schemeClr>
            </a:solidFill>
            <a:extLst>
              <a:ext uri="{C807C97D-BFC1-408E-A445-0C87EB9F89A2}">
                <ask:lineSketchStyleProps xmlns:ask="http://schemas.microsoft.com/office/drawing/2018/sketchyshapes" sd="2542076569">
                  <ask:type>
                    <ask:lineSketchCurved/>
                  </ask:type>
                </ask:lineSketchStyleProps>
              </a:ext>
            </a:extLst>
          </a:ln>
        </p:spPr>
      </p:pic>
      <p:sp>
        <p:nvSpPr>
          <p:cNvPr id="4" name="Text Placeholder 3">
            <a:extLst>
              <a:ext uri="{FF2B5EF4-FFF2-40B4-BE49-F238E27FC236}">
                <a16:creationId xmlns:a16="http://schemas.microsoft.com/office/drawing/2014/main" id="{6D83795B-A584-3BCB-5111-AA6716CF4710}"/>
              </a:ext>
            </a:extLst>
          </p:cNvPr>
          <p:cNvSpPr>
            <a:spLocks noGrp="1"/>
          </p:cNvSpPr>
          <p:nvPr>
            <p:ph type="body" sz="half" idx="2"/>
          </p:nvPr>
        </p:nvSpPr>
        <p:spPr>
          <a:xfrm>
            <a:off x="214147" y="1828800"/>
            <a:ext cx="2914064" cy="4796589"/>
          </a:xfr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70000" lnSpcReduction="20000"/>
          </a:bodyPr>
          <a:lstStyle/>
          <a:p>
            <a:endParaRPr lang="en-US" sz="2000" dirty="0">
              <a:solidFill>
                <a:schemeClr val="tx1"/>
              </a:solidFill>
            </a:endParaRPr>
          </a:p>
          <a:p>
            <a:r>
              <a:rPr lang="en-US" sz="2000" dirty="0">
                <a:solidFill>
                  <a:schemeClr val="bg1"/>
                </a:solidFill>
              </a:rPr>
              <a:t>Snow</a:t>
            </a:r>
          </a:p>
          <a:p>
            <a:r>
              <a:rPr lang="en-US" sz="2000" dirty="0">
                <a:solidFill>
                  <a:schemeClr val="bg1"/>
                </a:solidFill>
              </a:rPr>
              <a:t>    It is better to not travel in avalanche country, but if travel is necessary, risk can be reduced by observing avalanche safety rules and carrying proper equipment.</a:t>
            </a:r>
          </a:p>
          <a:p>
            <a:r>
              <a:rPr lang="en-US" sz="2000" dirty="0">
                <a:solidFill>
                  <a:schemeClr val="bg1"/>
                </a:solidFill>
              </a:rPr>
              <a:t> This includes a radio beacon on every member of your party, and shovels. Radio beacons made for this purpose transmit constantly, and can be switched to receiver mode after an avalanche. These can help to find buried victims. Finding victims quickly and digging them out greatly increases their chances of survival. Avalanche snow compacts into a very hard mass very quickly after an avalanche, so a shovel is an essential piece of gear. It is next to impossible to dig someone out of an avalanche with bare hands or even with a ski, but if that is all you have available, you should start right away.</a:t>
            </a:r>
          </a:p>
        </p:txBody>
      </p:sp>
      <p:pic>
        <p:nvPicPr>
          <p:cNvPr id="10" name="Online Media 9" title="How To Survive An Avalanche">
            <a:hlinkClick r:id="" action="ppaction://media"/>
            <a:extLst>
              <a:ext uri="{FF2B5EF4-FFF2-40B4-BE49-F238E27FC236}">
                <a16:creationId xmlns:a16="http://schemas.microsoft.com/office/drawing/2014/main" id="{6BFCB5F4-BF68-DD32-E95A-217C4D4F9CF4}"/>
              </a:ext>
            </a:extLst>
          </p:cNvPr>
          <p:cNvPicPr>
            <a:picLocks noRot="1" noChangeAspect="1"/>
          </p:cNvPicPr>
          <p:nvPr>
            <a:videoFile r:link="rId1"/>
          </p:nvPr>
        </p:nvPicPr>
        <p:blipFill>
          <a:blip r:embed="rId5"/>
          <a:stretch>
            <a:fillRect/>
          </a:stretch>
        </p:blipFill>
        <p:spPr>
          <a:xfrm>
            <a:off x="3610610" y="2346894"/>
            <a:ext cx="7552567" cy="4267200"/>
          </a:xfrm>
          <a:prstGeom prst="rect">
            <a:avLst/>
          </a:prstGeom>
        </p:spPr>
      </p:pic>
      <p:pic>
        <p:nvPicPr>
          <p:cNvPr id="5" name="Picture 4" descr="A picture containing wall, bag&#10;&#10;Description automatically generated">
            <a:extLst>
              <a:ext uri="{FF2B5EF4-FFF2-40B4-BE49-F238E27FC236}">
                <a16:creationId xmlns:a16="http://schemas.microsoft.com/office/drawing/2014/main" id="{9F264571-FA8F-AF79-DE99-A89DF82070CB}"/>
              </a:ext>
            </a:extLst>
          </p:cNvPr>
          <p:cNvPicPr>
            <a:picLocks noChangeAspect="1"/>
          </p:cNvPicPr>
          <p:nvPr/>
        </p:nvPicPr>
        <p:blipFill rotWithShape="1">
          <a:blip r:embed="rId6">
            <a:extLst>
              <a:ext uri="{28A0092B-C50C-407E-A947-70E740481C1C}">
                <a14:useLocalDpi xmlns:a14="http://schemas.microsoft.com/office/drawing/2010/main" val="0"/>
              </a:ext>
            </a:extLst>
          </a:blip>
          <a:srcRect l="24063" r="21031"/>
          <a:stretch/>
        </p:blipFill>
        <p:spPr>
          <a:xfrm>
            <a:off x="9657348" y="162387"/>
            <a:ext cx="1067415" cy="1944103"/>
          </a:xfrm>
          <a:prstGeom prst="rect">
            <a:avLst/>
          </a:prstGeom>
        </p:spPr>
      </p:pic>
      <p:pic>
        <p:nvPicPr>
          <p:cNvPr id="8" name="Picture 7" descr="A picture containing device, meter&#10;&#10;Description automatically generated">
            <a:extLst>
              <a:ext uri="{FF2B5EF4-FFF2-40B4-BE49-F238E27FC236}">
                <a16:creationId xmlns:a16="http://schemas.microsoft.com/office/drawing/2014/main" id="{04126D44-3C5A-2C0A-89B0-FCCD3353DE58}"/>
              </a:ext>
            </a:extLst>
          </p:cNvPr>
          <p:cNvPicPr>
            <a:picLocks noChangeAspect="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436005" y="212017"/>
            <a:ext cx="1844842" cy="1844842"/>
          </a:xfrm>
          <a:prstGeom prst="rect">
            <a:avLst/>
          </a:prstGeom>
        </p:spPr>
      </p:pic>
    </p:spTree>
    <p:extLst>
      <p:ext uri="{BB962C8B-B14F-4D97-AF65-F5344CB8AC3E}">
        <p14:creationId xmlns:p14="http://schemas.microsoft.com/office/powerpoint/2010/main" val="3142184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0"/>
                </p:tgtEl>
              </p:cMediaNode>
            </p:video>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2FF3B-2263-B455-DBDC-2CFE5C4A583F}"/>
              </a:ext>
            </a:extLst>
          </p:cNvPr>
          <p:cNvSpPr>
            <a:spLocks noGrp="1"/>
          </p:cNvSpPr>
          <p:nvPr>
            <p:ph type="title"/>
          </p:nvPr>
        </p:nvSpPr>
        <p:spPr>
          <a:xfrm>
            <a:off x="839788" y="457200"/>
            <a:ext cx="3932237" cy="1214846"/>
          </a:xfrm>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r>
              <a:rPr lang="en-US" dirty="0"/>
              <a:t>Rock Avalanche</a:t>
            </a:r>
            <a:br>
              <a:rPr lang="en-US" dirty="0"/>
            </a:br>
            <a:r>
              <a:rPr lang="en-US" dirty="0"/>
              <a:t>Escape to protected area</a:t>
            </a:r>
          </a:p>
        </p:txBody>
      </p:sp>
      <p:pic>
        <p:nvPicPr>
          <p:cNvPr id="6" name="Content Placeholder 5" descr="A picture containing mountain, outdoor, nature, stone&#10;&#10;Description automatically generated">
            <a:extLst>
              <a:ext uri="{FF2B5EF4-FFF2-40B4-BE49-F238E27FC236}">
                <a16:creationId xmlns:a16="http://schemas.microsoft.com/office/drawing/2014/main" id="{F648113E-2B0C-4A04-D3A7-A6C02DEFDD64}"/>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436107" y="1873419"/>
            <a:ext cx="6172200" cy="4114800"/>
          </a:xfrm>
          <a:custGeom>
            <a:avLst/>
            <a:gdLst>
              <a:gd name="connsiteX0" fmla="*/ 0 w 6172200"/>
              <a:gd name="connsiteY0" fmla="*/ 0 h 5403850"/>
              <a:gd name="connsiteX1" fmla="*/ 6172200 w 6172200"/>
              <a:gd name="connsiteY1" fmla="*/ 0 h 5403850"/>
              <a:gd name="connsiteX2" fmla="*/ 6172200 w 6172200"/>
              <a:gd name="connsiteY2" fmla="*/ 5403850 h 5403850"/>
              <a:gd name="connsiteX3" fmla="*/ 0 w 6172200"/>
              <a:gd name="connsiteY3" fmla="*/ 5403850 h 5403850"/>
              <a:gd name="connsiteX4" fmla="*/ 0 w 6172200"/>
              <a:gd name="connsiteY4" fmla="*/ 0 h 5403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72200" h="5403850" fill="none" extrusionOk="0">
                <a:moveTo>
                  <a:pt x="0" y="0"/>
                </a:moveTo>
                <a:cubicBezTo>
                  <a:pt x="2738069" y="120580"/>
                  <a:pt x="4274855" y="66657"/>
                  <a:pt x="6172200" y="0"/>
                </a:cubicBezTo>
                <a:cubicBezTo>
                  <a:pt x="6181849" y="1752171"/>
                  <a:pt x="6301313" y="3362047"/>
                  <a:pt x="6172200" y="5403850"/>
                </a:cubicBezTo>
                <a:cubicBezTo>
                  <a:pt x="3458481" y="5448784"/>
                  <a:pt x="856921" y="5530921"/>
                  <a:pt x="0" y="5403850"/>
                </a:cubicBezTo>
                <a:cubicBezTo>
                  <a:pt x="69799" y="2878850"/>
                  <a:pt x="-70517" y="2107730"/>
                  <a:pt x="0" y="0"/>
                </a:cubicBezTo>
                <a:close/>
              </a:path>
              <a:path w="6172200" h="5403850" stroke="0" extrusionOk="0">
                <a:moveTo>
                  <a:pt x="0" y="0"/>
                </a:moveTo>
                <a:cubicBezTo>
                  <a:pt x="1366333" y="60785"/>
                  <a:pt x="4707962" y="-67440"/>
                  <a:pt x="6172200" y="0"/>
                </a:cubicBezTo>
                <a:cubicBezTo>
                  <a:pt x="6079024" y="1396703"/>
                  <a:pt x="6077133" y="3793694"/>
                  <a:pt x="6172200" y="5403850"/>
                </a:cubicBezTo>
                <a:cubicBezTo>
                  <a:pt x="4595100" y="5453924"/>
                  <a:pt x="2524365" y="5298113"/>
                  <a:pt x="0" y="5403850"/>
                </a:cubicBezTo>
                <a:cubicBezTo>
                  <a:pt x="-80247" y="2729774"/>
                  <a:pt x="29595" y="680742"/>
                  <a:pt x="0" y="0"/>
                </a:cubicBezTo>
                <a:close/>
              </a:path>
            </a:pathLst>
          </a:custGeom>
          <a:ln w="57150">
            <a:solidFill>
              <a:schemeClr val="accent1">
                <a:lumMod val="75000"/>
              </a:schemeClr>
            </a:solidFill>
            <a:extLst>
              <a:ext uri="{C807C97D-BFC1-408E-A445-0C87EB9F89A2}">
                <ask:lineSketchStyleProps xmlns:ask="http://schemas.microsoft.com/office/drawing/2018/sketchyshapes" sd="2542076569">
                  <ask:type>
                    <ask:lineSketchCurved/>
                  </ask:type>
                </ask:lineSketchStyleProps>
              </a:ext>
            </a:extLst>
          </a:ln>
        </p:spPr>
      </p:pic>
      <p:sp>
        <p:nvSpPr>
          <p:cNvPr id="4" name="Text Placeholder 3">
            <a:extLst>
              <a:ext uri="{FF2B5EF4-FFF2-40B4-BE49-F238E27FC236}">
                <a16:creationId xmlns:a16="http://schemas.microsoft.com/office/drawing/2014/main" id="{6D83795B-A584-3BCB-5111-AA6716CF4710}"/>
              </a:ext>
            </a:extLst>
          </p:cNvPr>
          <p:cNvSpPr>
            <a:spLocks noGrp="1"/>
          </p:cNvSpPr>
          <p:nvPr>
            <p:ph type="body" sz="half" idx="2"/>
          </p:nvPr>
        </p:nvSpPr>
        <p:spPr>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85000" lnSpcReduction="20000"/>
          </a:bodyPr>
          <a:lstStyle/>
          <a:p>
            <a:endParaRPr lang="en-US" sz="2000" dirty="0">
              <a:solidFill>
                <a:schemeClr val="tx1"/>
              </a:solidFill>
            </a:endParaRPr>
          </a:p>
          <a:p>
            <a:r>
              <a:rPr lang="en-US" sz="2000" dirty="0">
                <a:solidFill>
                  <a:schemeClr val="bg1"/>
                </a:solidFill>
              </a:rPr>
              <a:t>Rock Avalanche</a:t>
            </a:r>
          </a:p>
          <a:p>
            <a:r>
              <a:rPr lang="en-US" sz="2000" dirty="0">
                <a:solidFill>
                  <a:schemeClr val="bg1"/>
                </a:solidFill>
              </a:rPr>
              <a:t>    Quickly exit the affected area.</a:t>
            </a:r>
          </a:p>
          <a:p>
            <a:r>
              <a:rPr lang="en-US" sz="2000" dirty="0">
                <a:solidFill>
                  <a:schemeClr val="bg1"/>
                </a:solidFill>
              </a:rPr>
              <a:t> If escape is not possible, curl into a tight ball facing downhill (with your back to the oncoming rocks) and cover your head. </a:t>
            </a:r>
          </a:p>
          <a:p>
            <a:r>
              <a:rPr lang="en-US" sz="2000" dirty="0">
                <a:solidFill>
                  <a:schemeClr val="bg1"/>
                </a:solidFill>
              </a:rPr>
              <a:t>When the landslide ends, check for trapped or injured persons without entering the slide area (more debris could follow). Direct rescue personnel to any victims you are able to locate.</a:t>
            </a:r>
          </a:p>
          <a:p>
            <a:r>
              <a:rPr lang="en-US" sz="2000" dirty="0">
                <a:solidFill>
                  <a:schemeClr val="bg1"/>
                </a:solidFill>
              </a:rPr>
              <a:t> Watch for flooding - landslides are usually triggered by water. Watch for broken utility lines (electric, gas, and water) and report them to the authorities.</a:t>
            </a:r>
          </a:p>
        </p:txBody>
      </p:sp>
    </p:spTree>
    <p:extLst>
      <p:ext uri="{BB962C8B-B14F-4D97-AF65-F5344CB8AC3E}">
        <p14:creationId xmlns:p14="http://schemas.microsoft.com/office/powerpoint/2010/main" val="18740778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cture containing sky, water, outdoor, boat&#10;&#10;Description automatically generated">
            <a:extLst>
              <a:ext uri="{FF2B5EF4-FFF2-40B4-BE49-F238E27FC236}">
                <a16:creationId xmlns:a16="http://schemas.microsoft.com/office/drawing/2014/main" id="{C55D27C7-87BB-5693-52A2-D633D0CA57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2727158" y="1665837"/>
            <a:ext cx="9061712" cy="5097214"/>
          </a:xfrm>
          <a:prstGeom prst="rect">
            <a:avLst/>
          </a:prstGeom>
        </p:spPr>
      </p:pic>
      <p:sp>
        <p:nvSpPr>
          <p:cNvPr id="3" name="Diagonal Stripe 2">
            <a:extLst>
              <a:ext uri="{FF2B5EF4-FFF2-40B4-BE49-F238E27FC236}">
                <a16:creationId xmlns:a16="http://schemas.microsoft.com/office/drawing/2014/main" id="{C42DC030-F7CA-72DF-E3CD-F304CD272895}"/>
              </a:ext>
            </a:extLst>
          </p:cNvPr>
          <p:cNvSpPr/>
          <p:nvPr/>
        </p:nvSpPr>
        <p:spPr>
          <a:xfrm>
            <a:off x="0" y="1"/>
            <a:ext cx="5960533" cy="2844800"/>
          </a:xfrm>
          <a:prstGeom prst="diagStri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5" name="TextBox 4">
            <a:extLst>
              <a:ext uri="{FF2B5EF4-FFF2-40B4-BE49-F238E27FC236}">
                <a16:creationId xmlns:a16="http://schemas.microsoft.com/office/drawing/2014/main" id="{4A7A2FF2-45BD-3152-FE3A-CD63363B8702}"/>
              </a:ext>
            </a:extLst>
          </p:cNvPr>
          <p:cNvSpPr txBox="1"/>
          <p:nvPr/>
        </p:nvSpPr>
        <p:spPr>
          <a:xfrm rot="20098773">
            <a:off x="158098" y="597009"/>
            <a:ext cx="4067482" cy="923330"/>
          </a:xfrm>
          <a:prstGeom prst="rect">
            <a:avLst/>
          </a:prstGeom>
          <a:noFill/>
        </p:spPr>
        <p:txBody>
          <a:bodyPr wrap="square" rtlCol="0">
            <a:spAutoFit/>
          </a:bodyPr>
          <a:lstStyle/>
          <a:p>
            <a:r>
              <a:rPr lang="en-US" sz="5400" dirty="0">
                <a:solidFill>
                  <a:srgbClr val="C00000"/>
                </a:solidFill>
                <a:effectLst>
                  <a:outerShdw blurRad="38100" dist="38100" dir="2700000" algn="tl">
                    <a:srgbClr val="000000">
                      <a:alpha val="43137"/>
                    </a:srgbClr>
                  </a:outerShdw>
                </a:effectLst>
                <a:latin typeface="Bauhaus 93" panose="04030905020B02020C02" pitchFamily="82" charset="0"/>
              </a:rPr>
              <a:t>Scenario 11</a:t>
            </a:r>
          </a:p>
        </p:txBody>
      </p:sp>
      <p:pic>
        <p:nvPicPr>
          <p:cNvPr id="6" name="Content Placeholder 5" descr="A picture containing water, outdoor, water sport, yellow&#10;&#10;Description automatically generated">
            <a:extLst>
              <a:ext uri="{FF2B5EF4-FFF2-40B4-BE49-F238E27FC236}">
                <a16:creationId xmlns:a16="http://schemas.microsoft.com/office/drawing/2014/main" id="{7E8F88E8-28D5-48D4-F975-AB02DC5B0D4B}"/>
              </a:ext>
            </a:extLst>
          </p:cNvPr>
          <p:cNvPicPr>
            <a:picLocks noGrp="1" noChangeAspect="1"/>
          </p:cNvPicPr>
          <p:nvPr>
            <p:ph idx="1"/>
          </p:nvPr>
        </p:nvPicPr>
        <p:blipFill rotWithShape="1">
          <a:blip r:embed="rId4">
            <a:extLst>
              <a:ext uri="{28A0092B-C50C-407E-A947-70E740481C1C}">
                <a14:useLocalDpi xmlns:a14="http://schemas.microsoft.com/office/drawing/2010/main" val="0"/>
              </a:ext>
            </a:extLst>
          </a:blip>
          <a:srcRect l="33961" r="19561"/>
          <a:stretch/>
        </p:blipFill>
        <p:spPr>
          <a:xfrm>
            <a:off x="8553524" y="94949"/>
            <a:ext cx="2665616" cy="2844799"/>
          </a:xfrm>
          <a:custGeom>
            <a:avLst/>
            <a:gdLst>
              <a:gd name="connsiteX0" fmla="*/ 0 w 2665616"/>
              <a:gd name="connsiteY0" fmla="*/ 0 h 2844799"/>
              <a:gd name="connsiteX1" fmla="*/ 2665616 w 2665616"/>
              <a:gd name="connsiteY1" fmla="*/ 0 h 2844799"/>
              <a:gd name="connsiteX2" fmla="*/ 2665616 w 2665616"/>
              <a:gd name="connsiteY2" fmla="*/ 2844799 h 2844799"/>
              <a:gd name="connsiteX3" fmla="*/ 0 w 2665616"/>
              <a:gd name="connsiteY3" fmla="*/ 2844799 h 2844799"/>
              <a:gd name="connsiteX4" fmla="*/ 0 w 2665616"/>
              <a:gd name="connsiteY4" fmla="*/ 0 h 28447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5616" h="2844799" fill="none" extrusionOk="0">
                <a:moveTo>
                  <a:pt x="0" y="0"/>
                </a:moveTo>
                <a:cubicBezTo>
                  <a:pt x="926011" y="120580"/>
                  <a:pt x="1628351" y="66657"/>
                  <a:pt x="2665616" y="0"/>
                </a:cubicBezTo>
                <a:cubicBezTo>
                  <a:pt x="2675265" y="1221745"/>
                  <a:pt x="2794729" y="1607317"/>
                  <a:pt x="2665616" y="2844799"/>
                </a:cubicBezTo>
                <a:cubicBezTo>
                  <a:pt x="1850007" y="2889733"/>
                  <a:pt x="564190" y="2971870"/>
                  <a:pt x="0" y="2844799"/>
                </a:cubicBezTo>
                <a:cubicBezTo>
                  <a:pt x="69799" y="1777236"/>
                  <a:pt x="-70517" y="863962"/>
                  <a:pt x="0" y="0"/>
                </a:cubicBezTo>
                <a:close/>
              </a:path>
              <a:path w="2665616" h="2844799" stroke="0" extrusionOk="0">
                <a:moveTo>
                  <a:pt x="0" y="0"/>
                </a:moveTo>
                <a:cubicBezTo>
                  <a:pt x="1283610" y="60785"/>
                  <a:pt x="1928841" y="-67440"/>
                  <a:pt x="2665616" y="0"/>
                </a:cubicBezTo>
                <a:cubicBezTo>
                  <a:pt x="2572440" y="399101"/>
                  <a:pt x="2570549" y="1508114"/>
                  <a:pt x="2665616" y="2844799"/>
                </a:cubicBezTo>
                <a:cubicBezTo>
                  <a:pt x="1455752" y="2894873"/>
                  <a:pt x="1161009" y="2739062"/>
                  <a:pt x="0" y="2844799"/>
                </a:cubicBezTo>
                <a:cubicBezTo>
                  <a:pt x="-80247" y="2100730"/>
                  <a:pt x="29595" y="1402975"/>
                  <a:pt x="0" y="0"/>
                </a:cubicBezTo>
                <a:close/>
              </a:path>
            </a:pathLst>
          </a:custGeom>
          <a:ln w="57150">
            <a:solidFill>
              <a:schemeClr val="accent1">
                <a:lumMod val="75000"/>
              </a:schemeClr>
            </a:solidFill>
            <a:extLst>
              <a:ext uri="{C807C97D-BFC1-408E-A445-0C87EB9F89A2}">
                <ask:lineSketchStyleProps xmlns:ask="http://schemas.microsoft.com/office/drawing/2018/sketchyshapes" sd="2542076569">
                  <ask:type>
                    <ask:lineSketchCurved/>
                  </ask:type>
                </ask:lineSketchStyleProps>
              </a:ext>
            </a:extLst>
          </a:ln>
        </p:spPr>
      </p:pic>
    </p:spTree>
    <p:extLst>
      <p:ext uri="{BB962C8B-B14F-4D97-AF65-F5344CB8AC3E}">
        <p14:creationId xmlns:p14="http://schemas.microsoft.com/office/powerpoint/2010/main" val="8706015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2FF3B-2263-B455-DBDC-2CFE5C4A583F}"/>
              </a:ext>
            </a:extLst>
          </p:cNvPr>
          <p:cNvSpPr>
            <a:spLocks noGrp="1"/>
          </p:cNvSpPr>
          <p:nvPr>
            <p:ph type="title"/>
          </p:nvPr>
        </p:nvSpPr>
        <p:spPr>
          <a:xfrm>
            <a:off x="294357" y="273920"/>
            <a:ext cx="7742738" cy="816943"/>
          </a:xfrm>
        </p:spPr>
        <p:style>
          <a:lnRef idx="2">
            <a:schemeClr val="accent1">
              <a:shade val="50000"/>
            </a:schemeClr>
          </a:lnRef>
          <a:fillRef idx="1">
            <a:schemeClr val="accent1"/>
          </a:fillRef>
          <a:effectRef idx="0">
            <a:schemeClr val="accent1"/>
          </a:effectRef>
          <a:fontRef idx="minor">
            <a:schemeClr val="lt1"/>
          </a:fontRef>
        </p:style>
        <p:txBody>
          <a:bodyPr/>
          <a:lstStyle/>
          <a:p>
            <a:r>
              <a:rPr lang="en-US" dirty="0"/>
              <a:t>Boat  or Canoe capsizes in open water</a:t>
            </a:r>
          </a:p>
        </p:txBody>
      </p:sp>
      <p:sp>
        <p:nvSpPr>
          <p:cNvPr id="4" name="Text Placeholder 3">
            <a:extLst>
              <a:ext uri="{FF2B5EF4-FFF2-40B4-BE49-F238E27FC236}">
                <a16:creationId xmlns:a16="http://schemas.microsoft.com/office/drawing/2014/main" id="{6D83795B-A584-3BCB-5111-AA6716CF4710}"/>
              </a:ext>
            </a:extLst>
          </p:cNvPr>
          <p:cNvSpPr>
            <a:spLocks noGrp="1"/>
          </p:cNvSpPr>
          <p:nvPr>
            <p:ph type="body" sz="half" idx="2"/>
          </p:nvPr>
        </p:nvSpPr>
        <p:spPr>
          <a:xfrm>
            <a:off x="294357" y="1638342"/>
            <a:ext cx="2384611" cy="4343400"/>
          </a:xfr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62500" lnSpcReduction="20000"/>
          </a:bodyPr>
          <a:lstStyle/>
          <a:p>
            <a:endParaRPr lang="en-US" sz="2000" dirty="0">
              <a:solidFill>
                <a:schemeClr val="tx1"/>
              </a:solidFill>
            </a:endParaRPr>
          </a:p>
          <a:p>
            <a:r>
              <a:rPr lang="en-US" sz="2400" dirty="0"/>
              <a:t>Your boat or canoe capsizes in open water </a:t>
            </a:r>
          </a:p>
          <a:p>
            <a:br>
              <a:rPr lang="en-US" sz="2400" dirty="0"/>
            </a:br>
            <a:r>
              <a:rPr lang="en-US" sz="2400" dirty="0"/>
              <a:t>Get as much of your body out of the water as quickly as possible. </a:t>
            </a:r>
          </a:p>
          <a:p>
            <a:r>
              <a:rPr lang="en-US" sz="2400" dirty="0"/>
              <a:t>Get back to the boat immediately.</a:t>
            </a:r>
          </a:p>
          <a:p>
            <a:r>
              <a:rPr lang="en-US" sz="2400" dirty="0"/>
              <a:t> If possible, right the boat, climb in, and bail it out. </a:t>
            </a:r>
          </a:p>
          <a:p>
            <a:r>
              <a:rPr lang="en-US" sz="2400" dirty="0"/>
              <a:t>Otherwise, stay with the boat, as this will make it easier for a rescuer to find you. </a:t>
            </a:r>
          </a:p>
          <a:p>
            <a:r>
              <a:rPr lang="en-US" sz="2400" dirty="0"/>
              <a:t>Do not attempt to swim to shore, as it is often a lot farther away than it appears. </a:t>
            </a:r>
          </a:p>
          <a:p>
            <a:endParaRPr lang="en-US" sz="2000" dirty="0">
              <a:solidFill>
                <a:schemeClr val="tx1"/>
              </a:solidFill>
            </a:endParaRPr>
          </a:p>
        </p:txBody>
      </p:sp>
      <p:pic>
        <p:nvPicPr>
          <p:cNvPr id="10" name="Online Media 9" title="Righting a Canoe">
            <a:hlinkClick r:id="" action="ppaction://media"/>
            <a:extLst>
              <a:ext uri="{FF2B5EF4-FFF2-40B4-BE49-F238E27FC236}">
                <a16:creationId xmlns:a16="http://schemas.microsoft.com/office/drawing/2014/main" id="{2B898C35-ACBD-E5B2-39C0-92931AC619E1}"/>
              </a:ext>
            </a:extLst>
          </p:cNvPr>
          <p:cNvPicPr>
            <a:picLocks noGrp="1" noRot="1" noChangeAspect="1"/>
          </p:cNvPicPr>
          <p:nvPr>
            <p:ph idx="1"/>
            <a:videoFile r:link="rId1"/>
          </p:nvPr>
        </p:nvPicPr>
        <p:blipFill>
          <a:blip r:embed="rId4"/>
          <a:stretch>
            <a:fillRect/>
          </a:stretch>
        </p:blipFill>
        <p:spPr>
          <a:xfrm>
            <a:off x="3274178" y="2494005"/>
            <a:ext cx="6172200" cy="3487737"/>
          </a:xfrm>
          <a:prstGeom prst="rect">
            <a:avLst/>
          </a:prstGeom>
        </p:spPr>
      </p:pic>
      <p:pic>
        <p:nvPicPr>
          <p:cNvPr id="11" name="Picture 10" descr="Logo, icon&#10;&#10;Description automatically generated">
            <a:extLst>
              <a:ext uri="{FF2B5EF4-FFF2-40B4-BE49-F238E27FC236}">
                <a16:creationId xmlns:a16="http://schemas.microsoft.com/office/drawing/2014/main" id="{6678BD82-C4D4-2DBE-537E-E336CE7DE4A3}"/>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446378" y="416128"/>
            <a:ext cx="2444428" cy="2444428"/>
          </a:xfrm>
          <a:prstGeom prst="rect">
            <a:avLst/>
          </a:prstGeom>
        </p:spPr>
      </p:pic>
      <p:sp>
        <p:nvSpPr>
          <p:cNvPr id="12" name="Rectangle 11">
            <a:extLst>
              <a:ext uri="{FF2B5EF4-FFF2-40B4-BE49-F238E27FC236}">
                <a16:creationId xmlns:a16="http://schemas.microsoft.com/office/drawing/2014/main" id="{167AEB18-5E83-8BB9-AE78-D94905F3008D}"/>
              </a:ext>
            </a:extLst>
          </p:cNvPr>
          <p:cNvSpPr/>
          <p:nvPr/>
        </p:nvSpPr>
        <p:spPr>
          <a:xfrm>
            <a:off x="3160789" y="1233482"/>
            <a:ext cx="5803768" cy="1289881"/>
          </a:xfrm>
          <a:prstGeom prst="rect">
            <a:avLst/>
          </a:prstGeom>
          <a:noFill/>
        </p:spPr>
        <p:txBody>
          <a:bodyPr wrap="none" lIns="91440" tIns="45720" rIns="91440" bIns="45720">
            <a:normAutofit fontScale="85000" lnSpcReduction="20000"/>
            <a:scene3d>
              <a:camera prst="orthographicFront"/>
              <a:lightRig rig="soft" dir="t">
                <a:rot lat="0" lon="0" rev="15600000"/>
              </a:lightRig>
            </a:scene3d>
            <a:sp3d extrusionH="57150" prstMaterial="softEdge">
              <a:bevelT w="25400" h="38100"/>
            </a:sp3d>
          </a:bodyPr>
          <a:lstStyle/>
          <a:p>
            <a:pPr algn="ctr"/>
            <a:r>
              <a:rPr lang="en-US" sz="5400" b="1" cap="none" spc="0" dirty="0">
                <a:ln/>
                <a:solidFill>
                  <a:schemeClr val="accent4"/>
                </a:solidFill>
                <a:effectLst/>
              </a:rPr>
              <a:t>Stay with your boat</a:t>
            </a:r>
          </a:p>
          <a:p>
            <a:pPr algn="ctr"/>
            <a:r>
              <a:rPr lang="en-US" sz="5400" b="1" dirty="0">
                <a:ln/>
                <a:solidFill>
                  <a:schemeClr val="accent4"/>
                </a:solidFill>
              </a:rPr>
              <a:t>It will float.</a:t>
            </a:r>
            <a:endParaRPr lang="en-US" sz="5400" b="1" cap="none" spc="0" dirty="0">
              <a:ln/>
              <a:solidFill>
                <a:schemeClr val="accent4"/>
              </a:solidFill>
              <a:effectLst/>
            </a:endParaRPr>
          </a:p>
        </p:txBody>
      </p:sp>
    </p:spTree>
    <p:extLst>
      <p:ext uri="{BB962C8B-B14F-4D97-AF65-F5344CB8AC3E}">
        <p14:creationId xmlns:p14="http://schemas.microsoft.com/office/powerpoint/2010/main" val="486027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0"/>
                </p:tgtEl>
              </p:cMediaNode>
            </p:video>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2FF3B-2263-B455-DBDC-2CFE5C4A583F}"/>
              </a:ext>
            </a:extLst>
          </p:cNvPr>
          <p:cNvSpPr>
            <a:spLocks noGrp="1"/>
          </p:cNvSpPr>
          <p:nvPr>
            <p:ph type="title"/>
          </p:nvPr>
        </p:nvSpPr>
        <p:spPr>
          <a:xfrm>
            <a:off x="427412" y="497584"/>
            <a:ext cx="2507606" cy="1214846"/>
          </a:xfrm>
        </p:spPr>
        <p:style>
          <a:lnRef idx="2">
            <a:schemeClr val="accent1">
              <a:shade val="50000"/>
            </a:schemeClr>
          </a:lnRef>
          <a:fillRef idx="1">
            <a:schemeClr val="accent1"/>
          </a:fillRef>
          <a:effectRef idx="0">
            <a:schemeClr val="accent1"/>
          </a:effectRef>
          <a:fontRef idx="minor">
            <a:schemeClr val="lt1"/>
          </a:fontRef>
        </p:style>
        <p:txBody>
          <a:bodyPr/>
          <a:lstStyle/>
          <a:p>
            <a:r>
              <a:rPr lang="en-US" dirty="0"/>
              <a:t>Boat Safety</a:t>
            </a:r>
          </a:p>
        </p:txBody>
      </p:sp>
      <p:pic>
        <p:nvPicPr>
          <p:cNvPr id="6" name="Content Placeholder 5" descr="Calendar&#10;&#10;Description automatically generated">
            <a:extLst>
              <a:ext uri="{FF2B5EF4-FFF2-40B4-BE49-F238E27FC236}">
                <a16:creationId xmlns:a16="http://schemas.microsoft.com/office/drawing/2014/main" id="{1D5FE703-16A8-7064-2AF9-6B65CA5EDEB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39121" y="513846"/>
            <a:ext cx="4110682" cy="5403850"/>
          </a:xfrm>
          <a:custGeom>
            <a:avLst/>
            <a:gdLst>
              <a:gd name="connsiteX0" fmla="*/ 0 w 6172200"/>
              <a:gd name="connsiteY0" fmla="*/ 0 h 5403850"/>
              <a:gd name="connsiteX1" fmla="*/ 6172200 w 6172200"/>
              <a:gd name="connsiteY1" fmla="*/ 0 h 5403850"/>
              <a:gd name="connsiteX2" fmla="*/ 6172200 w 6172200"/>
              <a:gd name="connsiteY2" fmla="*/ 5403850 h 5403850"/>
              <a:gd name="connsiteX3" fmla="*/ 0 w 6172200"/>
              <a:gd name="connsiteY3" fmla="*/ 5403850 h 5403850"/>
              <a:gd name="connsiteX4" fmla="*/ 0 w 6172200"/>
              <a:gd name="connsiteY4" fmla="*/ 0 h 5403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72200" h="5403850" fill="none" extrusionOk="0">
                <a:moveTo>
                  <a:pt x="0" y="0"/>
                </a:moveTo>
                <a:cubicBezTo>
                  <a:pt x="2738069" y="120580"/>
                  <a:pt x="4274855" y="66657"/>
                  <a:pt x="6172200" y="0"/>
                </a:cubicBezTo>
                <a:cubicBezTo>
                  <a:pt x="6181849" y="1752171"/>
                  <a:pt x="6301313" y="3362047"/>
                  <a:pt x="6172200" y="5403850"/>
                </a:cubicBezTo>
                <a:cubicBezTo>
                  <a:pt x="3458481" y="5448784"/>
                  <a:pt x="856921" y="5530921"/>
                  <a:pt x="0" y="5403850"/>
                </a:cubicBezTo>
                <a:cubicBezTo>
                  <a:pt x="69799" y="2878850"/>
                  <a:pt x="-70517" y="2107730"/>
                  <a:pt x="0" y="0"/>
                </a:cubicBezTo>
                <a:close/>
              </a:path>
              <a:path w="6172200" h="5403850" stroke="0" extrusionOk="0">
                <a:moveTo>
                  <a:pt x="0" y="0"/>
                </a:moveTo>
                <a:cubicBezTo>
                  <a:pt x="1366333" y="60785"/>
                  <a:pt x="4707962" y="-67440"/>
                  <a:pt x="6172200" y="0"/>
                </a:cubicBezTo>
                <a:cubicBezTo>
                  <a:pt x="6079024" y="1396703"/>
                  <a:pt x="6077133" y="3793694"/>
                  <a:pt x="6172200" y="5403850"/>
                </a:cubicBezTo>
                <a:cubicBezTo>
                  <a:pt x="4595100" y="5453924"/>
                  <a:pt x="2524365" y="5298113"/>
                  <a:pt x="0" y="5403850"/>
                </a:cubicBezTo>
                <a:cubicBezTo>
                  <a:pt x="-80247" y="2729774"/>
                  <a:pt x="29595" y="680742"/>
                  <a:pt x="0" y="0"/>
                </a:cubicBezTo>
                <a:close/>
              </a:path>
            </a:pathLst>
          </a:custGeom>
          <a:ln w="57150">
            <a:solidFill>
              <a:schemeClr val="accent1">
                <a:lumMod val="75000"/>
              </a:schemeClr>
            </a:solidFill>
            <a:extLst>
              <a:ext uri="{C807C97D-BFC1-408E-A445-0C87EB9F89A2}">
                <ask:lineSketchStyleProps xmlns:ask="http://schemas.microsoft.com/office/drawing/2018/sketchyshapes" sd="2542076569">
                  <ask:type>
                    <ask:lineSketchCurved/>
                  </ask:type>
                </ask:lineSketchStyleProps>
              </a:ext>
            </a:extLst>
          </a:ln>
        </p:spPr>
      </p:pic>
      <p:pic>
        <p:nvPicPr>
          <p:cNvPr id="7" name="Content Placeholder 5">
            <a:extLst>
              <a:ext uri="{FF2B5EF4-FFF2-40B4-BE49-F238E27FC236}">
                <a16:creationId xmlns:a16="http://schemas.microsoft.com/office/drawing/2014/main" id="{C758E851-C59C-F3C3-87B8-F908FA93EDA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653906" y="497584"/>
            <a:ext cx="4110682" cy="5323082"/>
          </a:xfrm>
          <a:custGeom>
            <a:avLst/>
            <a:gdLst>
              <a:gd name="connsiteX0" fmla="*/ 0 w 4110682"/>
              <a:gd name="connsiteY0" fmla="*/ 0 h 5323082"/>
              <a:gd name="connsiteX1" fmla="*/ 4110682 w 4110682"/>
              <a:gd name="connsiteY1" fmla="*/ 0 h 5323082"/>
              <a:gd name="connsiteX2" fmla="*/ 4110682 w 4110682"/>
              <a:gd name="connsiteY2" fmla="*/ 5323082 h 5323082"/>
              <a:gd name="connsiteX3" fmla="*/ 0 w 4110682"/>
              <a:gd name="connsiteY3" fmla="*/ 5323082 h 5323082"/>
              <a:gd name="connsiteX4" fmla="*/ 0 w 4110682"/>
              <a:gd name="connsiteY4" fmla="*/ 0 h 53230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0682" h="5323082" fill="none" extrusionOk="0">
                <a:moveTo>
                  <a:pt x="0" y="0"/>
                </a:moveTo>
                <a:cubicBezTo>
                  <a:pt x="1832244" y="120580"/>
                  <a:pt x="2814737" y="66657"/>
                  <a:pt x="4110682" y="0"/>
                </a:cubicBezTo>
                <a:cubicBezTo>
                  <a:pt x="4120331" y="1294090"/>
                  <a:pt x="4239795" y="4137722"/>
                  <a:pt x="4110682" y="5323082"/>
                </a:cubicBezTo>
                <a:cubicBezTo>
                  <a:pt x="3289962" y="5368016"/>
                  <a:pt x="995665" y="5450153"/>
                  <a:pt x="0" y="5323082"/>
                </a:cubicBezTo>
                <a:cubicBezTo>
                  <a:pt x="69799" y="4737360"/>
                  <a:pt x="-70517" y="1098875"/>
                  <a:pt x="0" y="0"/>
                </a:cubicBezTo>
                <a:close/>
              </a:path>
              <a:path w="4110682" h="5323082" stroke="0" extrusionOk="0">
                <a:moveTo>
                  <a:pt x="0" y="0"/>
                </a:moveTo>
                <a:cubicBezTo>
                  <a:pt x="504500" y="60785"/>
                  <a:pt x="2581336" y="-67440"/>
                  <a:pt x="4110682" y="0"/>
                </a:cubicBezTo>
                <a:cubicBezTo>
                  <a:pt x="4017506" y="877794"/>
                  <a:pt x="4015615" y="4275563"/>
                  <a:pt x="4110682" y="5323082"/>
                </a:cubicBezTo>
                <a:cubicBezTo>
                  <a:pt x="3295657" y="5373156"/>
                  <a:pt x="658645" y="5217345"/>
                  <a:pt x="0" y="5323082"/>
                </a:cubicBezTo>
                <a:cubicBezTo>
                  <a:pt x="-80247" y="4351861"/>
                  <a:pt x="29595" y="1078197"/>
                  <a:pt x="0" y="0"/>
                </a:cubicBezTo>
                <a:close/>
              </a:path>
            </a:pathLst>
          </a:custGeom>
          <a:ln w="57150">
            <a:solidFill>
              <a:schemeClr val="accent1">
                <a:lumMod val="75000"/>
              </a:schemeClr>
            </a:solidFill>
            <a:extLst>
              <a:ext uri="{C807C97D-BFC1-408E-A445-0C87EB9F89A2}">
                <ask:lineSketchStyleProps xmlns:ask="http://schemas.microsoft.com/office/drawing/2018/sketchyshapes" sd="2542076569">
                  <a:prstGeom prst="rect">
                    <a:avLst/>
                  </a:prstGeom>
                  <ask:type>
                    <ask:lineSketchCurved/>
                  </ask:type>
                </ask:lineSketchStyleProps>
              </a:ext>
            </a:extLst>
          </a:ln>
        </p:spPr>
      </p:pic>
      <p:pic>
        <p:nvPicPr>
          <p:cNvPr id="9" name="Picture 8" descr="Logo, icon&#10;&#10;Description automatically generated">
            <a:extLst>
              <a:ext uri="{FF2B5EF4-FFF2-40B4-BE49-F238E27FC236}">
                <a16:creationId xmlns:a16="http://schemas.microsoft.com/office/drawing/2014/main" id="{CFCE5593-F7FE-85E7-007B-9DFE184BDEA3}"/>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90590" y="2509184"/>
            <a:ext cx="2444428" cy="2444428"/>
          </a:xfrm>
          <a:prstGeom prst="rect">
            <a:avLst/>
          </a:prstGeom>
        </p:spPr>
      </p:pic>
    </p:spTree>
    <p:extLst>
      <p:ext uri="{BB962C8B-B14F-4D97-AF65-F5344CB8AC3E}">
        <p14:creationId xmlns:p14="http://schemas.microsoft.com/office/powerpoint/2010/main" val="37096380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agonal Stripe 2">
            <a:extLst>
              <a:ext uri="{FF2B5EF4-FFF2-40B4-BE49-F238E27FC236}">
                <a16:creationId xmlns:a16="http://schemas.microsoft.com/office/drawing/2014/main" id="{006D1E53-2C61-B7BA-E315-247B1916FE2B}"/>
              </a:ext>
            </a:extLst>
          </p:cNvPr>
          <p:cNvSpPr/>
          <p:nvPr/>
        </p:nvSpPr>
        <p:spPr>
          <a:xfrm>
            <a:off x="0" y="1"/>
            <a:ext cx="5960533" cy="2844800"/>
          </a:xfrm>
          <a:prstGeom prst="diagStri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4" name="TextBox 3">
            <a:extLst>
              <a:ext uri="{FF2B5EF4-FFF2-40B4-BE49-F238E27FC236}">
                <a16:creationId xmlns:a16="http://schemas.microsoft.com/office/drawing/2014/main" id="{72780127-53A6-CE08-5B3C-FBB0CF4F9B7B}"/>
              </a:ext>
            </a:extLst>
          </p:cNvPr>
          <p:cNvSpPr txBox="1"/>
          <p:nvPr/>
        </p:nvSpPr>
        <p:spPr>
          <a:xfrm rot="20098773">
            <a:off x="158098" y="597008"/>
            <a:ext cx="4067482" cy="923330"/>
          </a:xfrm>
          <a:prstGeom prst="rect">
            <a:avLst/>
          </a:prstGeom>
          <a:noFill/>
        </p:spPr>
        <p:txBody>
          <a:bodyPr wrap="square" rtlCol="0">
            <a:spAutoFit/>
          </a:bodyPr>
          <a:lstStyle/>
          <a:p>
            <a:r>
              <a:rPr lang="en-US" sz="5400" dirty="0">
                <a:solidFill>
                  <a:srgbClr val="C00000"/>
                </a:solidFill>
                <a:effectLst>
                  <a:outerShdw blurRad="38100" dist="38100" dir="2700000" algn="tl">
                    <a:srgbClr val="000000">
                      <a:alpha val="43137"/>
                    </a:srgbClr>
                  </a:outerShdw>
                </a:effectLst>
                <a:latin typeface="Bauhaus 93" panose="04030905020B02020C02" pitchFamily="82" charset="0"/>
              </a:rPr>
              <a:t>Scenario 12</a:t>
            </a:r>
          </a:p>
        </p:txBody>
      </p:sp>
      <p:sp>
        <p:nvSpPr>
          <p:cNvPr id="5" name="Rectangle 4">
            <a:extLst>
              <a:ext uri="{FF2B5EF4-FFF2-40B4-BE49-F238E27FC236}">
                <a16:creationId xmlns:a16="http://schemas.microsoft.com/office/drawing/2014/main" id="{EFF933A6-4308-E775-035A-4B60E800DD9B}"/>
              </a:ext>
            </a:extLst>
          </p:cNvPr>
          <p:cNvSpPr/>
          <p:nvPr/>
        </p:nvSpPr>
        <p:spPr>
          <a:xfrm>
            <a:off x="5344477" y="747779"/>
            <a:ext cx="5960533" cy="3951811"/>
          </a:xfrm>
          <a:custGeom>
            <a:avLst/>
            <a:gdLst>
              <a:gd name="connsiteX0" fmla="*/ 0 w 5960533"/>
              <a:gd name="connsiteY0" fmla="*/ 0 h 3951811"/>
              <a:gd name="connsiteX1" fmla="*/ 5960533 w 5960533"/>
              <a:gd name="connsiteY1" fmla="*/ 0 h 3951811"/>
              <a:gd name="connsiteX2" fmla="*/ 5960533 w 5960533"/>
              <a:gd name="connsiteY2" fmla="*/ 3951811 h 3951811"/>
              <a:gd name="connsiteX3" fmla="*/ 0 w 5960533"/>
              <a:gd name="connsiteY3" fmla="*/ 3951811 h 3951811"/>
              <a:gd name="connsiteX4" fmla="*/ 0 w 5960533"/>
              <a:gd name="connsiteY4" fmla="*/ 0 h 39518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60533" h="3951811" fill="none" extrusionOk="0">
                <a:moveTo>
                  <a:pt x="0" y="0"/>
                </a:moveTo>
                <a:cubicBezTo>
                  <a:pt x="2904948" y="-53864"/>
                  <a:pt x="5279819" y="-23069"/>
                  <a:pt x="5960533" y="0"/>
                </a:cubicBezTo>
                <a:cubicBezTo>
                  <a:pt x="5834675" y="1914611"/>
                  <a:pt x="6027791" y="2359081"/>
                  <a:pt x="5960533" y="3951811"/>
                </a:cubicBezTo>
                <a:cubicBezTo>
                  <a:pt x="4195796" y="4038533"/>
                  <a:pt x="1259598" y="3994049"/>
                  <a:pt x="0" y="3951811"/>
                </a:cubicBezTo>
                <a:cubicBezTo>
                  <a:pt x="-73381" y="3421622"/>
                  <a:pt x="-167018" y="998480"/>
                  <a:pt x="0" y="0"/>
                </a:cubicBezTo>
                <a:close/>
              </a:path>
              <a:path w="5960533" h="3951811" stroke="0" extrusionOk="0">
                <a:moveTo>
                  <a:pt x="0" y="0"/>
                </a:moveTo>
                <a:cubicBezTo>
                  <a:pt x="2353438" y="-98596"/>
                  <a:pt x="4288201" y="105761"/>
                  <a:pt x="5960533" y="0"/>
                </a:cubicBezTo>
                <a:cubicBezTo>
                  <a:pt x="5931861" y="1658340"/>
                  <a:pt x="6027992" y="3492516"/>
                  <a:pt x="5960533" y="3951811"/>
                </a:cubicBezTo>
                <a:cubicBezTo>
                  <a:pt x="5321595" y="4008487"/>
                  <a:pt x="2599950" y="3992133"/>
                  <a:pt x="0" y="3951811"/>
                </a:cubicBezTo>
                <a:cubicBezTo>
                  <a:pt x="80433" y="2006733"/>
                  <a:pt x="99406" y="685728"/>
                  <a:pt x="0" y="0"/>
                </a:cubicBezTo>
                <a:close/>
              </a:path>
            </a:pathLst>
          </a:custGeom>
          <a:ln w="76200">
            <a:solidFill>
              <a:schemeClr val="accent1">
                <a:lumMod val="75000"/>
              </a:schemeClr>
            </a:solidFill>
            <a:extLst>
              <a:ext uri="{C807C97D-BFC1-408E-A445-0C87EB9F89A2}">
                <ask:lineSketchStyleProps xmlns:ask="http://schemas.microsoft.com/office/drawing/2018/sketchyshapes" sd="2681366287">
                  <a:prstGeom prst="rect">
                    <a:avLst/>
                  </a:prstGeom>
                  <ask:type>
                    <ask:lineSketchCurved/>
                  </ask:type>
                </ask:lineSketchStyleProps>
              </a:ext>
            </a:extLst>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00895E6D-08F7-D377-80BB-0FF71E65DE58}"/>
              </a:ext>
            </a:extLst>
          </p:cNvPr>
          <p:cNvSpPr/>
          <p:nvPr/>
        </p:nvSpPr>
        <p:spPr>
          <a:xfrm>
            <a:off x="415394" y="3466254"/>
            <a:ext cx="5129743" cy="2844800"/>
          </a:xfrm>
          <a:custGeom>
            <a:avLst/>
            <a:gdLst>
              <a:gd name="connsiteX0" fmla="*/ 0 w 5129743"/>
              <a:gd name="connsiteY0" fmla="*/ 0 h 2844800"/>
              <a:gd name="connsiteX1" fmla="*/ 5129743 w 5129743"/>
              <a:gd name="connsiteY1" fmla="*/ 0 h 2844800"/>
              <a:gd name="connsiteX2" fmla="*/ 5129743 w 5129743"/>
              <a:gd name="connsiteY2" fmla="*/ 2844800 h 2844800"/>
              <a:gd name="connsiteX3" fmla="*/ 0 w 5129743"/>
              <a:gd name="connsiteY3" fmla="*/ 2844800 h 2844800"/>
              <a:gd name="connsiteX4" fmla="*/ 0 w 5129743"/>
              <a:gd name="connsiteY4" fmla="*/ 0 h 2844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29743" h="2844800" fill="none" extrusionOk="0">
                <a:moveTo>
                  <a:pt x="0" y="0"/>
                </a:moveTo>
                <a:cubicBezTo>
                  <a:pt x="2273805" y="-53864"/>
                  <a:pt x="3427954" y="-23069"/>
                  <a:pt x="5129743" y="0"/>
                </a:cubicBezTo>
                <a:cubicBezTo>
                  <a:pt x="5003885" y="1031906"/>
                  <a:pt x="5197001" y="2090977"/>
                  <a:pt x="5129743" y="2844800"/>
                </a:cubicBezTo>
                <a:cubicBezTo>
                  <a:pt x="3970879" y="2931522"/>
                  <a:pt x="1955818" y="2887038"/>
                  <a:pt x="0" y="2844800"/>
                </a:cubicBezTo>
                <a:cubicBezTo>
                  <a:pt x="-73381" y="1528176"/>
                  <a:pt x="-167018" y="1187517"/>
                  <a:pt x="0" y="0"/>
                </a:cubicBezTo>
                <a:close/>
              </a:path>
              <a:path w="5129743" h="2844800" stroke="0" extrusionOk="0">
                <a:moveTo>
                  <a:pt x="0" y="0"/>
                </a:moveTo>
                <a:cubicBezTo>
                  <a:pt x="1125238" y="-98596"/>
                  <a:pt x="2789137" y="105761"/>
                  <a:pt x="5129743" y="0"/>
                </a:cubicBezTo>
                <a:cubicBezTo>
                  <a:pt x="5101071" y="1390968"/>
                  <a:pt x="5197202" y="1949920"/>
                  <a:pt x="5129743" y="2844800"/>
                </a:cubicBezTo>
                <a:cubicBezTo>
                  <a:pt x="3988512" y="2901476"/>
                  <a:pt x="2203701" y="2885122"/>
                  <a:pt x="0" y="2844800"/>
                </a:cubicBezTo>
                <a:cubicBezTo>
                  <a:pt x="80433" y="2144716"/>
                  <a:pt x="99406" y="990476"/>
                  <a:pt x="0" y="0"/>
                </a:cubicBezTo>
                <a:close/>
              </a:path>
            </a:pathLst>
          </a:custGeom>
          <a:ln w="76200">
            <a:solidFill>
              <a:schemeClr val="accent1">
                <a:lumMod val="75000"/>
              </a:schemeClr>
            </a:solidFill>
            <a:extLst>
              <a:ext uri="{C807C97D-BFC1-408E-A445-0C87EB9F89A2}">
                <ask:lineSketchStyleProps xmlns:ask="http://schemas.microsoft.com/office/drawing/2018/sketchyshapes" sd="2681366287">
                  <a:prstGeom prst="rect">
                    <a:avLst/>
                  </a:prstGeom>
                  <ask:type>
                    <ask:lineSketchCurved/>
                  </ask:type>
                </ask:lineSketchStyleProps>
              </a:ext>
            </a:extLst>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7" name="Picture 6" descr="A picture containing car, red, outdoor, transport&#10;&#10;Description automatically generated">
            <a:extLst>
              <a:ext uri="{FF2B5EF4-FFF2-40B4-BE49-F238E27FC236}">
                <a16:creationId xmlns:a16="http://schemas.microsoft.com/office/drawing/2014/main" id="{08916474-0C10-16AD-2581-1608C375AD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5794423" y="934585"/>
            <a:ext cx="5129743" cy="3419828"/>
          </a:xfrm>
          <a:prstGeom prst="rect">
            <a:avLst/>
          </a:prstGeom>
        </p:spPr>
      </p:pic>
      <p:sp>
        <p:nvSpPr>
          <p:cNvPr id="8" name="Speech Bubble: Rectangle 7">
            <a:extLst>
              <a:ext uri="{FF2B5EF4-FFF2-40B4-BE49-F238E27FC236}">
                <a16:creationId xmlns:a16="http://schemas.microsoft.com/office/drawing/2014/main" id="{9F16FB69-391A-C19A-9E80-C8C08E0CBE3D}"/>
              </a:ext>
            </a:extLst>
          </p:cNvPr>
          <p:cNvSpPr/>
          <p:nvPr/>
        </p:nvSpPr>
        <p:spPr>
          <a:xfrm>
            <a:off x="9039926" y="88183"/>
            <a:ext cx="2998381" cy="1148316"/>
          </a:xfrm>
          <a:prstGeom prst="wedgeRectCallout">
            <a:avLst>
              <a:gd name="adj1" fmla="val -22961"/>
              <a:gd name="adj2" fmla="val 8657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 need your help.</a:t>
            </a:r>
          </a:p>
          <a:p>
            <a:pPr algn="ctr"/>
            <a:r>
              <a:rPr lang="en-US" dirty="0"/>
              <a:t>I’ll give you a treat.</a:t>
            </a:r>
          </a:p>
        </p:txBody>
      </p:sp>
      <p:pic>
        <p:nvPicPr>
          <p:cNvPr id="10" name="Picture 9" descr="A child smiling for the camera&#10;&#10;Description automatically generated with low confidence">
            <a:extLst>
              <a:ext uri="{FF2B5EF4-FFF2-40B4-BE49-F238E27FC236}">
                <a16:creationId xmlns:a16="http://schemas.microsoft.com/office/drawing/2014/main" id="{2C63EAD5-295C-8731-74A6-B09F973C184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9593" y="3782468"/>
            <a:ext cx="4214040" cy="2212371"/>
          </a:xfrm>
          <a:prstGeom prst="rect">
            <a:avLst/>
          </a:prstGeom>
        </p:spPr>
      </p:pic>
    </p:spTree>
    <p:extLst>
      <p:ext uri="{BB962C8B-B14F-4D97-AF65-F5344CB8AC3E}">
        <p14:creationId xmlns:p14="http://schemas.microsoft.com/office/powerpoint/2010/main" val="38576454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FF933A6-4308-E775-035A-4B60E800DD9B}"/>
              </a:ext>
            </a:extLst>
          </p:cNvPr>
          <p:cNvSpPr/>
          <p:nvPr/>
        </p:nvSpPr>
        <p:spPr>
          <a:xfrm>
            <a:off x="5344477" y="747779"/>
            <a:ext cx="5960533" cy="3951811"/>
          </a:xfrm>
          <a:custGeom>
            <a:avLst/>
            <a:gdLst>
              <a:gd name="connsiteX0" fmla="*/ 0 w 5960533"/>
              <a:gd name="connsiteY0" fmla="*/ 0 h 3951811"/>
              <a:gd name="connsiteX1" fmla="*/ 5960533 w 5960533"/>
              <a:gd name="connsiteY1" fmla="*/ 0 h 3951811"/>
              <a:gd name="connsiteX2" fmla="*/ 5960533 w 5960533"/>
              <a:gd name="connsiteY2" fmla="*/ 3951811 h 3951811"/>
              <a:gd name="connsiteX3" fmla="*/ 0 w 5960533"/>
              <a:gd name="connsiteY3" fmla="*/ 3951811 h 3951811"/>
              <a:gd name="connsiteX4" fmla="*/ 0 w 5960533"/>
              <a:gd name="connsiteY4" fmla="*/ 0 h 39518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60533" h="3951811" fill="none" extrusionOk="0">
                <a:moveTo>
                  <a:pt x="0" y="0"/>
                </a:moveTo>
                <a:cubicBezTo>
                  <a:pt x="2904948" y="-53864"/>
                  <a:pt x="5279819" y="-23069"/>
                  <a:pt x="5960533" y="0"/>
                </a:cubicBezTo>
                <a:cubicBezTo>
                  <a:pt x="5834675" y="1914611"/>
                  <a:pt x="6027791" y="2359081"/>
                  <a:pt x="5960533" y="3951811"/>
                </a:cubicBezTo>
                <a:cubicBezTo>
                  <a:pt x="4195796" y="4038533"/>
                  <a:pt x="1259598" y="3994049"/>
                  <a:pt x="0" y="3951811"/>
                </a:cubicBezTo>
                <a:cubicBezTo>
                  <a:pt x="-73381" y="3421622"/>
                  <a:pt x="-167018" y="998480"/>
                  <a:pt x="0" y="0"/>
                </a:cubicBezTo>
                <a:close/>
              </a:path>
              <a:path w="5960533" h="3951811" stroke="0" extrusionOk="0">
                <a:moveTo>
                  <a:pt x="0" y="0"/>
                </a:moveTo>
                <a:cubicBezTo>
                  <a:pt x="2353438" y="-98596"/>
                  <a:pt x="4288201" y="105761"/>
                  <a:pt x="5960533" y="0"/>
                </a:cubicBezTo>
                <a:cubicBezTo>
                  <a:pt x="5931861" y="1658340"/>
                  <a:pt x="6027992" y="3492516"/>
                  <a:pt x="5960533" y="3951811"/>
                </a:cubicBezTo>
                <a:cubicBezTo>
                  <a:pt x="5321595" y="4008487"/>
                  <a:pt x="2599950" y="3992133"/>
                  <a:pt x="0" y="3951811"/>
                </a:cubicBezTo>
                <a:cubicBezTo>
                  <a:pt x="80433" y="2006733"/>
                  <a:pt x="99406" y="685728"/>
                  <a:pt x="0" y="0"/>
                </a:cubicBezTo>
                <a:close/>
              </a:path>
            </a:pathLst>
          </a:custGeom>
          <a:ln w="76200">
            <a:solidFill>
              <a:schemeClr val="accent1">
                <a:lumMod val="75000"/>
              </a:schemeClr>
            </a:solidFill>
            <a:extLst>
              <a:ext uri="{C807C97D-BFC1-408E-A445-0C87EB9F89A2}">
                <ask:lineSketchStyleProps xmlns:ask="http://schemas.microsoft.com/office/drawing/2018/sketchyshapes" sd="2681366287">
                  <a:prstGeom prst="rect">
                    <a:avLst/>
                  </a:prstGeom>
                  <ask:type>
                    <ask:lineSketchCurved/>
                  </ask:type>
                </ask:lineSketchStyleProps>
              </a:ext>
            </a:extLst>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7" name="Picture 6" descr="A picture containing car, red, outdoor, transport&#10;&#10;Description automatically generated">
            <a:extLst>
              <a:ext uri="{FF2B5EF4-FFF2-40B4-BE49-F238E27FC236}">
                <a16:creationId xmlns:a16="http://schemas.microsoft.com/office/drawing/2014/main" id="{08916474-0C10-16AD-2581-1608C375AD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5794423" y="934585"/>
            <a:ext cx="5129743" cy="3419828"/>
          </a:xfrm>
          <a:prstGeom prst="rect">
            <a:avLst/>
          </a:prstGeom>
        </p:spPr>
      </p:pic>
      <p:sp>
        <p:nvSpPr>
          <p:cNvPr id="8" name="Speech Bubble: Rectangle 7">
            <a:extLst>
              <a:ext uri="{FF2B5EF4-FFF2-40B4-BE49-F238E27FC236}">
                <a16:creationId xmlns:a16="http://schemas.microsoft.com/office/drawing/2014/main" id="{9F16FB69-391A-C19A-9E80-C8C08E0CBE3D}"/>
              </a:ext>
            </a:extLst>
          </p:cNvPr>
          <p:cNvSpPr/>
          <p:nvPr/>
        </p:nvSpPr>
        <p:spPr>
          <a:xfrm>
            <a:off x="9039926" y="88183"/>
            <a:ext cx="2998381" cy="1148316"/>
          </a:xfrm>
          <a:prstGeom prst="wedgeRectCallout">
            <a:avLst>
              <a:gd name="adj1" fmla="val -22961"/>
              <a:gd name="adj2" fmla="val 8657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 need your help.</a:t>
            </a:r>
          </a:p>
          <a:p>
            <a:pPr algn="ctr"/>
            <a:r>
              <a:rPr lang="en-US" dirty="0"/>
              <a:t>I’ll give you a treat.</a:t>
            </a:r>
          </a:p>
        </p:txBody>
      </p:sp>
      <p:sp>
        <p:nvSpPr>
          <p:cNvPr id="11" name="Title 1">
            <a:extLst>
              <a:ext uri="{FF2B5EF4-FFF2-40B4-BE49-F238E27FC236}">
                <a16:creationId xmlns:a16="http://schemas.microsoft.com/office/drawing/2014/main" id="{A0A41781-C8B4-8D70-FB41-6C68AD2457F3}"/>
              </a:ext>
            </a:extLst>
          </p:cNvPr>
          <p:cNvSpPr>
            <a:spLocks noGrp="1"/>
          </p:cNvSpPr>
          <p:nvPr>
            <p:ph type="title"/>
          </p:nvPr>
        </p:nvSpPr>
        <p:spPr>
          <a:xfrm>
            <a:off x="1" y="231092"/>
            <a:ext cx="4611180" cy="921808"/>
          </a:xfrm>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algn="ctr"/>
            <a:r>
              <a:rPr lang="en-US" sz="3600" dirty="0"/>
              <a:t>What should you do?</a:t>
            </a:r>
          </a:p>
        </p:txBody>
      </p:sp>
      <p:sp>
        <p:nvSpPr>
          <p:cNvPr id="12" name="Speech Bubble: Rectangle 11">
            <a:extLst>
              <a:ext uri="{FF2B5EF4-FFF2-40B4-BE49-F238E27FC236}">
                <a16:creationId xmlns:a16="http://schemas.microsoft.com/office/drawing/2014/main" id="{274AF905-FBF2-9F3B-57A6-F083678CF3CD}"/>
              </a:ext>
            </a:extLst>
          </p:cNvPr>
          <p:cNvSpPr/>
          <p:nvPr/>
        </p:nvSpPr>
        <p:spPr>
          <a:xfrm>
            <a:off x="8175071" y="3600493"/>
            <a:ext cx="1394231" cy="753920"/>
          </a:xfrm>
          <a:prstGeom prst="wedgeRectCallout">
            <a:avLst>
              <a:gd name="adj1" fmla="val -60550"/>
              <a:gd name="adj2" fmla="val -159722"/>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4000" dirty="0"/>
              <a:t>NO!</a:t>
            </a:r>
          </a:p>
        </p:txBody>
      </p:sp>
      <p:grpSp>
        <p:nvGrpSpPr>
          <p:cNvPr id="16" name="Group 15">
            <a:extLst>
              <a:ext uri="{FF2B5EF4-FFF2-40B4-BE49-F238E27FC236}">
                <a16:creationId xmlns:a16="http://schemas.microsoft.com/office/drawing/2014/main" id="{24A1CAC4-8931-2A0D-D4FC-DB04F9D0C434}"/>
              </a:ext>
            </a:extLst>
          </p:cNvPr>
          <p:cNvGrpSpPr/>
          <p:nvPr/>
        </p:nvGrpSpPr>
        <p:grpSpPr>
          <a:xfrm>
            <a:off x="3492158" y="3325820"/>
            <a:ext cx="2755392" cy="3121152"/>
            <a:chOff x="3350919" y="3254496"/>
            <a:chExt cx="2755392" cy="3121152"/>
          </a:xfrm>
        </p:grpSpPr>
        <p:sp>
          <p:nvSpPr>
            <p:cNvPr id="15" name="Oval 14">
              <a:extLst>
                <a:ext uri="{FF2B5EF4-FFF2-40B4-BE49-F238E27FC236}">
                  <a16:creationId xmlns:a16="http://schemas.microsoft.com/office/drawing/2014/main" id="{FF251BA6-9D41-146F-6818-EEC3BFDC956F}"/>
                </a:ext>
              </a:extLst>
            </p:cNvPr>
            <p:cNvSpPr/>
            <p:nvPr/>
          </p:nvSpPr>
          <p:spPr>
            <a:xfrm>
              <a:off x="4455391" y="3744413"/>
              <a:ext cx="577508" cy="75392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14" name="Picture 13" descr="A picture containing clipart&#10;&#10;Description automatically generated">
              <a:extLst>
                <a:ext uri="{FF2B5EF4-FFF2-40B4-BE49-F238E27FC236}">
                  <a16:creationId xmlns:a16="http://schemas.microsoft.com/office/drawing/2014/main" id="{B9190D45-1513-04D7-9001-2302558DBA0D}"/>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350919" y="3254496"/>
              <a:ext cx="2755392" cy="3121152"/>
            </a:xfrm>
            <a:prstGeom prst="rect">
              <a:avLst/>
            </a:prstGeom>
          </p:spPr>
        </p:pic>
      </p:grpSp>
      <p:sp>
        <p:nvSpPr>
          <p:cNvPr id="17" name="Speech Bubble: Rectangle 16">
            <a:extLst>
              <a:ext uri="{FF2B5EF4-FFF2-40B4-BE49-F238E27FC236}">
                <a16:creationId xmlns:a16="http://schemas.microsoft.com/office/drawing/2014/main" id="{2396EC4C-95CC-A0F6-D406-1B182E25EB77}"/>
              </a:ext>
            </a:extLst>
          </p:cNvPr>
          <p:cNvSpPr/>
          <p:nvPr/>
        </p:nvSpPr>
        <p:spPr>
          <a:xfrm>
            <a:off x="1136124" y="1616149"/>
            <a:ext cx="2755392" cy="1812851"/>
          </a:xfrm>
          <a:prstGeom prst="wedgeRectCallout">
            <a:avLst>
              <a:gd name="adj1" fmla="val 51325"/>
              <a:gd name="adj2" fmla="val 69831"/>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4000" dirty="0"/>
              <a:t>Help!</a:t>
            </a:r>
          </a:p>
          <a:p>
            <a:pPr algn="ctr"/>
            <a:r>
              <a:rPr lang="en-US" sz="4000" dirty="0"/>
              <a:t>Stranger Danger!</a:t>
            </a:r>
          </a:p>
        </p:txBody>
      </p:sp>
    </p:spTree>
    <p:extLst>
      <p:ext uri="{BB962C8B-B14F-4D97-AF65-F5344CB8AC3E}">
        <p14:creationId xmlns:p14="http://schemas.microsoft.com/office/powerpoint/2010/main" val="2173092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par>
                          <p:cTn id="9" fill="hold">
                            <p:stCondLst>
                              <p:cond delay="0"/>
                            </p:stCondLst>
                            <p:childTnLst>
                              <p:par>
                                <p:cTn id="10" presetID="2" presetClass="exit" presetSubtype="8" fill="hold" nodeType="afterEffect">
                                  <p:stCondLst>
                                    <p:cond delay="1250"/>
                                  </p:stCondLst>
                                  <p:childTnLst>
                                    <p:anim calcmode="lin" valueType="num">
                                      <p:cBhvr additive="base">
                                        <p:cTn id="11" dur="500"/>
                                        <p:tgtEl>
                                          <p:spTgt spid="16"/>
                                        </p:tgtEl>
                                        <p:attrNameLst>
                                          <p:attrName>ppt_x</p:attrName>
                                        </p:attrNameLst>
                                      </p:cBhvr>
                                      <p:tavLst>
                                        <p:tav tm="0">
                                          <p:val>
                                            <p:strVal val="ppt_x"/>
                                          </p:val>
                                        </p:tav>
                                        <p:tav tm="100000">
                                          <p:val>
                                            <p:strVal val="0-ppt_w/2"/>
                                          </p:val>
                                        </p:tav>
                                      </p:tavLst>
                                    </p:anim>
                                    <p:anim calcmode="lin" valueType="num">
                                      <p:cBhvr additive="base">
                                        <p:cTn id="12" dur="500"/>
                                        <p:tgtEl>
                                          <p:spTgt spid="16"/>
                                        </p:tgtEl>
                                        <p:attrNameLst>
                                          <p:attrName>ppt_y</p:attrName>
                                        </p:attrNameLst>
                                      </p:cBhvr>
                                      <p:tavLst>
                                        <p:tav tm="0">
                                          <p:val>
                                            <p:strVal val="ppt_y"/>
                                          </p:val>
                                        </p:tav>
                                        <p:tav tm="100000">
                                          <p:val>
                                            <p:strVal val="ppt_y"/>
                                          </p:val>
                                        </p:tav>
                                      </p:tavLst>
                                    </p:anim>
                                    <p:set>
                                      <p:cBhvr>
                                        <p:cTn id="13" dur="1" fill="hold">
                                          <p:stCondLst>
                                            <p:cond delay="499"/>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agonal Stripe 2">
            <a:extLst>
              <a:ext uri="{FF2B5EF4-FFF2-40B4-BE49-F238E27FC236}">
                <a16:creationId xmlns:a16="http://schemas.microsoft.com/office/drawing/2014/main" id="{006D1E53-2C61-B7BA-E315-247B1916FE2B}"/>
              </a:ext>
            </a:extLst>
          </p:cNvPr>
          <p:cNvSpPr/>
          <p:nvPr/>
        </p:nvSpPr>
        <p:spPr>
          <a:xfrm>
            <a:off x="0" y="1"/>
            <a:ext cx="5960533" cy="2844800"/>
          </a:xfrm>
          <a:prstGeom prst="diagStri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4" name="TextBox 3">
            <a:extLst>
              <a:ext uri="{FF2B5EF4-FFF2-40B4-BE49-F238E27FC236}">
                <a16:creationId xmlns:a16="http://schemas.microsoft.com/office/drawing/2014/main" id="{72780127-53A6-CE08-5B3C-FBB0CF4F9B7B}"/>
              </a:ext>
            </a:extLst>
          </p:cNvPr>
          <p:cNvSpPr txBox="1"/>
          <p:nvPr/>
        </p:nvSpPr>
        <p:spPr>
          <a:xfrm rot="20098773">
            <a:off x="158098" y="597008"/>
            <a:ext cx="4067482" cy="923330"/>
          </a:xfrm>
          <a:prstGeom prst="rect">
            <a:avLst/>
          </a:prstGeom>
          <a:noFill/>
        </p:spPr>
        <p:txBody>
          <a:bodyPr wrap="square" rtlCol="0">
            <a:spAutoFit/>
          </a:bodyPr>
          <a:lstStyle/>
          <a:p>
            <a:r>
              <a:rPr lang="en-US" sz="5400" dirty="0">
                <a:solidFill>
                  <a:srgbClr val="C00000"/>
                </a:solidFill>
                <a:effectLst>
                  <a:outerShdw blurRad="38100" dist="38100" dir="2700000" algn="tl">
                    <a:srgbClr val="000000">
                      <a:alpha val="43137"/>
                    </a:srgbClr>
                  </a:outerShdw>
                </a:effectLst>
                <a:latin typeface="Bauhaus 93" panose="04030905020B02020C02" pitchFamily="82" charset="0"/>
              </a:rPr>
              <a:t>Scenario 13</a:t>
            </a:r>
          </a:p>
        </p:txBody>
      </p:sp>
      <p:sp>
        <p:nvSpPr>
          <p:cNvPr id="5" name="Rectangle 4">
            <a:extLst>
              <a:ext uri="{FF2B5EF4-FFF2-40B4-BE49-F238E27FC236}">
                <a16:creationId xmlns:a16="http://schemas.microsoft.com/office/drawing/2014/main" id="{EFF933A6-4308-E775-035A-4B60E800DD9B}"/>
              </a:ext>
            </a:extLst>
          </p:cNvPr>
          <p:cNvSpPr/>
          <p:nvPr/>
        </p:nvSpPr>
        <p:spPr>
          <a:xfrm>
            <a:off x="3891065" y="747779"/>
            <a:ext cx="7413946" cy="5051548"/>
          </a:xfrm>
          <a:custGeom>
            <a:avLst/>
            <a:gdLst>
              <a:gd name="connsiteX0" fmla="*/ 0 w 7413946"/>
              <a:gd name="connsiteY0" fmla="*/ 0 h 5051548"/>
              <a:gd name="connsiteX1" fmla="*/ 7413946 w 7413946"/>
              <a:gd name="connsiteY1" fmla="*/ 0 h 5051548"/>
              <a:gd name="connsiteX2" fmla="*/ 7413946 w 7413946"/>
              <a:gd name="connsiteY2" fmla="*/ 5051548 h 5051548"/>
              <a:gd name="connsiteX3" fmla="*/ 0 w 7413946"/>
              <a:gd name="connsiteY3" fmla="*/ 5051548 h 5051548"/>
              <a:gd name="connsiteX4" fmla="*/ 0 w 7413946"/>
              <a:gd name="connsiteY4" fmla="*/ 0 h 5051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13946" h="5051548" fill="none" extrusionOk="0">
                <a:moveTo>
                  <a:pt x="0" y="0"/>
                </a:moveTo>
                <a:cubicBezTo>
                  <a:pt x="2672495" y="-53864"/>
                  <a:pt x="4503313" y="-23069"/>
                  <a:pt x="7413946" y="0"/>
                </a:cubicBezTo>
                <a:cubicBezTo>
                  <a:pt x="7288088" y="1673214"/>
                  <a:pt x="7481204" y="3968828"/>
                  <a:pt x="7413946" y="5051548"/>
                </a:cubicBezTo>
                <a:cubicBezTo>
                  <a:pt x="6094936" y="5138270"/>
                  <a:pt x="2054461" y="5093786"/>
                  <a:pt x="0" y="5051548"/>
                </a:cubicBezTo>
                <a:cubicBezTo>
                  <a:pt x="-73381" y="3974944"/>
                  <a:pt x="-167018" y="2417525"/>
                  <a:pt x="0" y="0"/>
                </a:cubicBezTo>
                <a:close/>
              </a:path>
              <a:path w="7413946" h="5051548" stroke="0" extrusionOk="0">
                <a:moveTo>
                  <a:pt x="0" y="0"/>
                </a:moveTo>
                <a:cubicBezTo>
                  <a:pt x="2841597" y="-98596"/>
                  <a:pt x="6165001" y="105761"/>
                  <a:pt x="7413946" y="0"/>
                </a:cubicBezTo>
                <a:cubicBezTo>
                  <a:pt x="7385274" y="730898"/>
                  <a:pt x="7481405" y="3961845"/>
                  <a:pt x="7413946" y="5051548"/>
                </a:cubicBezTo>
                <a:cubicBezTo>
                  <a:pt x="4471662" y="5108224"/>
                  <a:pt x="1397197" y="5091870"/>
                  <a:pt x="0" y="5051548"/>
                </a:cubicBezTo>
                <a:cubicBezTo>
                  <a:pt x="80433" y="4319222"/>
                  <a:pt x="99406" y="1083642"/>
                  <a:pt x="0" y="0"/>
                </a:cubicBezTo>
                <a:close/>
              </a:path>
            </a:pathLst>
          </a:custGeom>
          <a:ln w="76200">
            <a:solidFill>
              <a:schemeClr val="accent1">
                <a:lumMod val="75000"/>
              </a:schemeClr>
            </a:solidFill>
            <a:extLst>
              <a:ext uri="{C807C97D-BFC1-408E-A445-0C87EB9F89A2}">
                <ask:lineSketchStyleProps xmlns:ask="http://schemas.microsoft.com/office/drawing/2018/sketchyshapes" sd="2681366287">
                  <a:prstGeom prst="rect">
                    <a:avLst/>
                  </a:prstGeom>
                  <ask:type>
                    <ask:lineSketchCurved/>
                  </ask:type>
                </ask:lineSketchStyleProps>
              </a:ext>
            </a:extLst>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9" name="Picture 8" descr="A group of people eating at a table&#10;&#10;Description automatically generated">
            <a:extLst>
              <a:ext uri="{FF2B5EF4-FFF2-40B4-BE49-F238E27FC236}">
                <a16:creationId xmlns:a16="http://schemas.microsoft.com/office/drawing/2014/main" id="{70DEE0C7-0482-4B9D-EE20-652800C36D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69072" y="1254242"/>
            <a:ext cx="6057932" cy="4038621"/>
          </a:xfrm>
          <a:prstGeom prst="rect">
            <a:avLst/>
          </a:prstGeom>
        </p:spPr>
      </p:pic>
    </p:spTree>
    <p:extLst>
      <p:ext uri="{BB962C8B-B14F-4D97-AF65-F5344CB8AC3E}">
        <p14:creationId xmlns:p14="http://schemas.microsoft.com/office/powerpoint/2010/main" val="23266747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3368F-8EE2-133F-2A95-EA9031654C83}"/>
              </a:ext>
            </a:extLst>
          </p:cNvPr>
          <p:cNvSpPr>
            <a:spLocks noGrp="1"/>
          </p:cNvSpPr>
          <p:nvPr>
            <p:ph type="title"/>
          </p:nvPr>
        </p:nvSpPr>
        <p:spPr>
          <a:xfrm>
            <a:off x="0" y="365126"/>
            <a:ext cx="12192000" cy="921808"/>
          </a:xfrm>
        </p:spPr>
        <p:style>
          <a:lnRef idx="2">
            <a:schemeClr val="accent1">
              <a:shade val="50000"/>
            </a:schemeClr>
          </a:lnRef>
          <a:fillRef idx="1">
            <a:schemeClr val="accent1"/>
          </a:fillRef>
          <a:effectRef idx="0">
            <a:schemeClr val="accent1"/>
          </a:effectRef>
          <a:fontRef idx="minor">
            <a:schemeClr val="lt1"/>
          </a:fontRef>
        </p:style>
        <p:txBody>
          <a:bodyPr/>
          <a:lstStyle/>
          <a:p>
            <a:pPr algn="ctr"/>
            <a:r>
              <a:rPr lang="en-US" dirty="0"/>
              <a:t>What should you do if someone is choking?</a:t>
            </a:r>
          </a:p>
        </p:txBody>
      </p:sp>
      <p:sp>
        <p:nvSpPr>
          <p:cNvPr id="5" name="Text Placeholder 3">
            <a:extLst>
              <a:ext uri="{FF2B5EF4-FFF2-40B4-BE49-F238E27FC236}">
                <a16:creationId xmlns:a16="http://schemas.microsoft.com/office/drawing/2014/main" id="{F390DFBA-A47F-6F0B-48E0-364A014EC24C}"/>
              </a:ext>
            </a:extLst>
          </p:cNvPr>
          <p:cNvSpPr txBox="1">
            <a:spLocks/>
          </p:cNvSpPr>
          <p:nvPr/>
        </p:nvSpPr>
        <p:spPr>
          <a:xfrm>
            <a:off x="8715983" y="1731524"/>
            <a:ext cx="3059957" cy="4299624"/>
          </a:xfrm>
          <a:prstGeom prst="rect">
            <a:avLst/>
          </a:prstGeom>
          <a:solidFill>
            <a:schemeClr val="accent3">
              <a:alpha val="50000"/>
            </a:schemeClr>
          </a:solidFill>
        </p:spPr>
        <p:style>
          <a:lnRef idx="0">
            <a:scrgbClr r="0" g="0" b="0"/>
          </a:lnRef>
          <a:fillRef idx="0">
            <a:scrgbClr r="0" g="0" b="0"/>
          </a:fillRef>
          <a:effectRef idx="0">
            <a:scrgbClr r="0" g="0" b="0"/>
          </a:effectRef>
          <a:fontRef idx="minor">
            <a:schemeClr val="lt1"/>
          </a:fontRef>
        </p:style>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endParaRPr lang="en-US" sz="2000" dirty="0">
              <a:solidFill>
                <a:schemeClr val="tx1"/>
              </a:solidFill>
            </a:endParaRPr>
          </a:p>
        </p:txBody>
      </p:sp>
      <p:pic>
        <p:nvPicPr>
          <p:cNvPr id="3" name="Online Media 2" title="What To Do When Someone Is Choking - First Aid Training - St John Ambulance">
            <a:hlinkClick r:id="" action="ppaction://media"/>
            <a:extLst>
              <a:ext uri="{FF2B5EF4-FFF2-40B4-BE49-F238E27FC236}">
                <a16:creationId xmlns:a16="http://schemas.microsoft.com/office/drawing/2014/main" id="{BA5768A5-BB25-C24E-5AA6-336E823E27C5}"/>
              </a:ext>
            </a:extLst>
          </p:cNvPr>
          <p:cNvPicPr>
            <a:picLocks noRot="1" noChangeAspect="1"/>
          </p:cNvPicPr>
          <p:nvPr>
            <a:videoFile r:link="rId1"/>
          </p:nvPr>
        </p:nvPicPr>
        <p:blipFill>
          <a:blip r:embed="rId4"/>
          <a:stretch>
            <a:fillRect/>
          </a:stretch>
        </p:blipFill>
        <p:spPr>
          <a:xfrm>
            <a:off x="901971" y="1731524"/>
            <a:ext cx="7260511" cy="4102189"/>
          </a:xfrm>
          <a:prstGeom prst="rect">
            <a:avLst/>
          </a:prstGeom>
        </p:spPr>
      </p:pic>
    </p:spTree>
    <p:extLst>
      <p:ext uri="{BB962C8B-B14F-4D97-AF65-F5344CB8AC3E}">
        <p14:creationId xmlns:p14="http://schemas.microsoft.com/office/powerpoint/2010/main" val="1536919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3368F-8EE2-133F-2A95-EA9031654C83}"/>
              </a:ext>
            </a:extLst>
          </p:cNvPr>
          <p:cNvSpPr>
            <a:spLocks noGrp="1"/>
          </p:cNvSpPr>
          <p:nvPr>
            <p:ph type="title"/>
          </p:nvPr>
        </p:nvSpPr>
        <p:spPr>
          <a:xfrm>
            <a:off x="0" y="365125"/>
            <a:ext cx="12192000" cy="1210755"/>
          </a:xfrm>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pPr algn="ctr"/>
            <a:r>
              <a:rPr lang="en-US" dirty="0"/>
              <a:t>What should you do if someone ate something poisonous?</a:t>
            </a:r>
          </a:p>
        </p:txBody>
      </p:sp>
      <p:sp>
        <p:nvSpPr>
          <p:cNvPr id="5" name="Text Placeholder 3">
            <a:extLst>
              <a:ext uri="{FF2B5EF4-FFF2-40B4-BE49-F238E27FC236}">
                <a16:creationId xmlns:a16="http://schemas.microsoft.com/office/drawing/2014/main" id="{F390DFBA-A47F-6F0B-48E0-364A014EC24C}"/>
              </a:ext>
            </a:extLst>
          </p:cNvPr>
          <p:cNvSpPr txBox="1">
            <a:spLocks/>
          </p:cNvSpPr>
          <p:nvPr/>
        </p:nvSpPr>
        <p:spPr>
          <a:xfrm>
            <a:off x="8715983" y="4426086"/>
            <a:ext cx="3059957" cy="1605061"/>
          </a:xfrm>
          <a:prstGeom prst="rect">
            <a:avLst/>
          </a:prstGeom>
          <a:solidFill>
            <a:schemeClr val="accent3">
              <a:alpha val="50000"/>
            </a:schemeClr>
          </a:solidFill>
        </p:spPr>
        <p:style>
          <a:lnRef idx="0">
            <a:scrgbClr r="0" g="0" b="0"/>
          </a:lnRef>
          <a:fillRef idx="0">
            <a:scrgbClr r="0" g="0" b="0"/>
          </a:fillRef>
          <a:effectRef idx="0">
            <a:scrgbClr r="0" g="0" b="0"/>
          </a:effectRef>
          <a:fontRef idx="minor">
            <a:schemeClr val="lt1"/>
          </a:fontRef>
        </p:style>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endParaRPr lang="en-US" sz="2000" dirty="0">
              <a:solidFill>
                <a:schemeClr val="tx1"/>
              </a:solidFill>
            </a:endParaRPr>
          </a:p>
        </p:txBody>
      </p:sp>
      <p:pic>
        <p:nvPicPr>
          <p:cNvPr id="4" name="Online Media 3" title="How To Treat Poisoning, Signs &amp; Symptoms - First Aid Training - St John Ambulance">
            <a:hlinkClick r:id="" action="ppaction://media"/>
            <a:extLst>
              <a:ext uri="{FF2B5EF4-FFF2-40B4-BE49-F238E27FC236}">
                <a16:creationId xmlns:a16="http://schemas.microsoft.com/office/drawing/2014/main" id="{B1CEEDF9-7B6D-7C6D-BF1F-1CA4CADDA1EC}"/>
              </a:ext>
            </a:extLst>
          </p:cNvPr>
          <p:cNvPicPr>
            <a:picLocks noRot="1" noChangeAspect="1"/>
          </p:cNvPicPr>
          <p:nvPr>
            <a:videoFile r:link="rId1"/>
          </p:nvPr>
        </p:nvPicPr>
        <p:blipFill>
          <a:blip r:embed="rId4"/>
          <a:stretch>
            <a:fillRect/>
          </a:stretch>
        </p:blipFill>
        <p:spPr>
          <a:xfrm>
            <a:off x="416060" y="1731524"/>
            <a:ext cx="7850994" cy="4435812"/>
          </a:xfrm>
          <a:prstGeom prst="rect">
            <a:avLst/>
          </a:prstGeom>
        </p:spPr>
      </p:pic>
      <p:pic>
        <p:nvPicPr>
          <p:cNvPr id="7" name="Picture 6" descr="Logo&#10;&#10;Description automatically generated">
            <a:extLst>
              <a:ext uri="{FF2B5EF4-FFF2-40B4-BE49-F238E27FC236}">
                <a16:creationId xmlns:a16="http://schemas.microsoft.com/office/drawing/2014/main" id="{A9087016-7E38-AD03-376A-177AE915ECE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17386" y="1731524"/>
            <a:ext cx="2657150" cy="2538919"/>
          </a:xfrm>
          <a:prstGeom prst="rect">
            <a:avLst/>
          </a:prstGeom>
        </p:spPr>
      </p:pic>
    </p:spTree>
    <p:extLst>
      <p:ext uri="{BB962C8B-B14F-4D97-AF65-F5344CB8AC3E}">
        <p14:creationId xmlns:p14="http://schemas.microsoft.com/office/powerpoint/2010/main" val="3592937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white background with blue text&#10;&#10;Description automatically generated">
            <a:extLst>
              <a:ext uri="{FF2B5EF4-FFF2-40B4-BE49-F238E27FC236}">
                <a16:creationId xmlns:a16="http://schemas.microsoft.com/office/drawing/2014/main" id="{BCDCD183-056A-4C43-95A7-824F6D89FC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64501" y="1520786"/>
            <a:ext cx="9662997" cy="3816427"/>
          </a:xfrm>
          <a:prstGeom prst="rect">
            <a:avLst/>
          </a:prstGeom>
        </p:spPr>
      </p:pic>
      <p:sp>
        <p:nvSpPr>
          <p:cNvPr id="4" name="Rectangle: Rounded Corners 3">
            <a:extLst>
              <a:ext uri="{FF2B5EF4-FFF2-40B4-BE49-F238E27FC236}">
                <a16:creationId xmlns:a16="http://schemas.microsoft.com/office/drawing/2014/main" id="{5B6AD6B2-C056-1573-B178-71C03E830AC6}"/>
              </a:ext>
            </a:extLst>
          </p:cNvPr>
          <p:cNvSpPr/>
          <p:nvPr/>
        </p:nvSpPr>
        <p:spPr>
          <a:xfrm>
            <a:off x="2781300" y="5581650"/>
            <a:ext cx="6972300" cy="55245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hlinkClick r:id="rId3"/>
              </a:rPr>
              <a:t>https://activity-array.com/</a:t>
            </a:r>
            <a:r>
              <a:rPr lang="en-US" dirty="0"/>
              <a:t>	</a:t>
            </a:r>
          </a:p>
        </p:txBody>
      </p:sp>
    </p:spTree>
    <p:extLst>
      <p:ext uri="{BB962C8B-B14F-4D97-AF65-F5344CB8AC3E}">
        <p14:creationId xmlns:p14="http://schemas.microsoft.com/office/powerpoint/2010/main" val="261882600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1515</TotalTime>
  <Words>4847</Words>
  <Application>Microsoft Office PowerPoint</Application>
  <PresentationFormat>Widescreen</PresentationFormat>
  <Paragraphs>351</Paragraphs>
  <Slides>42</Slides>
  <Notes>31</Notes>
  <HiddenSlides>0</HiddenSlides>
  <MMClips>6</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42</vt:i4>
      </vt:variant>
    </vt:vector>
  </HeadingPairs>
  <TitlesOfParts>
    <vt:vector size="47" baseType="lpstr">
      <vt:lpstr>Arial</vt:lpstr>
      <vt:lpstr>Bauhaus 93</vt:lpstr>
      <vt:lpstr>Calibri</vt:lpstr>
      <vt:lpstr>Calibri Light</vt:lpstr>
      <vt:lpstr>Office Theme</vt:lpstr>
      <vt:lpstr>Red Alert</vt:lpstr>
      <vt:lpstr>  Red Alert Honor – at a glance</vt:lpstr>
      <vt:lpstr>What should you tell 9-1-1 operator?</vt:lpstr>
      <vt:lpstr>PowerPoint Presentation</vt:lpstr>
      <vt:lpstr>What should you do if your house is on fire? When and how should you use or do the following:</vt:lpstr>
      <vt:lpstr>Make a House Fire Escape Route</vt:lpstr>
      <vt:lpstr>Building Fire Drill</vt:lpstr>
      <vt:lpstr>How do you use an extinguisher?</vt:lpstr>
      <vt:lpstr>What should you do if your clothes catch on fire?</vt:lpstr>
      <vt:lpstr>PowerPoint Presentation</vt:lpstr>
      <vt:lpstr>You are stranded in a car in a blizzard. How and when should you use the following items?</vt:lpstr>
      <vt:lpstr>PowerPoint Presentation</vt:lpstr>
      <vt:lpstr>You are stuck in the desert on a very hot day. How and when should you use the following items?</vt:lpstr>
      <vt:lpstr>PowerPoint Presentation</vt:lpstr>
      <vt:lpstr>You just had a car accident. How and when should you use the following items?</vt:lpstr>
      <vt:lpstr>What should you do if someone is bleeding?</vt:lpstr>
      <vt:lpstr>Earthquake safety</vt:lpstr>
      <vt:lpstr>PowerPoint Presentation</vt:lpstr>
      <vt:lpstr>PowerPoint Presentation</vt:lpstr>
      <vt:lpstr>Flood –  Go up to safety</vt:lpstr>
      <vt:lpstr>What should you do?  Where should you go?</vt:lpstr>
      <vt:lpstr>Tornado Go down to shelter</vt:lpstr>
      <vt:lpstr>Tornado Drill</vt:lpstr>
      <vt:lpstr>PowerPoint Presentation</vt:lpstr>
      <vt:lpstr>Hurricane  Evacuate</vt:lpstr>
      <vt:lpstr>PowerPoint Presentation</vt:lpstr>
      <vt:lpstr>During a close thunderstorm,     which should you not use?     Where should you not go?</vt:lpstr>
      <vt:lpstr>PowerPoint Presentation</vt:lpstr>
      <vt:lpstr>Atomic Emergency Evacuate Immediately   OR  Shelter in place What should you have and use?</vt:lpstr>
      <vt:lpstr>Atomic Emergency Shelter</vt:lpstr>
      <vt:lpstr>PowerPoint Presentation</vt:lpstr>
      <vt:lpstr>Snow Avalanche Stay away</vt:lpstr>
      <vt:lpstr>Rock Avalanche Escape to protected area</vt:lpstr>
      <vt:lpstr>PowerPoint Presentation</vt:lpstr>
      <vt:lpstr>Boat  or Canoe capsizes in open water</vt:lpstr>
      <vt:lpstr>Boat Safety</vt:lpstr>
      <vt:lpstr>PowerPoint Presentation</vt:lpstr>
      <vt:lpstr>What should you do?</vt:lpstr>
      <vt:lpstr>PowerPoint Presentation</vt:lpstr>
      <vt:lpstr>What should you do if someone is choking?</vt:lpstr>
      <vt:lpstr>What should you do if someone ate something poisonous?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Red Alert</dc:title>
  <dc:creator>Janelle Clendenon</dc:creator>
  <cp:lastModifiedBy>Janelle Clendenon</cp:lastModifiedBy>
  <cp:revision>17</cp:revision>
  <dcterms:created xsi:type="dcterms:W3CDTF">2023-03-07T23:38:28Z</dcterms:created>
  <dcterms:modified xsi:type="dcterms:W3CDTF">2025-01-19T23:54:15Z</dcterms:modified>
</cp:coreProperties>
</file>