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4" r:id="rId10"/>
    <p:sldId id="275" r:id="rId11"/>
    <p:sldId id="265" r:id="rId12"/>
    <p:sldId id="268" r:id="rId13"/>
    <p:sldId id="269" r:id="rId14"/>
    <p:sldId id="267" r:id="rId15"/>
    <p:sldId id="270" r:id="rId16"/>
    <p:sldId id="271" r:id="rId17"/>
    <p:sldId id="266" r:id="rId18"/>
    <p:sldId id="277" r:id="rId19"/>
    <p:sldId id="280" r:id="rId20"/>
    <p:sldId id="281" r:id="rId21"/>
    <p:sldId id="273" r:id="rId22"/>
    <p:sldId id="278" r:id="rId23"/>
    <p:sldId id="279" r:id="rId24"/>
    <p:sldId id="276" r:id="rId25"/>
    <p:sldId id="283" r:id="rId26"/>
    <p:sldId id="272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8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62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A657B-FECE-40B2-AFCF-6C60587B2CE2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47119-047A-4027-B931-0674B02AF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77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581218"/>
          </a:xfrm>
        </p:spPr>
        <p:txBody>
          <a:bodyPr/>
          <a:lstStyle/>
          <a:p>
            <a:r>
              <a:rPr lang="en-US" sz="900" b="1" dirty="0">
                <a:effectLst/>
              </a:rPr>
              <a:t>Pathfinder Pledge Explanation</a:t>
            </a:r>
            <a:endParaRPr lang="en-US" sz="900" b="0" dirty="0">
              <a:effectLst/>
            </a:endParaRPr>
          </a:p>
          <a:p>
            <a:r>
              <a:rPr lang="en-US" sz="900" dirty="0"/>
              <a:t>By the grace of God		Only as we rely on God to help us can we do His will.</a:t>
            </a:r>
          </a:p>
          <a:p>
            <a:r>
              <a:rPr lang="en-US" sz="900" dirty="0"/>
              <a:t>I will be pure</a:t>
            </a:r>
          </a:p>
          <a:p>
            <a:r>
              <a:rPr lang="en-US" sz="900" dirty="0"/>
              <a:t>I will fill my mind with everything that is right and true and spend my time in activities that will build a strong, clean character.</a:t>
            </a:r>
          </a:p>
          <a:p>
            <a:r>
              <a:rPr lang="en-US" sz="900" dirty="0"/>
              <a:t>I will be kind</a:t>
            </a:r>
          </a:p>
          <a:p>
            <a:r>
              <a:rPr lang="en-US" sz="900" dirty="0"/>
              <a:t>I will be considerate and kind, not only to my fellow man, but also to all of God's creation.</a:t>
            </a:r>
          </a:p>
          <a:p>
            <a:r>
              <a:rPr lang="en-US" sz="900" dirty="0"/>
              <a:t>I will be true.</a:t>
            </a:r>
          </a:p>
          <a:p>
            <a:r>
              <a:rPr lang="en-US" sz="900" dirty="0"/>
              <a:t>I will be honest and upright in study, work and play and can always be counted upon to do my very best.</a:t>
            </a:r>
          </a:p>
          <a:p>
            <a:r>
              <a:rPr lang="en-US" sz="900" dirty="0"/>
              <a:t>I will keep the Pathfinder Law.</a:t>
            </a:r>
          </a:p>
          <a:p>
            <a:r>
              <a:rPr lang="en-US" sz="900" dirty="0"/>
              <a:t>I will seek to understand the meaning of the Law and will strive to live up to it's spirit, realizing that obedience to law is essential in any organization</a:t>
            </a:r>
          </a:p>
          <a:p>
            <a:r>
              <a:rPr lang="en-US" sz="900" dirty="0"/>
              <a:t>I will be a servant to God</a:t>
            </a:r>
          </a:p>
          <a:p>
            <a:r>
              <a:rPr lang="en-US" sz="900" dirty="0"/>
              <a:t>I will pledge myself to serve God first, last, and best in everything I am called upon to be or do.</a:t>
            </a:r>
          </a:p>
          <a:p>
            <a:r>
              <a:rPr lang="en-US" sz="900" dirty="0"/>
              <a:t>I will be a friend to man.</a:t>
            </a:r>
          </a:p>
          <a:p>
            <a:r>
              <a:rPr lang="en-US" sz="900" dirty="0"/>
              <a:t>I will live to bless others and do unto them as I would have them do unto me.</a:t>
            </a:r>
          </a:p>
          <a:p>
            <a:r>
              <a:rPr lang="en-US" sz="900" b="1" dirty="0">
                <a:effectLst/>
              </a:rPr>
              <a:t>Pathfinder Law Explanation</a:t>
            </a:r>
            <a:endParaRPr lang="en-US" sz="900" b="0" dirty="0">
              <a:effectLst/>
            </a:endParaRPr>
          </a:p>
          <a:p>
            <a:r>
              <a:rPr lang="en-US" sz="900" dirty="0"/>
              <a:t>Keep the Morning Watch.</a:t>
            </a:r>
          </a:p>
          <a:p>
            <a:r>
              <a:rPr lang="en-US" sz="900" dirty="0"/>
              <a:t>I will have prayer and personal bible study each day.</a:t>
            </a:r>
          </a:p>
          <a:p>
            <a:r>
              <a:rPr lang="en-US" sz="900" dirty="0"/>
              <a:t>Do my honest part.</a:t>
            </a:r>
          </a:p>
          <a:p>
            <a:r>
              <a:rPr lang="en-US" sz="900" dirty="0"/>
              <a:t>By the power of God I will help others, and do my duty and my honest share, wherever I may be.</a:t>
            </a:r>
          </a:p>
          <a:p>
            <a:r>
              <a:rPr lang="en-US" sz="900" dirty="0"/>
              <a:t>Care for my body</a:t>
            </a:r>
          </a:p>
          <a:p>
            <a:r>
              <a:rPr lang="en-US" sz="900" dirty="0"/>
              <a:t>I will be temperate in all things and strive to reach a higher standard of physical fitness.</a:t>
            </a:r>
          </a:p>
          <a:p>
            <a:r>
              <a:rPr lang="en-US" sz="900" dirty="0"/>
              <a:t>Keep a level eye.</a:t>
            </a:r>
          </a:p>
          <a:p>
            <a:r>
              <a:rPr lang="en-US" sz="900" dirty="0"/>
              <a:t>I will not lie, cheat or deceive, and will despise dirty talk or evil thinking.</a:t>
            </a:r>
          </a:p>
          <a:p>
            <a:r>
              <a:rPr lang="en-US" sz="900" dirty="0"/>
              <a:t>Be courteous and obedient.</a:t>
            </a:r>
          </a:p>
          <a:p>
            <a:r>
              <a:rPr lang="en-US" sz="900" dirty="0"/>
              <a:t>I will be kind and thoughtful of others, reflecting the love of Jesus in all my association with others.</a:t>
            </a:r>
          </a:p>
          <a:p>
            <a:r>
              <a:rPr lang="en-US" sz="900" dirty="0"/>
              <a:t>Walk softly in the sanctuary.</a:t>
            </a:r>
          </a:p>
          <a:p>
            <a:r>
              <a:rPr lang="en-US" sz="900" dirty="0"/>
              <a:t>In any devotional exercise I will be quiet, careful and reverent.</a:t>
            </a:r>
          </a:p>
          <a:p>
            <a:r>
              <a:rPr lang="en-US" sz="900" dirty="0"/>
              <a:t>Keep a song in my heart</a:t>
            </a:r>
          </a:p>
          <a:p>
            <a:r>
              <a:rPr lang="en-US" sz="900" dirty="0"/>
              <a:t>I will be cheerful and happy and let the influence of my life be as sunshine to others.</a:t>
            </a:r>
          </a:p>
          <a:p>
            <a:r>
              <a:rPr lang="en-US" sz="900" dirty="0"/>
              <a:t>Go on God's errands.</a:t>
            </a:r>
          </a:p>
          <a:p>
            <a:r>
              <a:rPr lang="en-US" sz="900" dirty="0"/>
              <a:t>I will always be ready to share my faith and go about doing good as Jesus did.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47119-047A-4027-B931-0674B02AF11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91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29062-3CEB-FE79-1408-221D371F9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6A9437-34F4-4E9E-4E72-6C095EE97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B3C32-C3C5-B8EA-4E63-378B29634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6A699-A0B9-BFEF-E486-6E01BAED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3F78F-44EA-E995-FE19-D13CE1E5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81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A5C55-2E40-CFDE-55A3-67751DF7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81DDB-FC20-B7DF-A52A-04C72BC74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766CF-ECA9-FBA9-EE93-B8FC817C4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7EF70-0F4A-D5CB-6AA1-566805EA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C460-49AA-4DD8-C34B-E08E8A97C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ACFA-A34E-1A7E-9FCF-A297E288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98E87-4F16-C426-609F-BF145D74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C37D8-5AF6-F904-8506-7A07106B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A34FD-0835-D45A-431E-2360DCB2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0E0C7-2550-0E99-E5D2-1589CBA4D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4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99797-D53C-0A12-BA1C-4C94096E6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C8341-B349-5F1D-7120-6381AC5D6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A8744-34D9-BFD5-ED4E-A210DD7A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B45AC-591E-DBB1-465E-3F9536DAD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40B91-7476-06A8-9A12-A95F142B2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DCB92-6392-2ACD-B5DB-5D8F082A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2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7AEAE-F28B-9161-911D-34A423500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95F4B-50A6-16CA-A511-020B5B5DB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47830-B064-A649-EB62-A9A4B174F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196A48-FBAF-8008-7013-978AD6742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0C00DD-5BB3-5514-65DB-FBC545B048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791CE6-6089-D904-8988-04428C90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F932F5-C4D7-08E4-2AF1-FC338D33C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8DCCDB-B793-9F0D-F8C6-B9B1CACA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14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4920C-FD82-3C35-1D52-7E3CB5096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51797B-24C3-8013-DF84-E7284EED0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F4EF91-CE8B-9132-E1B8-06279ECBD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94C93-C8A6-7C63-D52F-40213703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8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867A2E-0EDE-A453-BED7-6DC5F576B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DF270F-C466-BCB1-AF6F-530A89D7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EF416-9285-1F0D-98F0-1C0F50B4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5504-A941-B4FF-C65D-05BD8FF1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44BC9-437A-34F0-8534-6D29C3E2D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2288-D152-FCC7-7BA2-4DE382F1C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5AFBE-D23A-7B48-1E0E-5625663C5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CE21B3-FFE1-8F23-EF2C-EC5926417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0B9AA-CFE1-B5BB-6FC1-BF5A8DA0A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51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B2A1E-5646-100D-B2DF-67802A7E1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C805D3-56DA-D182-7778-40A2A48057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549B6-8F71-D441-EC67-DDE8B6236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9EBDD-B1E6-7B69-E0AC-FDAA1391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E6A207-2395-B3C2-93E5-3A1ED8C88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2630B-82DE-A196-7A8F-ECE1A19CD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1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51F3F-4CE1-B9D2-AC44-D0E4B274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5BEE33-0320-F1B4-DF7C-C6B7ED7B8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4EECF-7D35-78C6-6434-C709E04B0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6E5E1-16DE-00F5-341A-3A80C255F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4F127-6D55-F043-1605-1B4FADF57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2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C6AA3E-C9C8-AFB1-07CF-15236A8D4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7A8F6-6F57-D695-5DB5-D11D285D74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A618C-8837-0267-78C2-4C0D473B6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B7AFB-9AEA-C489-FC66-40B9084FD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C600-1457-E70C-6A5F-8387E00B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7CBE71-6853-8F60-021F-9349963A8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92778-B3F6-049F-08A7-F8604B7EF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B45EF-A999-E51A-7F67-6F394ADEB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284F3-B0B9-4F3E-BB38-E76B66BBD64C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20A79-BAF8-B59D-5643-482154ECF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28A7C-4EBD-189E-094E-19D1D8B4A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8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wIJ6mvLPfQ?feature=oembed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g"/><Relationship Id="rId5" Type="http://schemas.openxmlformats.org/officeDocument/2006/relationships/image" Target="../media/image8.gif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10" Type="http://schemas.openxmlformats.org/officeDocument/2006/relationships/image" Target="../media/image15.jpg"/><Relationship Id="rId4" Type="http://schemas.openxmlformats.org/officeDocument/2006/relationships/image" Target="../media/image12.gif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19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a2-QL59pVRo?feature=oembed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B-fyGGC3uaM?feature=oembed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jpg"/><Relationship Id="rId7" Type="http://schemas.openxmlformats.org/officeDocument/2006/relationships/image" Target="../media/image3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historyhit.com/guides/historic-sites-in-the-united-states/" TargetMode="External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jp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ity-array.com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4A753-E66B-BB57-F59B-16288D5998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Complete </a:t>
            </a:r>
            <a:b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Friend</a:t>
            </a:r>
            <a:b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IA requirements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718C6-39A5-9BF8-8C73-469F3DD8E1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Christian Citizenship</a:t>
            </a:r>
          </a:p>
        </p:txBody>
      </p:sp>
    </p:spTree>
    <p:extLst>
      <p:ext uri="{BB962C8B-B14F-4D97-AF65-F5344CB8AC3E}">
        <p14:creationId xmlns:p14="http://schemas.microsoft.com/office/powerpoint/2010/main" val="862457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5FD40-3128-1AD1-3A69-46E0414DF14D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alphaModFix amt="36000"/>
            </a:blip>
            <a:srcRect/>
            <a:stretch>
              <a:fillRect/>
            </a:stretch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Citizenship Honor    #1-3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0FEF0-649F-9F8A-D97C-32E11F5CF4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For Friend Pin</a:t>
            </a:r>
          </a:p>
        </p:txBody>
      </p:sp>
    </p:spTree>
    <p:extLst>
      <p:ext uri="{BB962C8B-B14F-4D97-AF65-F5344CB8AC3E}">
        <p14:creationId xmlns:p14="http://schemas.microsoft.com/office/powerpoint/2010/main" val="1613139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08A4-A8FD-C577-D22B-956C097B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1. Describe this flag. 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54B20-D34C-776B-02BE-388F91485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150321" cy="823912"/>
          </a:xfrm>
        </p:spPr>
        <p:txBody>
          <a:bodyPr/>
          <a:lstStyle/>
          <a:p>
            <a:r>
              <a:rPr lang="en-US" dirty="0"/>
              <a:t>USA National Flag</a:t>
            </a:r>
          </a:p>
        </p:txBody>
      </p:sp>
      <p:pic>
        <p:nvPicPr>
          <p:cNvPr id="8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AF01D3A9-712E-2ABF-2CB0-368FA25C24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2582572"/>
            <a:ext cx="5157787" cy="2715206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5F0DA-3802-00DC-9A86-730004D9B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824459"/>
            <a:ext cx="5183188" cy="53652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50 stars represent _________</a:t>
            </a:r>
          </a:p>
          <a:p>
            <a:pPr lvl="1"/>
            <a:r>
              <a:rPr lang="en-US" dirty="0"/>
              <a:t>50 states</a:t>
            </a:r>
          </a:p>
          <a:p>
            <a:r>
              <a:rPr lang="en-US" dirty="0"/>
              <a:t>The stars have ____ points</a:t>
            </a:r>
          </a:p>
          <a:p>
            <a:pPr lvl="1"/>
            <a:r>
              <a:rPr lang="en-US" dirty="0"/>
              <a:t>5 points</a:t>
            </a:r>
          </a:p>
          <a:p>
            <a:r>
              <a:rPr lang="en-US" dirty="0"/>
              <a:t>The stars are on a _____ field</a:t>
            </a:r>
          </a:p>
          <a:p>
            <a:pPr lvl="1"/>
            <a:r>
              <a:rPr lang="en-US" dirty="0"/>
              <a:t>Blue</a:t>
            </a:r>
          </a:p>
          <a:p>
            <a:r>
              <a:rPr lang="en-US" dirty="0"/>
              <a:t>Blue represents ___________</a:t>
            </a:r>
          </a:p>
          <a:p>
            <a:pPr lvl="1"/>
            <a:r>
              <a:rPr lang="en-US" dirty="0"/>
              <a:t>Vigilance, perseverance, &amp; justice</a:t>
            </a:r>
          </a:p>
          <a:p>
            <a:r>
              <a:rPr lang="en-US" dirty="0"/>
              <a:t>13 stripes represent _________</a:t>
            </a:r>
          </a:p>
          <a:p>
            <a:pPr lvl="1"/>
            <a:r>
              <a:rPr lang="en-US" dirty="0"/>
              <a:t>13 original colonies</a:t>
            </a:r>
          </a:p>
          <a:p>
            <a:r>
              <a:rPr lang="en-US" dirty="0"/>
              <a:t>The color red stripes represent __</a:t>
            </a:r>
          </a:p>
          <a:p>
            <a:pPr lvl="1"/>
            <a:r>
              <a:rPr lang="en-US" dirty="0"/>
              <a:t>Bravery</a:t>
            </a:r>
          </a:p>
          <a:p>
            <a:r>
              <a:rPr lang="en-US" dirty="0"/>
              <a:t>The color white stripes represent ___</a:t>
            </a:r>
          </a:p>
          <a:p>
            <a:pPr lvl="1"/>
            <a:r>
              <a:rPr lang="en-US" dirty="0"/>
              <a:t>Purity and innocence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35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08A4-A8FD-C577-D22B-956C097B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1. Describe this flag. 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54B20-D34C-776B-02BE-388F91485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69207"/>
            <a:ext cx="3150321" cy="823912"/>
          </a:xfrm>
        </p:spPr>
        <p:txBody>
          <a:bodyPr/>
          <a:lstStyle/>
          <a:p>
            <a:r>
              <a:rPr lang="en-US" dirty="0"/>
              <a:t>Pathfinder Flag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5F0DA-3802-00DC-9A86-730004D9B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852055"/>
            <a:ext cx="5183188" cy="533760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Blue represents ___________</a:t>
            </a:r>
          </a:p>
          <a:p>
            <a:pPr lvl="1"/>
            <a:r>
              <a:rPr lang="en-US" dirty="0"/>
              <a:t>Loyalty</a:t>
            </a:r>
          </a:p>
          <a:p>
            <a:r>
              <a:rPr lang="en-US" dirty="0"/>
              <a:t>white represents ___</a:t>
            </a:r>
          </a:p>
          <a:p>
            <a:pPr lvl="1"/>
            <a:r>
              <a:rPr lang="en-US" dirty="0"/>
              <a:t>Purity </a:t>
            </a:r>
          </a:p>
          <a:p>
            <a:r>
              <a:rPr lang="en-US" dirty="0"/>
              <a:t>The middle emblem is _________</a:t>
            </a:r>
          </a:p>
          <a:p>
            <a:pPr lvl="1"/>
            <a:r>
              <a:rPr lang="en-US" dirty="0"/>
              <a:t>Pathfinder emblem</a:t>
            </a:r>
          </a:p>
          <a:p>
            <a:r>
              <a:rPr lang="en-US" dirty="0"/>
              <a:t>The shield represents ____</a:t>
            </a:r>
          </a:p>
          <a:p>
            <a:pPr lvl="1"/>
            <a:r>
              <a:rPr lang="en-US" dirty="0"/>
              <a:t>The protection of God</a:t>
            </a:r>
          </a:p>
          <a:p>
            <a:r>
              <a:rPr lang="en-US" dirty="0"/>
              <a:t>Red represents Jesus’ _____</a:t>
            </a:r>
          </a:p>
          <a:p>
            <a:pPr lvl="1"/>
            <a:r>
              <a:rPr lang="en-US" dirty="0"/>
              <a:t>Sacrifice, shed blood</a:t>
            </a:r>
          </a:p>
          <a:p>
            <a:r>
              <a:rPr lang="en-US" dirty="0"/>
              <a:t>The gold represents</a:t>
            </a:r>
          </a:p>
          <a:p>
            <a:pPr lvl="1"/>
            <a:r>
              <a:rPr lang="en-US" dirty="0"/>
              <a:t>excellence</a:t>
            </a:r>
          </a:p>
          <a:p>
            <a:r>
              <a:rPr lang="en-US" dirty="0"/>
              <a:t>The triangle represent __</a:t>
            </a:r>
          </a:p>
          <a:p>
            <a:pPr lvl="1"/>
            <a:r>
              <a:rPr lang="en-US" dirty="0"/>
              <a:t>Completeness, The Godhead, and the 3 parts of education: mental, physical, and spiritual</a:t>
            </a:r>
          </a:p>
          <a:p>
            <a:r>
              <a:rPr lang="en-US" dirty="0"/>
              <a:t>The sword represents __</a:t>
            </a:r>
          </a:p>
          <a:p>
            <a:pPr lvl="1"/>
            <a:r>
              <a:rPr lang="en-US" dirty="0"/>
              <a:t>The Word of God, the Bible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1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A5757800-D3EF-06D3-DDFA-EFCE4789E9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9" y="2552341"/>
            <a:ext cx="4871413" cy="3637322"/>
          </a:xfrm>
        </p:spPr>
      </p:pic>
    </p:spTree>
    <p:extLst>
      <p:ext uri="{BB962C8B-B14F-4D97-AF65-F5344CB8AC3E}">
        <p14:creationId xmlns:p14="http://schemas.microsoft.com/office/powerpoint/2010/main" val="337882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08A4-A8FD-C577-D22B-956C097B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1. Describe this flag. 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54B20-D34C-776B-02BE-388F91485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69207"/>
            <a:ext cx="3150321" cy="823912"/>
          </a:xfrm>
        </p:spPr>
        <p:txBody>
          <a:bodyPr/>
          <a:lstStyle/>
          <a:p>
            <a:r>
              <a:rPr lang="en-US" dirty="0"/>
              <a:t>Christian Flag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5F0DA-3802-00DC-9A86-730004D9B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852055"/>
            <a:ext cx="5183188" cy="5337608"/>
          </a:xfrm>
        </p:spPr>
        <p:txBody>
          <a:bodyPr>
            <a:normAutofit/>
          </a:bodyPr>
          <a:lstStyle/>
          <a:p>
            <a:r>
              <a:rPr lang="en-US" dirty="0"/>
              <a:t>Blue represents ___________</a:t>
            </a:r>
          </a:p>
          <a:p>
            <a:pPr lvl="1"/>
            <a:r>
              <a:rPr lang="en-US" dirty="0"/>
              <a:t>Loyalty</a:t>
            </a:r>
          </a:p>
          <a:p>
            <a:r>
              <a:rPr lang="en-US" dirty="0"/>
              <a:t>white stripes represents ___</a:t>
            </a:r>
          </a:p>
          <a:p>
            <a:pPr lvl="1"/>
            <a:r>
              <a:rPr lang="en-US" dirty="0"/>
              <a:t>Purity </a:t>
            </a:r>
          </a:p>
          <a:p>
            <a:r>
              <a:rPr lang="en-US" dirty="0"/>
              <a:t>Red cross represents Jesus’ _____</a:t>
            </a:r>
          </a:p>
          <a:p>
            <a:pPr lvl="1"/>
            <a:r>
              <a:rPr lang="en-US" dirty="0"/>
              <a:t>Sacrifice, shed blood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Content Placeholder 7" descr="A picture containing logo&#10;&#10;Description automatically generated">
            <a:extLst>
              <a:ext uri="{FF2B5EF4-FFF2-40B4-BE49-F238E27FC236}">
                <a16:creationId xmlns:a16="http://schemas.microsoft.com/office/drawing/2014/main" id="{1AA5B2F2-E033-6218-AA0A-E62E0D615E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82" y="2594770"/>
            <a:ext cx="4057649" cy="2705099"/>
          </a:xfrm>
        </p:spPr>
      </p:pic>
    </p:spTree>
    <p:extLst>
      <p:ext uri="{BB962C8B-B14F-4D97-AF65-F5344CB8AC3E}">
        <p14:creationId xmlns:p14="http://schemas.microsoft.com/office/powerpoint/2010/main" val="411297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08A4-A8FD-C577-D22B-956C097B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1. Describe this flag. 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54B20-D34C-776B-02BE-388F91485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69207"/>
            <a:ext cx="3150321" cy="823912"/>
          </a:xfrm>
        </p:spPr>
        <p:txBody>
          <a:bodyPr/>
          <a:lstStyle/>
          <a:p>
            <a:r>
              <a:rPr lang="en-US" dirty="0"/>
              <a:t>AY Flag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5F0DA-3802-00DC-9A86-730004D9B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852055"/>
            <a:ext cx="5183188" cy="547947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white stripes represents ___</a:t>
            </a:r>
          </a:p>
          <a:p>
            <a:pPr lvl="1"/>
            <a:r>
              <a:rPr lang="en-US" dirty="0"/>
              <a:t>Purity </a:t>
            </a:r>
          </a:p>
          <a:p>
            <a:r>
              <a:rPr lang="en-US" dirty="0"/>
              <a:t>Red represents Jesus’ _____</a:t>
            </a:r>
          </a:p>
          <a:p>
            <a:pPr lvl="1"/>
            <a:r>
              <a:rPr lang="en-US" dirty="0"/>
              <a:t>Sacrifice, shed blood</a:t>
            </a:r>
          </a:p>
          <a:p>
            <a:r>
              <a:rPr lang="en-US" dirty="0"/>
              <a:t>The middle emblem is _________</a:t>
            </a:r>
          </a:p>
          <a:p>
            <a:pPr lvl="1"/>
            <a:r>
              <a:rPr lang="en-US" dirty="0"/>
              <a:t>AY emblem</a:t>
            </a:r>
          </a:p>
          <a:p>
            <a:r>
              <a:rPr lang="en-US" dirty="0"/>
              <a:t>AY stands for</a:t>
            </a:r>
          </a:p>
          <a:p>
            <a:pPr lvl="1"/>
            <a:r>
              <a:rPr lang="en-US" dirty="0"/>
              <a:t>Adventist Youth</a:t>
            </a:r>
          </a:p>
          <a:p>
            <a:r>
              <a:rPr lang="en-US" dirty="0"/>
              <a:t>The yellow 3 angels represents ____</a:t>
            </a:r>
          </a:p>
          <a:p>
            <a:pPr lvl="1"/>
            <a:r>
              <a:rPr lang="en-US" dirty="0"/>
              <a:t>The 3 angels messages found in Revelation 14:6-12</a:t>
            </a:r>
          </a:p>
          <a:p>
            <a:pPr lvl="1"/>
            <a:r>
              <a:rPr lang="en-US" dirty="0"/>
              <a:t>Worship God</a:t>
            </a:r>
          </a:p>
          <a:p>
            <a:pPr lvl="1"/>
            <a:r>
              <a:rPr lang="en-US" dirty="0"/>
              <a:t>Fallen, Babylon (evil) is fallen</a:t>
            </a:r>
          </a:p>
          <a:p>
            <a:pPr lvl="1"/>
            <a:r>
              <a:rPr lang="en-US" dirty="0"/>
              <a:t>Get away and stay away from evil!           Be faithful and follow God’s commandments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Content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B45C4107-959F-AB7D-DD6A-B72D806B95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1" y="2499687"/>
            <a:ext cx="4837357" cy="2805667"/>
          </a:xfrm>
        </p:spPr>
      </p:pic>
    </p:spTree>
    <p:extLst>
      <p:ext uri="{BB962C8B-B14F-4D97-AF65-F5344CB8AC3E}">
        <p14:creationId xmlns:p14="http://schemas.microsoft.com/office/powerpoint/2010/main" val="340664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08A4-A8FD-C577-D22B-956C097B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1. Describe this flag. 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54B20-D34C-776B-02BE-388F91485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69207"/>
            <a:ext cx="3150321" cy="823912"/>
          </a:xfrm>
        </p:spPr>
        <p:txBody>
          <a:bodyPr/>
          <a:lstStyle/>
          <a:p>
            <a:r>
              <a:rPr lang="en-US" dirty="0"/>
              <a:t>Washington State Flag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5F0DA-3802-00DC-9A86-730004D9B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852055"/>
            <a:ext cx="5183188" cy="533760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green background represents ___</a:t>
            </a:r>
          </a:p>
          <a:p>
            <a:pPr lvl="1"/>
            <a:r>
              <a:rPr lang="en-US" dirty="0"/>
              <a:t>Washington is the Evergreen State</a:t>
            </a:r>
          </a:p>
          <a:p>
            <a:r>
              <a:rPr lang="en-US" dirty="0"/>
              <a:t>President ____ is pictured on the seal</a:t>
            </a:r>
          </a:p>
          <a:p>
            <a:pPr lvl="1"/>
            <a:r>
              <a:rPr lang="en-US" dirty="0"/>
              <a:t>George Washington, the state namesake</a:t>
            </a:r>
          </a:p>
          <a:p>
            <a:r>
              <a:rPr lang="en-US" dirty="0"/>
              <a:t>Washington State entered the Union in the year ______</a:t>
            </a:r>
          </a:p>
          <a:p>
            <a:pPr lvl="1"/>
            <a:r>
              <a:rPr lang="en-US" dirty="0"/>
              <a:t>1889</a:t>
            </a:r>
          </a:p>
          <a:p>
            <a:r>
              <a:rPr lang="en-US" dirty="0"/>
              <a:t>It is the only state flag with a green background</a:t>
            </a:r>
          </a:p>
          <a:p>
            <a:r>
              <a:rPr lang="en-US" dirty="0"/>
              <a:t>It is the only state flag with a president on it.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9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5297AB1B-206A-D3E0-D4BC-73A6EA0BDD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2405734"/>
            <a:ext cx="5157787" cy="3068883"/>
          </a:xfrm>
        </p:spPr>
      </p:pic>
    </p:spTree>
    <p:extLst>
      <p:ext uri="{BB962C8B-B14F-4D97-AF65-F5344CB8AC3E}">
        <p14:creationId xmlns:p14="http://schemas.microsoft.com/office/powerpoint/2010/main" val="217427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F8F20-C9E0-218C-E46B-FD88C3CE35D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/>
              <a:t>GAME TIME  Play 20 Questions or I SPY</a:t>
            </a:r>
            <a:br>
              <a:rPr lang="en-US" dirty="0"/>
            </a:br>
            <a:r>
              <a:rPr lang="en-US" sz="3100" dirty="0"/>
              <a:t>Choose a flag, give clues, others guess which flag was your choice.</a:t>
            </a:r>
          </a:p>
        </p:txBody>
      </p:sp>
      <p:pic>
        <p:nvPicPr>
          <p:cNvPr id="3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6E2F8CCF-6A47-69C3-CF31-069A87B53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2" y="1978748"/>
            <a:ext cx="4174262" cy="2197451"/>
          </a:xfrm>
          <a:prstGeom prst="rect">
            <a:avLst/>
          </a:prstGeom>
        </p:spPr>
      </p:pic>
      <p:pic>
        <p:nvPicPr>
          <p:cNvPr id="4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8B8C74B0-80E5-4B43-A131-69E5CA47B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38" y="1989978"/>
            <a:ext cx="2943015" cy="2197451"/>
          </a:xfrm>
          <a:prstGeom prst="rect">
            <a:avLst/>
          </a:prstGeom>
        </p:spPr>
      </p:pic>
      <p:pic>
        <p:nvPicPr>
          <p:cNvPr id="5" name="Content Placeholder 7" descr="A picture containing logo&#10;&#10;Description automatically generated">
            <a:extLst>
              <a:ext uri="{FF2B5EF4-FFF2-40B4-BE49-F238E27FC236}">
                <a16:creationId xmlns:a16="http://schemas.microsoft.com/office/drawing/2014/main" id="{2F2D20B2-8C30-3785-1504-7912BEB06B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568" y="1978749"/>
            <a:ext cx="3313020" cy="2208680"/>
          </a:xfrm>
          <a:prstGeom prst="rect">
            <a:avLst/>
          </a:prstGeom>
        </p:spPr>
      </p:pic>
      <p:pic>
        <p:nvPicPr>
          <p:cNvPr id="6" name="Content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20A84ECA-1749-5F7B-410F-C09123B36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265" y="4374921"/>
            <a:ext cx="3588788" cy="2081497"/>
          </a:xfrm>
          <a:prstGeom prst="rect">
            <a:avLst/>
          </a:prstGeom>
        </p:spPr>
      </p:pic>
      <p:pic>
        <p:nvPicPr>
          <p:cNvPr id="7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99B67336-DF9E-0C44-AF0E-461C389F88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58" y="4475490"/>
            <a:ext cx="3313020" cy="197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3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B43C-C1B1-7905-5337-B76574584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Say the Pathfinder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Pledge and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FB936-DFF9-46A4-007C-9B48F1DBE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</a:rPr>
              <a:t>Pathfinder Pledge and Law: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By the grace of God,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 will be pure, and kind, and true.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 will keep the Pathfinder Law.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 will be a servant of God and a friend to man.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4"/>
                </a:solidFill>
              </a:rPr>
              <a:t>The Law is for me to: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Keep the morning watch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Do my honest part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Care for my body,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Keep a level eye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Be courteous and obedient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Walk softly in the sanctuary,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Keep a song in my heart,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Go on God's errand.</a:t>
            </a:r>
          </a:p>
          <a:p>
            <a:endParaRPr lang="en-US" dirty="0"/>
          </a:p>
        </p:txBody>
      </p:sp>
      <p:pic>
        <p:nvPicPr>
          <p:cNvPr id="5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16179D13-3B6C-DA3D-8E0E-437CBBC58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2702">
            <a:off x="444302" y="2378461"/>
            <a:ext cx="4379570" cy="327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9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PATHFINDER SONG - Instrumental with Lyrics">
            <a:hlinkClick r:id="" action="ppaction://media"/>
            <a:extLst>
              <a:ext uri="{FF2B5EF4-FFF2-40B4-BE49-F238E27FC236}">
                <a16:creationId xmlns:a16="http://schemas.microsoft.com/office/drawing/2014/main" id="{FA35394C-75D9-5CF3-7E62-CB1B5D0366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55796" y="326571"/>
            <a:ext cx="10365511" cy="58565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3CBCF5-2766-00DA-4EF6-38E87FCDD33E}"/>
              </a:ext>
            </a:extLst>
          </p:cNvPr>
          <p:cNvSpPr/>
          <p:nvPr/>
        </p:nvSpPr>
        <p:spPr>
          <a:xfrm rot="16200000">
            <a:off x="-2632126" y="3160775"/>
            <a:ext cx="631474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Learn the Pathfinder Song</a:t>
            </a:r>
          </a:p>
        </p:txBody>
      </p:sp>
    </p:spTree>
    <p:extLst>
      <p:ext uri="{BB962C8B-B14F-4D97-AF65-F5344CB8AC3E}">
        <p14:creationId xmlns:p14="http://schemas.microsoft.com/office/powerpoint/2010/main" val="41599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1734D277-888A-D2BD-FC80-79EE155169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97523" y="244529"/>
            <a:ext cx="10289996" cy="175432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 Know how to display the national flag with two other flags under the following situations: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a. Camp out/camporee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b. Fair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c. Pathfinder Day program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d. Parade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B72B26-C938-623F-DFC1-260617F3D8CE}"/>
              </a:ext>
            </a:extLst>
          </p:cNvPr>
          <p:cNvSpPr/>
          <p:nvPr/>
        </p:nvSpPr>
        <p:spPr>
          <a:xfrm>
            <a:off x="697523" y="2274277"/>
            <a:ext cx="10289996" cy="4032738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Principles of displaying the USA flag: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USA flag is the dominate flag and should always be higher and center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USA flag should be at the right of who it serves.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If it is on a stage, it serves the speaker and should be on his/her right.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If it is on the floor level, it serves the congregation and should be on their right.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If it is in a parade of a row of flags, it should be on their right.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However, if it is in a procession of many rows, it should be front and center.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The blue portion should be at the top of the flag.  If the flag not flying on a pole, then the blue should be on the top left.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361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5D79FBA8-EE17-36F8-24DE-8F4F769C0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74" y="3079728"/>
            <a:ext cx="1339446" cy="1000120"/>
          </a:xfrm>
          <a:prstGeom prst="rect">
            <a:avLst/>
          </a:prstGeom>
        </p:spPr>
      </p:pic>
      <p:sp>
        <p:nvSpPr>
          <p:cNvPr id="2" name="Cube 1">
            <a:extLst>
              <a:ext uri="{FF2B5EF4-FFF2-40B4-BE49-F238E27FC236}">
                <a16:creationId xmlns:a16="http://schemas.microsoft.com/office/drawing/2014/main" id="{F36C6392-2FEC-DB04-C2A3-A93781A951E2}"/>
              </a:ext>
            </a:extLst>
          </p:cNvPr>
          <p:cNvSpPr/>
          <p:nvPr/>
        </p:nvSpPr>
        <p:spPr>
          <a:xfrm>
            <a:off x="2094137" y="4845072"/>
            <a:ext cx="7711315" cy="1168763"/>
          </a:xfrm>
          <a:prstGeom prst="cube">
            <a:avLst>
              <a:gd name="adj" fmla="val 574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B73D00-AB6B-08FA-BF3C-0E45CCF38FFF}"/>
              </a:ext>
            </a:extLst>
          </p:cNvPr>
          <p:cNvCxnSpPr>
            <a:cxnSpLocks/>
          </p:cNvCxnSpPr>
          <p:nvPr/>
        </p:nvCxnSpPr>
        <p:spPr>
          <a:xfrm>
            <a:off x="10456475" y="2235396"/>
            <a:ext cx="0" cy="4059225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812852-BE52-6BE9-5FAD-7F906B3E08C1}"/>
              </a:ext>
            </a:extLst>
          </p:cNvPr>
          <p:cNvCxnSpPr>
            <a:cxnSpLocks/>
          </p:cNvCxnSpPr>
          <p:nvPr/>
        </p:nvCxnSpPr>
        <p:spPr>
          <a:xfrm>
            <a:off x="551575" y="3079728"/>
            <a:ext cx="0" cy="3634154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D56B96-F432-CA43-C417-2AF0B1529B0B}"/>
              </a:ext>
            </a:extLst>
          </p:cNvPr>
          <p:cNvCxnSpPr>
            <a:cxnSpLocks/>
          </p:cNvCxnSpPr>
          <p:nvPr/>
        </p:nvCxnSpPr>
        <p:spPr>
          <a:xfrm>
            <a:off x="1560379" y="2848900"/>
            <a:ext cx="0" cy="3634154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7415CA4-9A00-3E2B-FFFF-98F6A85AB48F}"/>
              </a:ext>
            </a:extLst>
          </p:cNvPr>
          <p:cNvSpPr/>
          <p:nvPr/>
        </p:nvSpPr>
        <p:spPr>
          <a:xfrm>
            <a:off x="1144227" y="130746"/>
            <a:ext cx="9903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Where would you place the flags?</a:t>
            </a:r>
          </a:p>
        </p:txBody>
      </p:sp>
      <p:pic>
        <p:nvPicPr>
          <p:cNvPr id="16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7B84F722-E017-F2A3-20C5-AA72C19E0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7" y="1018610"/>
            <a:ext cx="1899820" cy="1000120"/>
          </a:xfrm>
          <a:prstGeom prst="rect">
            <a:avLst/>
          </a:prstGeom>
        </p:spPr>
      </p:pic>
      <p:pic>
        <p:nvPicPr>
          <p:cNvPr id="17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DB84DDA0-08ED-028A-F97E-00E32945C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915" y="1043010"/>
            <a:ext cx="1339446" cy="1000120"/>
          </a:xfrm>
          <a:prstGeom prst="rect">
            <a:avLst/>
          </a:prstGeom>
        </p:spPr>
      </p:pic>
      <p:pic>
        <p:nvPicPr>
          <p:cNvPr id="18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609B40AD-46B6-A493-FF86-006B0DD955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380" y="1105720"/>
            <a:ext cx="1811819" cy="1078032"/>
          </a:xfrm>
          <a:prstGeom prst="rect">
            <a:avLst/>
          </a:prstGeom>
        </p:spPr>
      </p:pic>
      <p:pic>
        <p:nvPicPr>
          <p:cNvPr id="21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13E1EA0A-FF70-FFD8-E71A-D8EAD79CF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03844" y="2813198"/>
            <a:ext cx="1824404" cy="1085520"/>
          </a:xfrm>
          <a:prstGeom prst="rect">
            <a:avLst/>
          </a:prstGeom>
        </p:spPr>
      </p:pic>
      <p:pic>
        <p:nvPicPr>
          <p:cNvPr id="19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E8C70091-6C80-5B8C-DFC4-FDA760BC5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475" y="2193951"/>
            <a:ext cx="1899820" cy="1000120"/>
          </a:xfrm>
          <a:prstGeom prst="rect">
            <a:avLst/>
          </a:prstGeom>
        </p:spPr>
      </p:pic>
      <p:pic>
        <p:nvPicPr>
          <p:cNvPr id="29" name="Picture 2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FEA24DE-5C52-A64B-516A-FA299DB3AC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279" y="2235396"/>
            <a:ext cx="2173439" cy="3157821"/>
          </a:xfrm>
          <a:prstGeom prst="rect">
            <a:avLst/>
          </a:prstGeom>
        </p:spPr>
      </p:pic>
      <p:pic>
        <p:nvPicPr>
          <p:cNvPr id="32" name="Picture 31" descr="A group of people raising their hands&#10;&#10;Description automatically generated with medium confidence">
            <a:extLst>
              <a:ext uri="{FF2B5EF4-FFF2-40B4-BE49-F238E27FC236}">
                <a16:creationId xmlns:a16="http://schemas.microsoft.com/office/drawing/2014/main" id="{681DA863-04F6-93F3-7BF2-E0F79E7E41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56"/>
          <a:stretch/>
        </p:blipFill>
        <p:spPr>
          <a:xfrm>
            <a:off x="677654" y="4814871"/>
            <a:ext cx="9778821" cy="204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6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D7F59A9-BCB9-8AC5-A81D-DC0FE35736C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620" y="3156756"/>
            <a:ext cx="2520879" cy="1754326"/>
          </a:xfrm>
          <a:prstGeom prst="rect">
            <a:avLst/>
          </a:prstGeom>
        </p:spPr>
      </p:pic>
      <p:pic>
        <p:nvPicPr>
          <p:cNvPr id="14" name="Picture 13" descr="A group of people sitting on a couch&#10;&#10;Description automatically generated with medium confidence">
            <a:extLst>
              <a:ext uri="{FF2B5EF4-FFF2-40B4-BE49-F238E27FC236}">
                <a16:creationId xmlns:a16="http://schemas.microsoft.com/office/drawing/2014/main" id="{7C3DC4A3-2181-5601-E76B-B4F8F607D7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552" y="2069003"/>
            <a:ext cx="3206279" cy="2719993"/>
          </a:xfrm>
          <a:prstGeom prst="rect">
            <a:avLst/>
          </a:prstGeom>
        </p:spPr>
      </p:pic>
      <p:sp>
        <p:nvSpPr>
          <p:cNvPr id="2" name="Cube 1">
            <a:extLst>
              <a:ext uri="{FF2B5EF4-FFF2-40B4-BE49-F238E27FC236}">
                <a16:creationId xmlns:a16="http://schemas.microsoft.com/office/drawing/2014/main" id="{F36C6392-2FEC-DB04-C2A3-A93781A951E2}"/>
              </a:ext>
            </a:extLst>
          </p:cNvPr>
          <p:cNvSpPr/>
          <p:nvPr/>
        </p:nvSpPr>
        <p:spPr>
          <a:xfrm>
            <a:off x="194317" y="6049108"/>
            <a:ext cx="11466200" cy="650140"/>
          </a:xfrm>
          <a:prstGeom prst="cube">
            <a:avLst>
              <a:gd name="adj" fmla="val 574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B73D00-AB6B-08FA-BF3C-0E45CCF38FFF}"/>
              </a:ext>
            </a:extLst>
          </p:cNvPr>
          <p:cNvCxnSpPr>
            <a:cxnSpLocks/>
          </p:cNvCxnSpPr>
          <p:nvPr/>
        </p:nvCxnSpPr>
        <p:spPr>
          <a:xfrm>
            <a:off x="10230315" y="1846384"/>
            <a:ext cx="0" cy="4410136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1C8F9B50-6AC1-D6CE-43F0-CDA1042F76A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48" y="3138456"/>
            <a:ext cx="2591533" cy="225833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812852-BE52-6BE9-5FAD-7F906B3E08C1}"/>
              </a:ext>
            </a:extLst>
          </p:cNvPr>
          <p:cNvCxnSpPr>
            <a:cxnSpLocks/>
          </p:cNvCxnSpPr>
          <p:nvPr/>
        </p:nvCxnSpPr>
        <p:spPr>
          <a:xfrm>
            <a:off x="1703786" y="2622366"/>
            <a:ext cx="0" cy="3634154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D56B96-F432-CA43-C417-2AF0B1529B0B}"/>
              </a:ext>
            </a:extLst>
          </p:cNvPr>
          <p:cNvCxnSpPr>
            <a:cxnSpLocks/>
          </p:cNvCxnSpPr>
          <p:nvPr/>
        </p:nvCxnSpPr>
        <p:spPr>
          <a:xfrm>
            <a:off x="876823" y="2622366"/>
            <a:ext cx="0" cy="3634154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7415CA4-9A00-3E2B-FFFF-98F6A85AB48F}"/>
              </a:ext>
            </a:extLst>
          </p:cNvPr>
          <p:cNvSpPr/>
          <p:nvPr/>
        </p:nvSpPr>
        <p:spPr>
          <a:xfrm>
            <a:off x="1144227" y="130746"/>
            <a:ext cx="9903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Where would you place the flags?</a:t>
            </a:r>
          </a:p>
        </p:txBody>
      </p:sp>
      <p:pic>
        <p:nvPicPr>
          <p:cNvPr id="16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7B84F722-E017-F2A3-20C5-AA72C19E01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7" y="1018610"/>
            <a:ext cx="1899820" cy="1000120"/>
          </a:xfrm>
          <a:prstGeom prst="rect">
            <a:avLst/>
          </a:prstGeom>
        </p:spPr>
      </p:pic>
      <p:pic>
        <p:nvPicPr>
          <p:cNvPr id="17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DB84DDA0-08ED-028A-F97E-00E32945C5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66" y="1000310"/>
            <a:ext cx="1339446" cy="1000120"/>
          </a:xfrm>
          <a:prstGeom prst="rect">
            <a:avLst/>
          </a:prstGeom>
        </p:spPr>
      </p:pic>
      <p:pic>
        <p:nvPicPr>
          <p:cNvPr id="18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609B40AD-46B6-A493-FF86-006B0DD955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41" y="985230"/>
            <a:ext cx="1811819" cy="1078032"/>
          </a:xfrm>
          <a:prstGeom prst="rect">
            <a:avLst/>
          </a:prstGeom>
        </p:spPr>
      </p:pic>
      <p:pic>
        <p:nvPicPr>
          <p:cNvPr id="20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5D79FBA8-EE17-36F8-24DE-8F4F769C0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55" y="2676602"/>
            <a:ext cx="1339446" cy="1000120"/>
          </a:xfrm>
          <a:prstGeom prst="rect">
            <a:avLst/>
          </a:prstGeom>
        </p:spPr>
      </p:pic>
      <p:pic>
        <p:nvPicPr>
          <p:cNvPr id="21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13E1EA0A-FF70-FFD8-E71A-D8EAD79CF7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834" y="2585720"/>
            <a:ext cx="1811819" cy="1078032"/>
          </a:xfrm>
          <a:prstGeom prst="rect">
            <a:avLst/>
          </a:prstGeom>
        </p:spPr>
      </p:pic>
      <p:pic>
        <p:nvPicPr>
          <p:cNvPr id="19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E8C70091-6C80-5B8C-DFC4-FDA760BC5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065" y="1878197"/>
            <a:ext cx="1899820" cy="1000120"/>
          </a:xfrm>
          <a:prstGeom prst="rect">
            <a:avLst/>
          </a:prstGeom>
        </p:spPr>
      </p:pic>
      <p:pic>
        <p:nvPicPr>
          <p:cNvPr id="23" name="Picture 22" descr="A group of people sitting on a couch pos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4BB73C6E-E278-912F-90D4-45B782BD599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542" y="2800449"/>
            <a:ext cx="3206279" cy="2724085"/>
          </a:xfrm>
          <a:prstGeom prst="rect">
            <a:avLst/>
          </a:prstGeom>
        </p:spPr>
      </p:pic>
      <p:pic>
        <p:nvPicPr>
          <p:cNvPr id="27" name="Picture 26" descr="A group of people sitting on a bench&#10;&#10;Description automatically generated with low confidence">
            <a:extLst>
              <a:ext uri="{FF2B5EF4-FFF2-40B4-BE49-F238E27FC236}">
                <a16:creationId xmlns:a16="http://schemas.microsoft.com/office/drawing/2014/main" id="{6A6E187A-B947-8C9E-376B-DC4A02C15DC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509" y="2733129"/>
            <a:ext cx="2896375" cy="1730584"/>
          </a:xfrm>
          <a:prstGeom prst="rect">
            <a:avLst/>
          </a:prstGeom>
        </p:spPr>
      </p:pic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B3C7E29-FDCA-ECD5-CDB3-4044CA1647E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034" y="3323374"/>
            <a:ext cx="2765377" cy="319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4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umbrella, accessory, outdoor object, sport kite&#10;&#10;Description automatically generated">
            <a:extLst>
              <a:ext uri="{FF2B5EF4-FFF2-40B4-BE49-F238E27FC236}">
                <a16:creationId xmlns:a16="http://schemas.microsoft.com/office/drawing/2014/main" id="{306C2CDD-CAC2-6F10-E89B-4B638F898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415" y="2078587"/>
            <a:ext cx="3575702" cy="2360857"/>
          </a:xfrm>
          <a:prstGeom prst="rect">
            <a:avLst/>
          </a:prstGeom>
        </p:spPr>
      </p:pic>
      <p:pic>
        <p:nvPicPr>
          <p:cNvPr id="5" name="Picture 4" descr="A picture containing umbrella, accessory, outdoor object, sport kite&#10;&#10;Description automatically generated">
            <a:extLst>
              <a:ext uri="{FF2B5EF4-FFF2-40B4-BE49-F238E27FC236}">
                <a16:creationId xmlns:a16="http://schemas.microsoft.com/office/drawing/2014/main" id="{7005E76E-9B69-7D54-27A1-F608D237B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49" y="3259016"/>
            <a:ext cx="3575702" cy="2360857"/>
          </a:xfrm>
          <a:prstGeom prst="rect">
            <a:avLst/>
          </a:prstGeom>
        </p:spPr>
      </p:pic>
      <p:pic>
        <p:nvPicPr>
          <p:cNvPr id="7" name="Picture 6" descr="A picture containing umbrella, accessory, outdoor object, sport kite&#10;&#10;Description automatically generated">
            <a:extLst>
              <a:ext uri="{FF2B5EF4-FFF2-40B4-BE49-F238E27FC236}">
                <a16:creationId xmlns:a16="http://schemas.microsoft.com/office/drawing/2014/main" id="{C34C67DD-2A9A-B8A4-FECE-26BD6901F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5746" y="2107895"/>
            <a:ext cx="3575702" cy="2360857"/>
          </a:xfrm>
          <a:prstGeom prst="rect">
            <a:avLst/>
          </a:prstGeom>
        </p:spPr>
      </p:pic>
      <p:pic>
        <p:nvPicPr>
          <p:cNvPr id="8" name="Picture 7" descr="A picture containing umbrella, accessory, outdoor object, sport kite&#10;&#10;Description automatically generated">
            <a:extLst>
              <a:ext uri="{FF2B5EF4-FFF2-40B4-BE49-F238E27FC236}">
                <a16:creationId xmlns:a16="http://schemas.microsoft.com/office/drawing/2014/main" id="{61F736AE-25EC-6663-1B16-EF1962A6F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949" y="3259015"/>
            <a:ext cx="3575702" cy="236085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B73D00-AB6B-08FA-BF3C-0E45CCF38FFF}"/>
              </a:ext>
            </a:extLst>
          </p:cNvPr>
          <p:cNvCxnSpPr>
            <a:cxnSpLocks/>
          </p:cNvCxnSpPr>
          <p:nvPr/>
        </p:nvCxnSpPr>
        <p:spPr>
          <a:xfrm>
            <a:off x="6076495" y="2107895"/>
            <a:ext cx="0" cy="4410136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812852-BE52-6BE9-5FAD-7F906B3E08C1}"/>
              </a:ext>
            </a:extLst>
          </p:cNvPr>
          <p:cNvCxnSpPr>
            <a:cxnSpLocks/>
          </p:cNvCxnSpPr>
          <p:nvPr/>
        </p:nvCxnSpPr>
        <p:spPr>
          <a:xfrm>
            <a:off x="7237079" y="2622366"/>
            <a:ext cx="0" cy="3634154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D56B96-F432-CA43-C417-2AF0B1529B0B}"/>
              </a:ext>
            </a:extLst>
          </p:cNvPr>
          <p:cNvCxnSpPr>
            <a:cxnSpLocks/>
          </p:cNvCxnSpPr>
          <p:nvPr/>
        </p:nvCxnSpPr>
        <p:spPr>
          <a:xfrm>
            <a:off x="4704895" y="2622366"/>
            <a:ext cx="0" cy="3634154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7415CA4-9A00-3E2B-FFFF-98F6A85AB48F}"/>
              </a:ext>
            </a:extLst>
          </p:cNvPr>
          <p:cNvSpPr/>
          <p:nvPr/>
        </p:nvSpPr>
        <p:spPr>
          <a:xfrm>
            <a:off x="1144227" y="130746"/>
            <a:ext cx="9903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Where would you place the flags?</a:t>
            </a:r>
          </a:p>
        </p:txBody>
      </p:sp>
      <p:pic>
        <p:nvPicPr>
          <p:cNvPr id="16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7B84F722-E017-F2A3-20C5-AA72C19E0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7" y="1018610"/>
            <a:ext cx="1899820" cy="1000120"/>
          </a:xfrm>
          <a:prstGeom prst="rect">
            <a:avLst/>
          </a:prstGeom>
        </p:spPr>
      </p:pic>
      <p:pic>
        <p:nvPicPr>
          <p:cNvPr id="17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DB84DDA0-08ED-028A-F97E-00E32945C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874" y="1009957"/>
            <a:ext cx="1339446" cy="1000120"/>
          </a:xfrm>
          <a:prstGeom prst="rect">
            <a:avLst/>
          </a:prstGeom>
        </p:spPr>
      </p:pic>
      <p:pic>
        <p:nvPicPr>
          <p:cNvPr id="18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609B40AD-46B6-A493-FF86-006B0DD95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41" y="985230"/>
            <a:ext cx="1811819" cy="1078032"/>
          </a:xfrm>
          <a:prstGeom prst="rect">
            <a:avLst/>
          </a:prstGeom>
        </p:spPr>
      </p:pic>
      <p:pic>
        <p:nvPicPr>
          <p:cNvPr id="20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5D79FBA8-EE17-36F8-24DE-8F4F769C0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302" y="2577592"/>
            <a:ext cx="1339446" cy="1000120"/>
          </a:xfrm>
          <a:prstGeom prst="rect">
            <a:avLst/>
          </a:prstGeom>
        </p:spPr>
      </p:pic>
      <p:pic>
        <p:nvPicPr>
          <p:cNvPr id="21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13E1EA0A-FF70-FFD8-E71A-D8EAD79CF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755" y="2617603"/>
            <a:ext cx="1811819" cy="1078032"/>
          </a:xfrm>
          <a:prstGeom prst="rect">
            <a:avLst/>
          </a:prstGeom>
        </p:spPr>
      </p:pic>
      <p:pic>
        <p:nvPicPr>
          <p:cNvPr id="19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E8C70091-6C80-5B8C-DFC4-FDA760BC5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26" y="2156499"/>
            <a:ext cx="1899820" cy="100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0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tanding in a parking lot&#10;&#10;Description automatically generated with medium confidence">
            <a:extLst>
              <a:ext uri="{FF2B5EF4-FFF2-40B4-BE49-F238E27FC236}">
                <a16:creationId xmlns:a16="http://schemas.microsoft.com/office/drawing/2014/main" id="{A088C5EB-DC63-18F1-7C5B-6905D3B2CD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r="22500"/>
          <a:stretch/>
        </p:blipFill>
        <p:spPr>
          <a:xfrm>
            <a:off x="2003798" y="2200031"/>
            <a:ext cx="3524563" cy="349469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B73D00-AB6B-08FA-BF3C-0E45CCF38FFF}"/>
              </a:ext>
            </a:extLst>
          </p:cNvPr>
          <p:cNvCxnSpPr>
            <a:cxnSpLocks/>
          </p:cNvCxnSpPr>
          <p:nvPr/>
        </p:nvCxnSpPr>
        <p:spPr>
          <a:xfrm>
            <a:off x="1091858" y="2431369"/>
            <a:ext cx="1349714" cy="1759883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0E20C7-53B3-054C-4EA9-B48E0ADD018F}"/>
              </a:ext>
            </a:extLst>
          </p:cNvPr>
          <p:cNvGrpSpPr/>
          <p:nvPr/>
        </p:nvGrpSpPr>
        <p:grpSpPr>
          <a:xfrm>
            <a:off x="7257900" y="964433"/>
            <a:ext cx="1342220" cy="4050752"/>
            <a:chOff x="7368363" y="1226418"/>
            <a:chExt cx="1342220" cy="4050752"/>
          </a:xfrm>
        </p:grpSpPr>
        <p:pic>
          <p:nvPicPr>
            <p:cNvPr id="29" name="Picture 28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94E619A1-E417-6031-41AB-D70DCDA24D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89" t="45100" r="4802" b="4856"/>
            <a:stretch/>
          </p:blipFill>
          <p:spPr>
            <a:xfrm flipH="1">
              <a:off x="7368363" y="2489602"/>
              <a:ext cx="1342220" cy="2787568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2812852-BE52-6BE9-5FAD-7F906B3E08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82834" y="1226418"/>
              <a:ext cx="456639" cy="2544537"/>
            </a:xfrm>
            <a:prstGeom prst="line">
              <a:avLst/>
            </a:prstGeom>
            <a:ln w="762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7415CA4-9A00-3E2B-FFFF-98F6A85AB48F}"/>
              </a:ext>
            </a:extLst>
          </p:cNvPr>
          <p:cNvSpPr/>
          <p:nvPr/>
        </p:nvSpPr>
        <p:spPr>
          <a:xfrm>
            <a:off x="1144227" y="130746"/>
            <a:ext cx="9903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Where would you place the flags?</a:t>
            </a:r>
          </a:p>
        </p:txBody>
      </p:sp>
      <p:pic>
        <p:nvPicPr>
          <p:cNvPr id="16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7B84F722-E017-F2A3-20C5-AA72C19E0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7" y="1018610"/>
            <a:ext cx="1899820" cy="1000120"/>
          </a:xfrm>
          <a:prstGeom prst="rect">
            <a:avLst/>
          </a:prstGeom>
        </p:spPr>
      </p:pic>
      <p:pic>
        <p:nvPicPr>
          <p:cNvPr id="17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DB84DDA0-08ED-028A-F97E-00E32945C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27117" flipH="1">
            <a:off x="888548" y="3492383"/>
            <a:ext cx="1466766" cy="1095186"/>
          </a:xfrm>
          <a:prstGeom prst="rect">
            <a:avLst/>
          </a:prstGeom>
        </p:spPr>
      </p:pic>
      <p:pic>
        <p:nvPicPr>
          <p:cNvPr id="18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609B40AD-46B6-A493-FF86-006B0DD955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418" y="1065875"/>
            <a:ext cx="1811819" cy="1078032"/>
          </a:xfrm>
          <a:prstGeom prst="rect">
            <a:avLst/>
          </a:prstGeom>
        </p:spPr>
      </p:pic>
      <p:pic>
        <p:nvPicPr>
          <p:cNvPr id="20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5D79FBA8-EE17-36F8-24DE-8F4F769C01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259" y="1126993"/>
            <a:ext cx="1339446" cy="1000120"/>
          </a:xfrm>
          <a:prstGeom prst="rect">
            <a:avLst/>
          </a:prstGeom>
        </p:spPr>
      </p:pic>
      <p:pic>
        <p:nvPicPr>
          <p:cNvPr id="21" name="Content Placeholder 8" descr="Calendar&#10;&#10;Description automatically generated">
            <a:extLst>
              <a:ext uri="{FF2B5EF4-FFF2-40B4-BE49-F238E27FC236}">
                <a16:creationId xmlns:a16="http://schemas.microsoft.com/office/drawing/2014/main" id="{13E1EA0A-FF70-FFD8-E71A-D8EAD79CF7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8643">
            <a:off x="7804941" y="1124230"/>
            <a:ext cx="1811819" cy="1078032"/>
          </a:xfrm>
          <a:prstGeom prst="rect">
            <a:avLst/>
          </a:prstGeom>
        </p:spPr>
      </p:pic>
      <p:pic>
        <p:nvPicPr>
          <p:cNvPr id="19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E8C70091-6C80-5B8C-DFC4-FDA760BC5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20446" flipH="1">
            <a:off x="-73365" y="2861440"/>
            <a:ext cx="1608554" cy="846789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E45F040-A8C1-EB3A-5D23-12366DC65BA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672" y="2236247"/>
            <a:ext cx="5850791" cy="3343309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A159D36-D207-C893-C1D8-84E1524E1FC5}"/>
              </a:ext>
            </a:extLst>
          </p:cNvPr>
          <p:cNvCxnSpPr>
            <a:cxnSpLocks/>
          </p:cNvCxnSpPr>
          <p:nvPr/>
        </p:nvCxnSpPr>
        <p:spPr>
          <a:xfrm>
            <a:off x="1825029" y="3156032"/>
            <a:ext cx="1349714" cy="1725196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58A0B99-8AF9-8195-DC25-516299010EB0}"/>
              </a:ext>
            </a:extLst>
          </p:cNvPr>
          <p:cNvGrpSpPr/>
          <p:nvPr/>
        </p:nvGrpSpPr>
        <p:grpSpPr>
          <a:xfrm>
            <a:off x="7564183" y="1887763"/>
            <a:ext cx="1342220" cy="4050752"/>
            <a:chOff x="7368363" y="1226418"/>
            <a:chExt cx="1342220" cy="4050752"/>
          </a:xfrm>
        </p:grpSpPr>
        <p:pic>
          <p:nvPicPr>
            <p:cNvPr id="34" name="Picture 33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F3E7DC8F-A85D-F9B5-4606-1827D9EDA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89" t="45100" r="4802" b="4856"/>
            <a:stretch/>
          </p:blipFill>
          <p:spPr>
            <a:xfrm flipH="1">
              <a:off x="7368363" y="2489602"/>
              <a:ext cx="1342220" cy="2787568"/>
            </a:xfrm>
            <a:prstGeom prst="rect">
              <a:avLst/>
            </a:prstGeom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D650EE8-3B1E-11F2-8ACD-34B6177627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82834" y="1226418"/>
              <a:ext cx="456639" cy="2544537"/>
            </a:xfrm>
            <a:prstGeom prst="line">
              <a:avLst/>
            </a:prstGeom>
            <a:ln w="762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0CFF77-8340-FDA4-0AF9-06CC0CE51527}"/>
              </a:ext>
            </a:extLst>
          </p:cNvPr>
          <p:cNvGrpSpPr/>
          <p:nvPr/>
        </p:nvGrpSpPr>
        <p:grpSpPr>
          <a:xfrm>
            <a:off x="6176057" y="1403624"/>
            <a:ext cx="1342220" cy="4050752"/>
            <a:chOff x="7368363" y="1226418"/>
            <a:chExt cx="1342220" cy="4050752"/>
          </a:xfrm>
        </p:grpSpPr>
        <p:pic>
          <p:nvPicPr>
            <p:cNvPr id="37" name="Picture 3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009E67CA-2F1E-CDC6-E30E-076E52F08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89" t="45100" r="4802" b="4856"/>
            <a:stretch/>
          </p:blipFill>
          <p:spPr>
            <a:xfrm flipH="1">
              <a:off x="7368363" y="2489602"/>
              <a:ext cx="1342220" cy="2787568"/>
            </a:xfrm>
            <a:prstGeom prst="rect">
              <a:avLst/>
            </a:prstGeom>
          </p:spPr>
        </p:pic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1AAB60E-2060-D867-6657-93092DE425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82834" y="1226418"/>
              <a:ext cx="456639" cy="2544537"/>
            </a:xfrm>
            <a:prstGeom prst="line">
              <a:avLst/>
            </a:prstGeom>
            <a:ln w="762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F5D80CE6-8D22-94AA-1B40-5B0E06916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205" flipH="1">
            <a:off x="5096085" y="1194808"/>
            <a:ext cx="1709533" cy="899947"/>
          </a:xfrm>
          <a:prstGeom prst="rect">
            <a:avLst/>
          </a:prstGeom>
        </p:spPr>
      </p:pic>
      <p:pic>
        <p:nvPicPr>
          <p:cNvPr id="40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1751A53D-3646-CAEE-41E2-65D755E8A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8979">
            <a:off x="8189867" y="1964965"/>
            <a:ext cx="1377366" cy="102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2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1734D277-888A-D2BD-FC80-79EE155169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97523" y="478530"/>
            <a:ext cx="10861431" cy="135421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/>
              <a:t>3</a:t>
            </a:r>
            <a:r>
              <a:rPr lang="en-US" sz="3200" b="1" dirty="0"/>
              <a:t>. Demonstrate how to salute your national flag. </a:t>
            </a:r>
            <a:br>
              <a:rPr lang="en-US" sz="3200" b="1" dirty="0"/>
            </a:br>
            <a:r>
              <a:rPr lang="en-US" sz="3200" b="1" dirty="0"/>
              <a:t>Mention when and how it should be displayed. </a:t>
            </a:r>
            <a:b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97F5EAEB-1537-3C19-D977-35DC1853F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23" y="3200399"/>
            <a:ext cx="4202721" cy="27826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A45801-273B-5F81-1E8D-32B3601D475A}"/>
              </a:ext>
            </a:extLst>
          </p:cNvPr>
          <p:cNvSpPr/>
          <p:nvPr/>
        </p:nvSpPr>
        <p:spPr>
          <a:xfrm>
            <a:off x="517853" y="2054908"/>
            <a:ext cx="7585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Who is saluting correctly?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5AA7B9E-68E4-D196-B4D9-3AECDE4983C1}"/>
              </a:ext>
            </a:extLst>
          </p:cNvPr>
          <p:cNvSpPr/>
          <p:nvPr/>
        </p:nvSpPr>
        <p:spPr>
          <a:xfrm>
            <a:off x="3069771" y="2978238"/>
            <a:ext cx="2177143" cy="364027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1E79BD-E287-FAD4-DB3B-AA6420EBA6D6}"/>
              </a:ext>
            </a:extLst>
          </p:cNvPr>
          <p:cNvSpPr/>
          <p:nvPr/>
        </p:nvSpPr>
        <p:spPr>
          <a:xfrm>
            <a:off x="6128238" y="3921213"/>
            <a:ext cx="512281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Say the pledge of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allegiance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824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1734D277-888A-D2BD-FC80-79EE155169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5284" y="349312"/>
            <a:ext cx="10861431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/>
              <a:t>3</a:t>
            </a:r>
            <a:r>
              <a:rPr lang="en-US" sz="3200" b="1" dirty="0"/>
              <a:t>. Demonstrate how to fold your national flag.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EDB622A0-B152-4AC3-A1FA-726E6FC3C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340" y="1155638"/>
            <a:ext cx="9020175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51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CED1-ABB2-C367-BC02-ECEE9B8B7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25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What are the rights and responsibilities of American Citizens?</a:t>
            </a:r>
          </a:p>
        </p:txBody>
      </p:sp>
      <p:pic>
        <p:nvPicPr>
          <p:cNvPr id="3" name="Online Media 2" title="The Duties and Responsibilities of Citizens">
            <a:hlinkClick r:id="" action="ppaction://media"/>
            <a:extLst>
              <a:ext uri="{FF2B5EF4-FFF2-40B4-BE49-F238E27FC236}">
                <a16:creationId xmlns:a16="http://schemas.microsoft.com/office/drawing/2014/main" id="{5CE7DA1D-291E-E685-BEA9-1019B0D5FC0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19938" y="983990"/>
            <a:ext cx="9591029" cy="54189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F43EF0-CF4B-8341-3090-01E3E45457F4}"/>
              </a:ext>
            </a:extLst>
          </p:cNvPr>
          <p:cNvSpPr txBox="1"/>
          <p:nvPr/>
        </p:nvSpPr>
        <p:spPr>
          <a:xfrm>
            <a:off x="149901" y="5756603"/>
            <a:ext cx="824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5.5 min.</a:t>
            </a:r>
          </a:p>
        </p:txBody>
      </p:sp>
    </p:spTree>
    <p:extLst>
      <p:ext uri="{BB962C8B-B14F-4D97-AF65-F5344CB8AC3E}">
        <p14:creationId xmlns:p14="http://schemas.microsoft.com/office/powerpoint/2010/main" val="363013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C3462-4EAE-6F45-0009-B0652673A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C3D9-5BCD-4AC0-9CAE-F5DACB1E7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658891" cy="2143805"/>
          </a:xfrm>
        </p:spPr>
        <p:txBody>
          <a:bodyPr/>
          <a:lstStyle/>
          <a:p>
            <a:r>
              <a:rPr lang="en-US" dirty="0"/>
              <a:t>Be a Good Citizen</a:t>
            </a:r>
            <a:br>
              <a:rPr lang="en-US" dirty="0"/>
            </a:br>
            <a:r>
              <a:rPr lang="en-US" dirty="0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1576A-12D9-502E-4B50-5D206073C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704" y="3959479"/>
            <a:ext cx="10515600" cy="1500187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How can we be a good citizen of our government and of God’s kingdom?</a:t>
            </a:r>
          </a:p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What principles are in the Bible?</a:t>
            </a:r>
          </a:p>
        </p:txBody>
      </p:sp>
      <p:pic>
        <p:nvPicPr>
          <p:cNvPr id="5" name="Picture 4" descr="A picture containing person, indoor, child&#10;&#10;Description automatically generated">
            <a:extLst>
              <a:ext uri="{FF2B5EF4-FFF2-40B4-BE49-F238E27FC236}">
                <a16:creationId xmlns:a16="http://schemas.microsoft.com/office/drawing/2014/main" id="{9A937E3C-A7AF-040C-6029-A14188A32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-17346"/>
            <a:ext cx="2133600" cy="1422400"/>
          </a:xfrm>
          <a:prstGeom prst="rect">
            <a:avLst/>
          </a:prstGeom>
        </p:spPr>
      </p:pic>
      <p:pic>
        <p:nvPicPr>
          <p:cNvPr id="7" name="Picture 6" descr="A group of people in the woods&#10;&#10;Description automatically generated with medium confidence">
            <a:extLst>
              <a:ext uri="{FF2B5EF4-FFF2-40B4-BE49-F238E27FC236}">
                <a16:creationId xmlns:a16="http://schemas.microsoft.com/office/drawing/2014/main" id="{CCC5F96E-E5CF-82C7-3D7C-3504E8D3E4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0"/>
            <a:ext cx="2500905" cy="1405054"/>
          </a:xfrm>
          <a:prstGeom prst="rect">
            <a:avLst/>
          </a:prstGeom>
        </p:spPr>
      </p:pic>
      <p:pic>
        <p:nvPicPr>
          <p:cNvPr id="9" name="Picture 8" descr="A picture containing person, fence, person, outdoor&#10;&#10;Description automatically generated">
            <a:extLst>
              <a:ext uri="{FF2B5EF4-FFF2-40B4-BE49-F238E27FC236}">
                <a16:creationId xmlns:a16="http://schemas.microsoft.com/office/drawing/2014/main" id="{62FFA08F-E974-145D-27FB-CE70309CA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21"/>
            <a:ext cx="2133600" cy="1418844"/>
          </a:xfrm>
          <a:prstGeom prst="rect">
            <a:avLst/>
          </a:prstGeom>
        </p:spPr>
      </p:pic>
      <p:pic>
        <p:nvPicPr>
          <p:cNvPr id="11" name="Picture 10" descr="A group of people in a kitchen&#10;&#10;Description automatically generated with medium confidence">
            <a:extLst>
              <a:ext uri="{FF2B5EF4-FFF2-40B4-BE49-F238E27FC236}">
                <a16:creationId xmlns:a16="http://schemas.microsoft.com/office/drawing/2014/main" id="{DB18589F-49E3-A822-7557-E160D6B00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106" y="10321"/>
            <a:ext cx="2133600" cy="1421587"/>
          </a:xfrm>
          <a:prstGeom prst="rect">
            <a:avLst/>
          </a:prstGeom>
        </p:spPr>
      </p:pic>
      <p:pic>
        <p:nvPicPr>
          <p:cNvPr id="13" name="Picture 12" descr="A group of people standing next to a table with food on it&#10;&#10;Description automatically generated with low confidence">
            <a:extLst>
              <a:ext uri="{FF2B5EF4-FFF2-40B4-BE49-F238E27FC236}">
                <a16:creationId xmlns:a16="http://schemas.microsoft.com/office/drawing/2014/main" id="{B699ED6C-2746-D663-E856-0EC36920AB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705" y="10321"/>
            <a:ext cx="2507295" cy="1394733"/>
          </a:xfrm>
          <a:prstGeom prst="rect">
            <a:avLst/>
          </a:prstGeom>
        </p:spPr>
      </p:pic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5687687A-6851-9684-03B2-1B87781617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913" y="10321"/>
            <a:ext cx="927087" cy="1394733"/>
          </a:xfrm>
          <a:prstGeom prst="rect">
            <a:avLst/>
          </a:prstGeom>
        </p:spPr>
      </p:pic>
      <p:pic>
        <p:nvPicPr>
          <p:cNvPr id="6" name="Picture 5" descr="A book with a bookmark&#10;&#10;Description automatically generated">
            <a:extLst>
              <a:ext uri="{FF2B5EF4-FFF2-40B4-BE49-F238E27FC236}">
                <a16:creationId xmlns:a16="http://schemas.microsoft.com/office/drawing/2014/main" id="{40669457-1563-A86B-1D43-FEEBD02C2F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903" y="1682884"/>
            <a:ext cx="2895628" cy="21322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D94143D-3BDD-BF13-6F9B-66768AA34473}"/>
              </a:ext>
            </a:extLst>
          </p:cNvPr>
          <p:cNvSpPr txBox="1"/>
          <p:nvPr/>
        </p:nvSpPr>
        <p:spPr>
          <a:xfrm>
            <a:off x="8535903" y="4721002"/>
            <a:ext cx="27666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Matthew 22:21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Romans 13:1-7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1 Timothy 2:1-3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Titus 3:1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1 Peter 2:13-14</a:t>
            </a:r>
          </a:p>
        </p:txBody>
      </p:sp>
    </p:spTree>
    <p:extLst>
      <p:ext uri="{BB962C8B-B14F-4D97-AF65-F5344CB8AC3E}">
        <p14:creationId xmlns:p14="http://schemas.microsoft.com/office/powerpoint/2010/main" val="2649579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0A9EA-7AAF-9A54-8257-4D5EBC735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ED554-CEC1-7994-AF46-BE7DC8255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43805"/>
          </a:xfrm>
        </p:spPr>
        <p:txBody>
          <a:bodyPr/>
          <a:lstStyle/>
          <a:p>
            <a:r>
              <a:rPr lang="en-US" dirty="0"/>
              <a:t>Be a Good Citizen</a:t>
            </a:r>
            <a:br>
              <a:rPr lang="en-US" dirty="0"/>
            </a:br>
            <a:r>
              <a:rPr lang="en-US" dirty="0"/>
              <a:t>	 of Christ’s Kingdom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52697-763B-05C4-7D7C-6E94FB6BA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Have you been friendly to someone who needed a friend?  Tell me about it.</a:t>
            </a:r>
          </a:p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Who do you know that needs some help or encouragement?  What can we do?</a:t>
            </a:r>
          </a:p>
        </p:txBody>
      </p:sp>
      <p:pic>
        <p:nvPicPr>
          <p:cNvPr id="5" name="Picture 4" descr="A picture containing person, indoor, child&#10;&#10;Description automatically generated">
            <a:extLst>
              <a:ext uri="{FF2B5EF4-FFF2-40B4-BE49-F238E27FC236}">
                <a16:creationId xmlns:a16="http://schemas.microsoft.com/office/drawing/2014/main" id="{638B1D96-02A1-B97C-D6DF-D34FDEB48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-17346"/>
            <a:ext cx="2133600" cy="1422400"/>
          </a:xfrm>
          <a:prstGeom prst="rect">
            <a:avLst/>
          </a:prstGeom>
        </p:spPr>
      </p:pic>
      <p:pic>
        <p:nvPicPr>
          <p:cNvPr id="7" name="Picture 6" descr="A group of people in the woods&#10;&#10;Description automatically generated with medium confidence">
            <a:extLst>
              <a:ext uri="{FF2B5EF4-FFF2-40B4-BE49-F238E27FC236}">
                <a16:creationId xmlns:a16="http://schemas.microsoft.com/office/drawing/2014/main" id="{A948E7C2-4F99-3909-9608-75D616B2C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0"/>
            <a:ext cx="2500905" cy="1405054"/>
          </a:xfrm>
          <a:prstGeom prst="rect">
            <a:avLst/>
          </a:prstGeom>
        </p:spPr>
      </p:pic>
      <p:pic>
        <p:nvPicPr>
          <p:cNvPr id="9" name="Picture 8" descr="A picture containing person, fence, person, outdoor&#10;&#10;Description automatically generated">
            <a:extLst>
              <a:ext uri="{FF2B5EF4-FFF2-40B4-BE49-F238E27FC236}">
                <a16:creationId xmlns:a16="http://schemas.microsoft.com/office/drawing/2014/main" id="{B8CB693A-779F-CF3F-8E96-A0E22FBD8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21"/>
            <a:ext cx="2133600" cy="1418844"/>
          </a:xfrm>
          <a:prstGeom prst="rect">
            <a:avLst/>
          </a:prstGeom>
        </p:spPr>
      </p:pic>
      <p:pic>
        <p:nvPicPr>
          <p:cNvPr id="11" name="Picture 10" descr="A group of people in a kitchen&#10;&#10;Description automatically generated with medium confidence">
            <a:extLst>
              <a:ext uri="{FF2B5EF4-FFF2-40B4-BE49-F238E27FC236}">
                <a16:creationId xmlns:a16="http://schemas.microsoft.com/office/drawing/2014/main" id="{F03047AF-2CDF-E8A2-01FB-4A2D42B8B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106" y="10321"/>
            <a:ext cx="2133600" cy="1421587"/>
          </a:xfrm>
          <a:prstGeom prst="rect">
            <a:avLst/>
          </a:prstGeom>
        </p:spPr>
      </p:pic>
      <p:pic>
        <p:nvPicPr>
          <p:cNvPr id="13" name="Picture 12" descr="A group of people standing next to a table with food on it&#10;&#10;Description automatically generated with low confidence">
            <a:extLst>
              <a:ext uri="{FF2B5EF4-FFF2-40B4-BE49-F238E27FC236}">
                <a16:creationId xmlns:a16="http://schemas.microsoft.com/office/drawing/2014/main" id="{6DB4A373-F75D-F7B6-C599-88EEBA6FFC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705" y="10321"/>
            <a:ext cx="2507295" cy="1394733"/>
          </a:xfrm>
          <a:prstGeom prst="rect">
            <a:avLst/>
          </a:prstGeom>
        </p:spPr>
      </p:pic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8EC5130-8EC0-2849-833C-3D3FC5C18F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913" y="10321"/>
            <a:ext cx="927087" cy="1394733"/>
          </a:xfrm>
          <a:prstGeom prst="rect">
            <a:avLst/>
          </a:prstGeom>
        </p:spPr>
      </p:pic>
      <p:pic>
        <p:nvPicPr>
          <p:cNvPr id="6" name="Picture 5" descr="A book with a bookmark&#10;&#10;Description automatically generated">
            <a:extLst>
              <a:ext uri="{FF2B5EF4-FFF2-40B4-BE49-F238E27FC236}">
                <a16:creationId xmlns:a16="http://schemas.microsoft.com/office/drawing/2014/main" id="{46EC46A3-03BD-AE32-FA78-50F66B7397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903" y="1682884"/>
            <a:ext cx="2895628" cy="21322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140426-E7BA-CA75-1490-7AF717C752CD}"/>
              </a:ext>
            </a:extLst>
          </p:cNvPr>
          <p:cNvSpPr txBox="1"/>
          <p:nvPr/>
        </p:nvSpPr>
        <p:spPr>
          <a:xfrm>
            <a:off x="8767788" y="3908283"/>
            <a:ext cx="2497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Matthew 9:35-38</a:t>
            </a:r>
          </a:p>
        </p:txBody>
      </p:sp>
    </p:spTree>
    <p:extLst>
      <p:ext uri="{BB962C8B-B14F-4D97-AF65-F5344CB8AC3E}">
        <p14:creationId xmlns:p14="http://schemas.microsoft.com/office/powerpoint/2010/main" val="3490129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6508F-465E-4E64-DC24-495765E42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43805"/>
          </a:xfrm>
        </p:spPr>
        <p:txBody>
          <a:bodyPr/>
          <a:lstStyle/>
          <a:p>
            <a:r>
              <a:rPr lang="en-US" dirty="0"/>
              <a:t>Be a Good Neighbor</a:t>
            </a:r>
            <a:br>
              <a:rPr lang="en-US" dirty="0"/>
            </a:br>
            <a:r>
              <a:rPr lang="en-US" dirty="0"/>
              <a:t>	 in a community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9CD3D-046D-FBB5-6429-D7735706F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34906" y="1820554"/>
            <a:ext cx="4047345" cy="4065978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There are many communities: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The neighborhood of your church, school, or 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Your 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Your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Your church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Your Pathfinder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Your friends</a:t>
            </a:r>
          </a:p>
        </p:txBody>
      </p:sp>
      <p:pic>
        <p:nvPicPr>
          <p:cNvPr id="5" name="Picture 4" descr="A picture containing person, indoor, child&#10;&#10;Description automatically generated">
            <a:extLst>
              <a:ext uri="{FF2B5EF4-FFF2-40B4-BE49-F238E27FC236}">
                <a16:creationId xmlns:a16="http://schemas.microsoft.com/office/drawing/2014/main" id="{92AC5A22-8FE7-4FC8-538E-4EF4E489D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-17346"/>
            <a:ext cx="2133600" cy="1422400"/>
          </a:xfrm>
          <a:prstGeom prst="rect">
            <a:avLst/>
          </a:prstGeom>
        </p:spPr>
      </p:pic>
      <p:pic>
        <p:nvPicPr>
          <p:cNvPr id="7" name="Picture 6" descr="A group of people in the woods&#10;&#10;Description automatically generated with medium confidence">
            <a:extLst>
              <a:ext uri="{FF2B5EF4-FFF2-40B4-BE49-F238E27FC236}">
                <a16:creationId xmlns:a16="http://schemas.microsoft.com/office/drawing/2014/main" id="{C11E0F37-C673-FCBC-AEA8-CBE13E26E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0"/>
            <a:ext cx="2500905" cy="1405054"/>
          </a:xfrm>
          <a:prstGeom prst="rect">
            <a:avLst/>
          </a:prstGeom>
        </p:spPr>
      </p:pic>
      <p:pic>
        <p:nvPicPr>
          <p:cNvPr id="9" name="Picture 8" descr="A picture containing person, fence, person, outdoor&#10;&#10;Description automatically generated">
            <a:extLst>
              <a:ext uri="{FF2B5EF4-FFF2-40B4-BE49-F238E27FC236}">
                <a16:creationId xmlns:a16="http://schemas.microsoft.com/office/drawing/2014/main" id="{69882357-C98B-DE21-D07E-DED35CECE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21"/>
            <a:ext cx="2133600" cy="1418844"/>
          </a:xfrm>
          <a:prstGeom prst="rect">
            <a:avLst/>
          </a:prstGeom>
        </p:spPr>
      </p:pic>
      <p:pic>
        <p:nvPicPr>
          <p:cNvPr id="11" name="Picture 10" descr="A group of people in a kitchen&#10;&#10;Description automatically generated with medium confidence">
            <a:extLst>
              <a:ext uri="{FF2B5EF4-FFF2-40B4-BE49-F238E27FC236}">
                <a16:creationId xmlns:a16="http://schemas.microsoft.com/office/drawing/2014/main" id="{13D3D343-9380-E7C6-5C68-5A25C9C6C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106" y="10321"/>
            <a:ext cx="2133600" cy="1421587"/>
          </a:xfrm>
          <a:prstGeom prst="rect">
            <a:avLst/>
          </a:prstGeom>
        </p:spPr>
      </p:pic>
      <p:pic>
        <p:nvPicPr>
          <p:cNvPr id="13" name="Picture 12" descr="A group of people standing next to a table with food on it&#10;&#10;Description automatically generated with low confidence">
            <a:extLst>
              <a:ext uri="{FF2B5EF4-FFF2-40B4-BE49-F238E27FC236}">
                <a16:creationId xmlns:a16="http://schemas.microsoft.com/office/drawing/2014/main" id="{F8F79205-3CE6-69DF-256B-F6CF054AA0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705" y="10321"/>
            <a:ext cx="2507295" cy="1394733"/>
          </a:xfrm>
          <a:prstGeom prst="rect">
            <a:avLst/>
          </a:prstGeom>
        </p:spPr>
      </p:pic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DE8C284E-2F4B-3E8C-C82C-6E0895E9C2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913" y="10321"/>
            <a:ext cx="927087" cy="13947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78A4B0-339C-DC36-157F-3F3275DCEC51}"/>
              </a:ext>
            </a:extLst>
          </p:cNvPr>
          <p:cNvSpPr txBox="1"/>
          <p:nvPr/>
        </p:nvSpPr>
        <p:spPr>
          <a:xfrm>
            <a:off x="119921" y="1456832"/>
            <a:ext cx="337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Voyagers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A96C70-6317-E3F7-1E6F-987E837748EB}"/>
              </a:ext>
            </a:extLst>
          </p:cNvPr>
          <p:cNvSpPr txBox="1"/>
          <p:nvPr/>
        </p:nvSpPr>
        <p:spPr>
          <a:xfrm>
            <a:off x="434715" y="3853543"/>
            <a:ext cx="65656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Choose a community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Where is the community – describe or show on a map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Who lives there?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How healthy is the community and those in that community?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What needs does the community have and those in it?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4E0399-757C-FC7D-3922-0388A8E12D3B}"/>
              </a:ext>
            </a:extLst>
          </p:cNvPr>
          <p:cNvSpPr txBox="1"/>
          <p:nvPr/>
        </p:nvSpPr>
        <p:spPr>
          <a:xfrm>
            <a:off x="460895" y="5385011"/>
            <a:ext cx="6063625" cy="1224674"/>
          </a:xfrm>
          <a:prstGeom prst="rect">
            <a:avLst/>
          </a:prstGeom>
          <a:noFill/>
        </p:spPr>
        <p:txBody>
          <a:bodyPr wrap="square" numCol="2" rtlCol="0">
            <a:no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Health needs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Economic needs $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Housing needs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Emotional needs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Spiritual needs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Transportation needs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Other needs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3E0D49-AF64-91B7-873D-5B0B417C8DAF}"/>
              </a:ext>
            </a:extLst>
          </p:cNvPr>
          <p:cNvSpPr txBox="1"/>
          <p:nvPr/>
        </p:nvSpPr>
        <p:spPr>
          <a:xfrm>
            <a:off x="7160456" y="5520294"/>
            <a:ext cx="47217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Make a list of 3 projects that would benefit the community</a:t>
            </a:r>
          </a:p>
        </p:txBody>
      </p:sp>
    </p:spTree>
    <p:extLst>
      <p:ext uri="{BB962C8B-B14F-4D97-AF65-F5344CB8AC3E}">
        <p14:creationId xmlns:p14="http://schemas.microsoft.com/office/powerpoint/2010/main" val="3498974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47C4-1C46-D0BC-D38B-A33D76520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921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What does a mayor do?</a:t>
            </a:r>
          </a:p>
        </p:txBody>
      </p:sp>
      <p:pic>
        <p:nvPicPr>
          <p:cNvPr id="3" name="Online Media 2" title="What Exactly Does a Mayor Do? | Simple Civics">
            <a:hlinkClick r:id="" action="ppaction://media"/>
            <a:extLst>
              <a:ext uri="{FF2B5EF4-FFF2-40B4-BE49-F238E27FC236}">
                <a16:creationId xmlns:a16="http://schemas.microsoft.com/office/drawing/2014/main" id="{D5C4A62F-20C9-5F21-E52E-4336A28FB87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8200" y="1004342"/>
            <a:ext cx="10034101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9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66D23-8107-8C4F-5A38-DBF84FAEA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15" y="282215"/>
            <a:ext cx="5907374" cy="195834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Make a list of 10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Choose the title of your 10 and then make a list of 10: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B8015C-6F7E-CD27-E701-543B46CE09BE}"/>
              </a:ext>
            </a:extLst>
          </p:cNvPr>
          <p:cNvSpPr txBox="1"/>
          <p:nvPr/>
        </p:nvSpPr>
        <p:spPr>
          <a:xfrm>
            <a:off x="358515" y="1997313"/>
            <a:ext cx="48418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10 famous quotes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10 historic places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10 historic events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10 famous landmarks</a:t>
            </a:r>
          </a:p>
        </p:txBody>
      </p:sp>
      <p:pic>
        <p:nvPicPr>
          <p:cNvPr id="7" name="Picture 6" descr="A statue of liberty with a torch&#10;&#10;Description automatically generated">
            <a:extLst>
              <a:ext uri="{FF2B5EF4-FFF2-40B4-BE49-F238E27FC236}">
                <a16:creationId xmlns:a16="http://schemas.microsoft.com/office/drawing/2014/main" id="{834B07F0-6944-8B2B-0DA3-7F0551495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997" y="314269"/>
            <a:ext cx="1700344" cy="1561887"/>
          </a:xfrm>
          <a:prstGeom prst="rect">
            <a:avLst/>
          </a:prstGeom>
        </p:spPr>
      </p:pic>
      <p:pic>
        <p:nvPicPr>
          <p:cNvPr id="9" name="Picture 8" descr="A close-up of a stone statue with Mount Rushmore National Memorial in the background&#10;&#10;Description automatically generated">
            <a:extLst>
              <a:ext uri="{FF2B5EF4-FFF2-40B4-BE49-F238E27FC236}">
                <a16:creationId xmlns:a16="http://schemas.microsoft.com/office/drawing/2014/main" id="{1A7F30C7-370E-9474-DA3B-64F82D280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623" y="314269"/>
            <a:ext cx="2342830" cy="1561887"/>
          </a:xfrm>
          <a:prstGeom prst="rect">
            <a:avLst/>
          </a:prstGeom>
        </p:spPr>
      </p:pic>
      <p:pic>
        <p:nvPicPr>
          <p:cNvPr id="11" name="Picture 10" descr="A statue of soldiers holding a flag with Marine Corps War Memorial in the background&#10;&#10;Description automatically generated">
            <a:extLst>
              <a:ext uri="{FF2B5EF4-FFF2-40B4-BE49-F238E27FC236}">
                <a16:creationId xmlns:a16="http://schemas.microsoft.com/office/drawing/2014/main" id="{2B3C4F13-8E35-7286-58D4-48C55CC4D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75"/>
          <a:stretch/>
        </p:blipFill>
        <p:spPr>
          <a:xfrm>
            <a:off x="4823192" y="1997313"/>
            <a:ext cx="1895571" cy="1776751"/>
          </a:xfrm>
          <a:prstGeom prst="rect">
            <a:avLst/>
          </a:prstGeom>
        </p:spPr>
      </p:pic>
      <p:pic>
        <p:nvPicPr>
          <p:cNvPr id="13" name="Picture 12" descr="A white house with a flag on top with White House in the background&#10;&#10;Description automatically generated">
            <a:extLst>
              <a:ext uri="{FF2B5EF4-FFF2-40B4-BE49-F238E27FC236}">
                <a16:creationId xmlns:a16="http://schemas.microsoft.com/office/drawing/2014/main" id="{CB0812D7-B155-39F5-D83E-02F5985FB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305" y="2003431"/>
            <a:ext cx="2510064" cy="17972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D63DC7-6FB1-9F1C-FCD3-3A7AE3EEF5CF}"/>
              </a:ext>
            </a:extLst>
          </p:cNvPr>
          <p:cNvSpPr txBox="1"/>
          <p:nvPr/>
        </p:nvSpPr>
        <p:spPr>
          <a:xfrm>
            <a:off x="704537" y="6133011"/>
            <a:ext cx="755681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https://www.historyhit.com/guides/historic-sites-in-the-united-states/</a:t>
            </a:r>
            <a:r>
              <a:rPr lang="en-US" dirty="0"/>
              <a:t>	</a:t>
            </a:r>
          </a:p>
        </p:txBody>
      </p:sp>
      <p:pic>
        <p:nvPicPr>
          <p:cNvPr id="17" name="Picture 16" descr="Lincoln Memorial with columns and people walking around&#10;&#10;Description automatically generated">
            <a:extLst>
              <a:ext uri="{FF2B5EF4-FFF2-40B4-BE49-F238E27FC236}">
                <a16:creationId xmlns:a16="http://schemas.microsoft.com/office/drawing/2014/main" id="{8CBE2869-5A26-97AD-E7E9-D6751A94CE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052" y="3984628"/>
            <a:ext cx="2385147" cy="1707765"/>
          </a:xfrm>
          <a:prstGeom prst="rect">
            <a:avLst/>
          </a:prstGeom>
        </p:spPr>
      </p:pic>
      <p:pic>
        <p:nvPicPr>
          <p:cNvPr id="19" name="Picture 18" descr="A house with a few helmets on a table&#10;&#10;Description automatically generated with medium confidence">
            <a:extLst>
              <a:ext uri="{FF2B5EF4-FFF2-40B4-BE49-F238E27FC236}">
                <a16:creationId xmlns:a16="http://schemas.microsoft.com/office/drawing/2014/main" id="{5C274099-318C-1184-8639-D2CDDF66FD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913" y="3978902"/>
            <a:ext cx="2342831" cy="1677467"/>
          </a:xfrm>
          <a:prstGeom prst="rect">
            <a:avLst/>
          </a:prstGeom>
        </p:spPr>
      </p:pic>
      <p:pic>
        <p:nvPicPr>
          <p:cNvPr id="21" name="Picture 20" descr="A water fountain in a city&#10;&#10;Description automatically generated">
            <a:extLst>
              <a:ext uri="{FF2B5EF4-FFF2-40B4-BE49-F238E27FC236}">
                <a16:creationId xmlns:a16="http://schemas.microsoft.com/office/drawing/2014/main" id="{0DC031BF-256F-EF04-3684-63F551292E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694" y="313066"/>
            <a:ext cx="2152251" cy="1541012"/>
          </a:xfrm>
          <a:prstGeom prst="rect">
            <a:avLst/>
          </a:prstGeom>
        </p:spPr>
      </p:pic>
      <p:pic>
        <p:nvPicPr>
          <p:cNvPr id="23" name="Picture 22" descr="An island with a building and trees&#10;&#10;Description automatically generated">
            <a:extLst>
              <a:ext uri="{FF2B5EF4-FFF2-40B4-BE49-F238E27FC236}">
                <a16:creationId xmlns:a16="http://schemas.microsoft.com/office/drawing/2014/main" id="{DB5E8A61-A5B3-9C83-5C24-E03E21A086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51" y="2015990"/>
            <a:ext cx="2492524" cy="1784647"/>
          </a:xfrm>
          <a:prstGeom prst="rect">
            <a:avLst/>
          </a:prstGeom>
        </p:spPr>
      </p:pic>
      <p:pic>
        <p:nvPicPr>
          <p:cNvPr id="25" name="Picture 24" descr="A large bell in front of Liberty Bell&#10;&#10;Description automatically generated">
            <a:extLst>
              <a:ext uri="{FF2B5EF4-FFF2-40B4-BE49-F238E27FC236}">
                <a16:creationId xmlns:a16="http://schemas.microsoft.com/office/drawing/2014/main" id="{2C1A3D2D-94C7-EA02-CD67-24377D1E64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340" y="3978902"/>
            <a:ext cx="1652735" cy="118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39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B92FB-00C5-65CA-F52E-5213F0CEC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1093394" cy="1066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How does nature reveal the character of God?</a:t>
            </a:r>
          </a:p>
        </p:txBody>
      </p:sp>
      <p:pic>
        <p:nvPicPr>
          <p:cNvPr id="6" name="Content Placeholder 5" descr="A group of flowers with a body of water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FE9058B9-76A2-4F05-BDCC-550213405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106" y="2057400"/>
            <a:ext cx="6792076" cy="381158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2115A-0C52-B612-6192-0AF331F2C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Look up and read</a:t>
            </a:r>
          </a:p>
          <a:p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	Romans 1:19-20</a:t>
            </a:r>
          </a:p>
          <a:p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Can you find some more verses?  Look in: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Job 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Psalms 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Psalms 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Matthew 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74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B826C-EBFD-6EE6-ED30-BFEFDCC6A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62711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Besides government, city, or church leaders,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Who is our overall CHIEF LEADER?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Also required for Friend IA….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FDE275-F905-A17D-D403-1788AC86D9EC}"/>
              </a:ext>
            </a:extLst>
          </p:cNvPr>
          <p:cNvSpPr txBox="1"/>
          <p:nvPr/>
        </p:nvSpPr>
        <p:spPr>
          <a:xfrm>
            <a:off x="2206171" y="2598003"/>
            <a:ext cx="843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God the Father and Jesus Christ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074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B92FB-00C5-65CA-F52E-5213F0CEC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Let’s do a skit about the life of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58FDF-871F-08BD-EED4-F86FE5854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4674" y="2581835"/>
            <a:ext cx="4980714" cy="3279215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Read the story from the Bible</a:t>
            </a:r>
          </a:p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Choose which character you want to be.</a:t>
            </a:r>
          </a:p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Props and costumes are optional or should be simple</a:t>
            </a:r>
          </a:p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Do an impromptu skit </a:t>
            </a:r>
          </a:p>
          <a:p>
            <a:pPr lvl="1"/>
            <a:r>
              <a:rPr 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Have someone read the text</a:t>
            </a:r>
          </a:p>
          <a:p>
            <a:pPr lvl="1"/>
            <a:r>
              <a:rPr 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Others act out the story </a:t>
            </a:r>
          </a:p>
          <a:p>
            <a:pPr lvl="1"/>
            <a:r>
              <a:rPr 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Speaking parts are optional and can be simplified and said in own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2115A-0C52-B612-6192-0AF331F2C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256212" cy="381158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Choose a Story: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Healing at the Pool John 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Jesus feeds 5000 John 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Jesus heals blind man John 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Jesus’ resurrection John 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Breakfast on the beach John 21</a:t>
            </a:r>
          </a:p>
        </p:txBody>
      </p:sp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A0D63819-1C70-5998-A00B-6B2255C25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76" y="273984"/>
            <a:ext cx="3496235" cy="1966632"/>
          </a:xfrm>
          <a:prstGeom prst="rect">
            <a:avLst/>
          </a:prstGeom>
        </p:spPr>
      </p:pic>
      <p:pic>
        <p:nvPicPr>
          <p:cNvPr id="8" name="Picture 7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976FE054-DB6D-C629-D742-9FD6A4E5E2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3" r="13922" b="13529"/>
          <a:stretch/>
        </p:blipFill>
        <p:spPr>
          <a:xfrm>
            <a:off x="4948517" y="273984"/>
            <a:ext cx="3115235" cy="193061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E68D15-6AEA-D7C9-4D1E-3F308C204E49}"/>
              </a:ext>
            </a:extLst>
          </p:cNvPr>
          <p:cNvSpPr/>
          <p:nvPr/>
        </p:nvSpPr>
        <p:spPr>
          <a:xfrm>
            <a:off x="1078746" y="4829690"/>
            <a:ext cx="47782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Whom shall we </a:t>
            </a:r>
          </a:p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do the skit for?</a:t>
            </a:r>
          </a:p>
        </p:txBody>
      </p:sp>
    </p:spTree>
    <p:extLst>
      <p:ext uri="{BB962C8B-B14F-4D97-AF65-F5344CB8AC3E}">
        <p14:creationId xmlns:p14="http://schemas.microsoft.com/office/powerpoint/2010/main" val="39911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F909E44C-F9C0-EFFD-9BC2-1DAC394FD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1" y="1520786"/>
            <a:ext cx="9662997" cy="381642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F94693-54FB-2B97-BBD6-6432550C76AF}"/>
              </a:ext>
            </a:extLst>
          </p:cNvPr>
          <p:cNvSpPr/>
          <p:nvPr/>
        </p:nvSpPr>
        <p:spPr>
          <a:xfrm>
            <a:off x="2781300" y="5581650"/>
            <a:ext cx="6972300" cy="5524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3"/>
              </a:rPr>
              <a:t>https://activity-array.com/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21932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1510</Words>
  <Application>Microsoft Office PowerPoint</Application>
  <PresentationFormat>Widescreen</PresentationFormat>
  <Paragraphs>220</Paragraphs>
  <Slides>27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Amasis MT Pro Black</vt:lpstr>
      <vt:lpstr>Arial</vt:lpstr>
      <vt:lpstr>Calibri</vt:lpstr>
      <vt:lpstr>Calibri Light</vt:lpstr>
      <vt:lpstr>Office Theme</vt:lpstr>
      <vt:lpstr>Complete  Friend  IA requirements</vt:lpstr>
      <vt:lpstr>Citizenship Honor    #1-3</vt:lpstr>
      <vt:lpstr>1. Describe this flag.   </vt:lpstr>
      <vt:lpstr>1. Describe this flag.   </vt:lpstr>
      <vt:lpstr>1. Describe this flag.   </vt:lpstr>
      <vt:lpstr>1. Describe this flag.   </vt:lpstr>
      <vt:lpstr>1. Describe this flag.   </vt:lpstr>
      <vt:lpstr>GAME TIME  Play 20 Questions or I SPY Choose a flag, give clues, others guess which flag was your choice.</vt:lpstr>
      <vt:lpstr>Say the Pathfinder Pledge and Law</vt:lpstr>
      <vt:lpstr>PowerPoint Presentation</vt:lpstr>
      <vt:lpstr> 2. Know how to display the national flag with two other flags under the following situations:  a. Camp out/camporee b. Fair c. Pathfinder Day program d. Parade</vt:lpstr>
      <vt:lpstr>PowerPoint Presentation</vt:lpstr>
      <vt:lpstr>PowerPoint Presentation</vt:lpstr>
      <vt:lpstr>PowerPoint Presentation</vt:lpstr>
      <vt:lpstr>PowerPoint Presentation</vt:lpstr>
      <vt:lpstr>3. Demonstrate how to salute your national flag.  Mention when and how it should be displayed.  </vt:lpstr>
      <vt:lpstr>3. Demonstrate how to fold your national flag. </vt:lpstr>
      <vt:lpstr>What are the rights and responsibilities of American Citizens?</vt:lpstr>
      <vt:lpstr>Be a Good Citizen  </vt:lpstr>
      <vt:lpstr>Be a Good Citizen   of Christ’s Kingdom</vt:lpstr>
      <vt:lpstr>Be a Good Neighbor   in a community</vt:lpstr>
      <vt:lpstr>What does a mayor do?</vt:lpstr>
      <vt:lpstr>Make a list of 10 Choose the title of your 10 and then make a list of 10: </vt:lpstr>
      <vt:lpstr>How does nature reveal the character of God?</vt:lpstr>
      <vt:lpstr>Besides government, city, or church leaders, Who is our overall CHIEF LEADER?    Also required for Friend IA….  </vt:lpstr>
      <vt:lpstr>Let’s do a skit about the life of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 Friend  IA requirements</dc:title>
  <dc:creator>Janelle Clendenon</dc:creator>
  <cp:lastModifiedBy>Janelle Clendenon</cp:lastModifiedBy>
  <cp:revision>18</cp:revision>
  <dcterms:created xsi:type="dcterms:W3CDTF">2023-04-21T03:32:56Z</dcterms:created>
  <dcterms:modified xsi:type="dcterms:W3CDTF">2025-01-20T00:12:55Z</dcterms:modified>
</cp:coreProperties>
</file>