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22" r:id="rId3"/>
    <p:sldId id="295" r:id="rId4"/>
    <p:sldId id="281" r:id="rId5"/>
    <p:sldId id="282" r:id="rId6"/>
    <p:sldId id="277" r:id="rId7"/>
    <p:sldId id="278" r:id="rId8"/>
    <p:sldId id="296" r:id="rId9"/>
    <p:sldId id="297" r:id="rId10"/>
    <p:sldId id="298" r:id="rId11"/>
    <p:sldId id="319" r:id="rId12"/>
    <p:sldId id="299" r:id="rId13"/>
    <p:sldId id="301" r:id="rId14"/>
    <p:sldId id="300"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21" r:id="rId30"/>
    <p:sldId id="316" r:id="rId31"/>
    <p:sldId id="317" r:id="rId32"/>
    <p:sldId id="318" r:id="rId33"/>
    <p:sldId id="323" r:id="rId34"/>
    <p:sldId id="32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25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7F352C-974E-4E80-9617-B59D4F12FF9F}" v="8" dt="2024-12-08T00:18:06.6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0" autoAdjust="0"/>
    <p:restoredTop sz="94660"/>
  </p:normalViewPr>
  <p:slideViewPr>
    <p:cSldViewPr snapToGrid="0">
      <p:cViewPr varScale="1">
        <p:scale>
          <a:sx n="78" d="100"/>
          <a:sy n="78" d="100"/>
        </p:scale>
        <p:origin x="25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3A7F352C-974E-4E80-9617-B59D4F12FF9F}"/>
    <pc:docChg chg="undo custSel addSld delSld modSld sldOrd">
      <pc:chgData name="Janelle Clendenon" userId="da17313139568148" providerId="LiveId" clId="{3A7F352C-974E-4E80-9617-B59D4F12FF9F}" dt="2024-12-08T00:18:06.632" v="46" actId="20577"/>
      <pc:docMkLst>
        <pc:docMk/>
      </pc:docMkLst>
      <pc:sldChg chg="add del">
        <pc:chgData name="Janelle Clendenon" userId="da17313139568148" providerId="LiveId" clId="{3A7F352C-974E-4E80-9617-B59D4F12FF9F}" dt="2024-12-08T00:03:26.081" v="2" actId="47"/>
        <pc:sldMkLst>
          <pc:docMk/>
          <pc:sldMk cId="3048013114" sldId="283"/>
        </pc:sldMkLst>
      </pc:sldChg>
      <pc:sldChg chg="addSp modSp add mod ord">
        <pc:chgData name="Janelle Clendenon" userId="da17313139568148" providerId="LiveId" clId="{3A7F352C-974E-4E80-9617-B59D4F12FF9F}" dt="2024-12-08T00:05:27.376" v="37" actId="20577"/>
        <pc:sldMkLst>
          <pc:docMk/>
          <pc:sldMk cId="475020481" sldId="322"/>
        </pc:sldMkLst>
        <pc:spChg chg="add mod">
          <ac:chgData name="Janelle Clendenon" userId="da17313139568148" providerId="LiveId" clId="{3A7F352C-974E-4E80-9617-B59D4F12FF9F}" dt="2024-12-08T00:05:27.376" v="37" actId="20577"/>
          <ac:spMkLst>
            <pc:docMk/>
            <pc:sldMk cId="475020481" sldId="322"/>
            <ac:spMk id="3" creationId="{0D4A8032-9C84-B6E9-5943-A362CB90339B}"/>
          </ac:spMkLst>
        </pc:spChg>
      </pc:sldChg>
      <pc:sldChg chg="addSp modSp new mod">
        <pc:chgData name="Janelle Clendenon" userId="da17313139568148" providerId="LiveId" clId="{3A7F352C-974E-4E80-9617-B59D4F12FF9F}" dt="2024-12-08T00:18:06.632" v="46" actId="20577"/>
        <pc:sldMkLst>
          <pc:docMk/>
          <pc:sldMk cId="789151277" sldId="323"/>
        </pc:sldMkLst>
        <pc:spChg chg="add mod">
          <ac:chgData name="Janelle Clendenon" userId="da17313139568148" providerId="LiveId" clId="{3A7F352C-974E-4E80-9617-B59D4F12FF9F}" dt="2024-12-08T00:17:52.215" v="43" actId="207"/>
          <ac:spMkLst>
            <pc:docMk/>
            <pc:sldMk cId="789151277" sldId="323"/>
            <ac:spMk id="4" creationId="{BDBE3E2F-F746-961C-D8E5-943C22E5EBD2}"/>
          </ac:spMkLst>
        </pc:spChg>
        <pc:spChg chg="add mod">
          <ac:chgData name="Janelle Clendenon" userId="da17313139568148" providerId="LiveId" clId="{3A7F352C-974E-4E80-9617-B59D4F12FF9F}" dt="2024-12-08T00:18:06.632" v="46" actId="20577"/>
          <ac:spMkLst>
            <pc:docMk/>
            <pc:sldMk cId="789151277" sldId="323"/>
            <ac:spMk id="6" creationId="{B07B3F43-CCCE-F40F-5AC5-7F664A35596E}"/>
          </ac:spMkLst>
        </pc:spChg>
        <pc:picChg chg="add mod">
          <ac:chgData name="Janelle Clendenon" userId="da17313139568148" providerId="LiveId" clId="{3A7F352C-974E-4E80-9617-B59D4F12FF9F}" dt="2024-12-08T00:17:28.364" v="41" actId="962"/>
          <ac:picMkLst>
            <pc:docMk/>
            <pc:sldMk cId="789151277" sldId="323"/>
            <ac:picMk id="3" creationId="{51787282-B093-559B-00FA-C1B2CDD73CD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7ACD4-563B-693B-2264-BE5A35A335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FBCA1A-ED03-7760-453A-D738934F9A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224143-ABA1-F309-9500-0B6A5B25DCFC}"/>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5" name="Footer Placeholder 4">
            <a:extLst>
              <a:ext uri="{FF2B5EF4-FFF2-40B4-BE49-F238E27FC236}">
                <a16:creationId xmlns:a16="http://schemas.microsoft.com/office/drawing/2014/main" id="{D3757526-78DC-9EEA-716A-0507E133BB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1E51AD-0B8F-DDAA-FED5-A7331A20868D}"/>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1951535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DFD5-4FF2-6172-BC3F-272A0CB65E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3632AB-DAA1-F593-9D11-52797AB9BF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1BC40-88D4-0C58-AA2C-26274B56B91F}"/>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5" name="Footer Placeholder 4">
            <a:extLst>
              <a:ext uri="{FF2B5EF4-FFF2-40B4-BE49-F238E27FC236}">
                <a16:creationId xmlns:a16="http://schemas.microsoft.com/office/drawing/2014/main" id="{93C0287C-3FF8-4D2A-A19A-68F1124B50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CEEC12-2E7B-F087-4961-B5914FA11852}"/>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1380993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52D2F-DCDF-D348-D37A-F8755C67B6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A66E15-C852-0495-FC78-14F577BD0D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176DF4-D142-C600-F77B-DFE1FAE24752}"/>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5" name="Footer Placeholder 4">
            <a:extLst>
              <a:ext uri="{FF2B5EF4-FFF2-40B4-BE49-F238E27FC236}">
                <a16:creationId xmlns:a16="http://schemas.microsoft.com/office/drawing/2014/main" id="{4AC899CC-0EE5-A56E-BF8A-DDEAE0564B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55D55E-0A58-97C9-76FB-D90E82ACD4A1}"/>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105235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5CE19-F1AC-B8B8-963D-F4444D663E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81B710-436B-F3B8-70C2-F0BB57DE94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0F1885-82B4-B3F7-40C7-4A0B1DEEA3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CC8AC0-F8E2-234F-CBBF-3744984DC55C}"/>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6" name="Footer Placeholder 5">
            <a:extLst>
              <a:ext uri="{FF2B5EF4-FFF2-40B4-BE49-F238E27FC236}">
                <a16:creationId xmlns:a16="http://schemas.microsoft.com/office/drawing/2014/main" id="{72EC94CB-A5C7-C28B-41CF-FE18FD34C3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CAC9B-67C9-222E-5DAA-B648F84557A4}"/>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1036417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80FAD-BEC0-0EAA-4752-7347BDBCFA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7A0B11-92A7-19B9-B2DF-65C6E74171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01834A-B2FB-C33C-4B11-4EDC249EE6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391A61-F30C-7BED-9518-B30915883C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4E74AD-7135-8A0F-FF09-4598639432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A0B97A-E489-E7A5-7A87-DBBBC3BAB722}"/>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8" name="Footer Placeholder 7">
            <a:extLst>
              <a:ext uri="{FF2B5EF4-FFF2-40B4-BE49-F238E27FC236}">
                <a16:creationId xmlns:a16="http://schemas.microsoft.com/office/drawing/2014/main" id="{2F97BA81-72DD-61BE-82A0-D7512E0A5C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F10400-A08D-1668-A1EB-B3B585AAD61A}"/>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2983320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E65B-33B4-00FA-3965-A545B9E4E4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6E98BD-03CF-F5C0-96A1-91BD4F6438D2}"/>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4" name="Footer Placeholder 3">
            <a:extLst>
              <a:ext uri="{FF2B5EF4-FFF2-40B4-BE49-F238E27FC236}">
                <a16:creationId xmlns:a16="http://schemas.microsoft.com/office/drawing/2014/main" id="{A6EF7B0F-2CE8-6A5D-3768-4D6C37635F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33388E-8270-455A-45E1-C199ACF5A87E}"/>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660061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2C1BDF-C163-3E6E-AD74-184FBE706132}"/>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3" name="Footer Placeholder 2">
            <a:extLst>
              <a:ext uri="{FF2B5EF4-FFF2-40B4-BE49-F238E27FC236}">
                <a16:creationId xmlns:a16="http://schemas.microsoft.com/office/drawing/2014/main" id="{7C869FDF-AA9C-A701-6E52-D30419E9C2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030DEE-1565-C011-81CD-AE731ECCDDD3}"/>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365216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8BC9-1ECE-1ACF-487D-EB04AD1FBF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9F89BF-5CF7-C214-A34E-72F00FED06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7DEB27-8405-77AC-4B33-0B03D789BC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EC1662-7ACD-1AA8-0B2D-41E48492BD53}"/>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6" name="Footer Placeholder 5">
            <a:extLst>
              <a:ext uri="{FF2B5EF4-FFF2-40B4-BE49-F238E27FC236}">
                <a16:creationId xmlns:a16="http://schemas.microsoft.com/office/drawing/2014/main" id="{A08A3C09-39E3-DB9C-EEEE-BCE644C87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6B5E83-D8D3-CAE1-DB2F-A9ED1CD7976D}"/>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131529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1C950-46D7-AB4E-C010-1A7511D623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270F45-E555-B51E-326F-0EC5501386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C38EF7-BB67-7BBB-1F1E-6C6CD1670B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4ADFDE-7CBC-DF0E-695C-D3D114F2D23C}"/>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6" name="Footer Placeholder 5">
            <a:extLst>
              <a:ext uri="{FF2B5EF4-FFF2-40B4-BE49-F238E27FC236}">
                <a16:creationId xmlns:a16="http://schemas.microsoft.com/office/drawing/2014/main" id="{D3AA4CA9-9DBF-BF8D-A2F6-F678CD86D7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B09735-4CBD-AE7F-E1D2-722C13D15FDD}"/>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663286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B6A1-7E85-AAAD-483B-9F7C1B7C11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7E053A-2C34-1565-E7B8-4EB4D2BACA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463FB-8BCD-3412-7FDE-3CCFD40B201D}"/>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5" name="Footer Placeholder 4">
            <a:extLst>
              <a:ext uri="{FF2B5EF4-FFF2-40B4-BE49-F238E27FC236}">
                <a16:creationId xmlns:a16="http://schemas.microsoft.com/office/drawing/2014/main" id="{F61776EA-1633-DBD1-89D9-500C3222BF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A6CEB6-8C7E-1DF5-E55A-36A73BA4C85B}"/>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721246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C10A83-E8DB-B96D-A81F-66999E61E8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038E25-031E-16BD-375E-819BC027B1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10656F-55DB-F66F-1B3E-6DB1DFCAAC7C}"/>
              </a:ext>
            </a:extLst>
          </p:cNvPr>
          <p:cNvSpPr>
            <a:spLocks noGrp="1"/>
          </p:cNvSpPr>
          <p:nvPr>
            <p:ph type="dt" sz="half" idx="10"/>
          </p:nvPr>
        </p:nvSpPr>
        <p:spPr/>
        <p:txBody>
          <a:bodyPr/>
          <a:lstStyle/>
          <a:p>
            <a:fld id="{F095044C-726D-476E-9896-96618E3B3E85}" type="datetimeFigureOut">
              <a:rPr lang="en-US" smtClean="0"/>
              <a:t>12/7/2024</a:t>
            </a:fld>
            <a:endParaRPr lang="en-US"/>
          </a:p>
        </p:txBody>
      </p:sp>
      <p:sp>
        <p:nvSpPr>
          <p:cNvPr id="5" name="Footer Placeholder 4">
            <a:extLst>
              <a:ext uri="{FF2B5EF4-FFF2-40B4-BE49-F238E27FC236}">
                <a16:creationId xmlns:a16="http://schemas.microsoft.com/office/drawing/2014/main" id="{1F8B72B7-4BBC-ED93-A65B-7E620BFCD9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C8A758-3F57-CC1B-099F-8B1C9F330388}"/>
              </a:ext>
            </a:extLst>
          </p:cNvPr>
          <p:cNvSpPr>
            <a:spLocks noGrp="1"/>
          </p:cNvSpPr>
          <p:nvPr>
            <p:ph type="sldNum" sz="quarter" idx="12"/>
          </p:nvPr>
        </p:nvSpPr>
        <p:spPr/>
        <p:txBody>
          <a:bodyPr/>
          <a:lstStyle/>
          <a:p>
            <a:fld id="{BDCB8338-B551-40E1-BD09-C1843D315198}" type="slidenum">
              <a:rPr lang="en-US" smtClean="0"/>
              <a:t>‹#›</a:t>
            </a:fld>
            <a:endParaRPr lang="en-US"/>
          </a:p>
        </p:txBody>
      </p:sp>
    </p:spTree>
    <p:extLst>
      <p:ext uri="{BB962C8B-B14F-4D97-AF65-F5344CB8AC3E}">
        <p14:creationId xmlns:p14="http://schemas.microsoft.com/office/powerpoint/2010/main" val="2488862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8000"/>
            <a:lum/>
          </a:blip>
          <a:srcRect/>
          <a:stretch>
            <a:fillRect l="-8000" r="-8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B435A5-17C0-C8CD-BB9A-6BEC5201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90C1F3-7241-2918-A9DF-CF11F6177D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4850F-C8B3-64D5-CB0F-1233690C5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95044C-726D-476E-9896-96618E3B3E85}" type="datetimeFigureOut">
              <a:rPr lang="en-US" smtClean="0"/>
              <a:t>12/7/2024</a:t>
            </a:fld>
            <a:endParaRPr lang="en-US"/>
          </a:p>
        </p:txBody>
      </p:sp>
      <p:sp>
        <p:nvSpPr>
          <p:cNvPr id="5" name="Footer Placeholder 4">
            <a:extLst>
              <a:ext uri="{FF2B5EF4-FFF2-40B4-BE49-F238E27FC236}">
                <a16:creationId xmlns:a16="http://schemas.microsoft.com/office/drawing/2014/main" id="{CB15D86F-EB00-6ED1-D9F8-AC33089D42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C10F9E2-BB59-4E5E-96E1-BD15E7DE1F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CB8338-B551-40E1-BD09-C1843D315198}" type="slidenum">
              <a:rPr lang="en-US" smtClean="0"/>
              <a:t>‹#›</a:t>
            </a:fld>
            <a:endParaRPr lang="en-US"/>
          </a:p>
        </p:txBody>
      </p:sp>
    </p:spTree>
    <p:extLst>
      <p:ext uri="{BB962C8B-B14F-4D97-AF65-F5344CB8AC3E}">
        <p14:creationId xmlns:p14="http://schemas.microsoft.com/office/powerpoint/2010/main" val="26854150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kr.pinterest.com/pin/33917803422927498/" TargetMode="External"/><Relationship Id="rId7"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8.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hyperlink" Target="http://www.arthistorymom.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https://www.youtube.com/embed/AM_220AGkJk?feature=oembed" TargetMode="Externa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Genesis%2041&amp;version=NIV#fen-NIV-1247e" TargetMode="External"/><Relationship Id="rId2" Type="http://schemas.openxmlformats.org/officeDocument/2006/relationships/image" Target="../media/image10.jpg"/><Relationship Id="rId1" Type="http://schemas.openxmlformats.org/officeDocument/2006/relationships/slideLayout" Target="../slideLayouts/slideLayout8.xml"/><Relationship Id="rId5" Type="http://schemas.openxmlformats.org/officeDocument/2006/relationships/image" Target="../media/image2.jpeg"/><Relationship Id="rId4" Type="http://schemas.openxmlformats.org/officeDocument/2006/relationships/hyperlink" Target="https://www.biblegateway.com/passage/?search=Genesis%2041&amp;version=NIV#fen-NIV-1248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jpg"/><Relationship Id="rId1" Type="http://schemas.openxmlformats.org/officeDocument/2006/relationships/slideLayout" Target="../slideLayouts/slideLayout8.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jpg"/><Relationship Id="rId1" Type="http://schemas.openxmlformats.org/officeDocument/2006/relationships/slideLayout" Target="../slideLayouts/slideLayout8.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jpeg"/><Relationship Id="rId1" Type="http://schemas.openxmlformats.org/officeDocument/2006/relationships/slideLayout" Target="../slideLayouts/slideLayout8.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jpg"/><Relationship Id="rId1" Type="http://schemas.openxmlformats.org/officeDocument/2006/relationships/slideLayout" Target="../slideLayouts/slideLayout8.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jpeg"/><Relationship Id="rId7" Type="http://schemas.openxmlformats.org/officeDocument/2006/relationships/image" Target="../media/image24.jpg"/><Relationship Id="rId2" Type="http://schemas.openxmlformats.org/officeDocument/2006/relationships/image" Target="../media/image21.jpg"/><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23.png"/><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7.jpg"/><Relationship Id="rId1" Type="http://schemas.openxmlformats.org/officeDocument/2006/relationships/slideLayout" Target="../slideLayouts/slideLayout8.xml"/><Relationship Id="rId4" Type="http://schemas.openxmlformats.org/officeDocument/2006/relationships/image" Target="../media/image28.jp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biblegateway.com/passage/?search=Genesis%2042&amp;version=NIV#fen-NIV-1287a" TargetMode="External"/><Relationship Id="rId1" Type="http://schemas.openxmlformats.org/officeDocument/2006/relationships/slideLayout" Target="../slideLayouts/slideLayout8.xml"/><Relationship Id="rId4" Type="http://schemas.openxmlformats.org/officeDocument/2006/relationships/image" Target="../media/image29.jpg"/></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jpeg"/><Relationship Id="rId1" Type="http://schemas.openxmlformats.org/officeDocument/2006/relationships/slideLayout" Target="../slideLayouts/slideLayout8.xml"/><Relationship Id="rId4" Type="http://schemas.openxmlformats.org/officeDocument/2006/relationships/image" Target="../media/image31.jp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biblegateway.com/passage/?search=Genesis%2043&amp;version=NIV#fen-NIV-1305a" TargetMode="External"/><Relationship Id="rId1" Type="http://schemas.openxmlformats.org/officeDocument/2006/relationships/slideLayout" Target="../slideLayouts/slideLayout8.xml"/><Relationship Id="rId4" Type="http://schemas.openxmlformats.org/officeDocument/2006/relationships/image" Target="../media/image32.jp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3.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4.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2.jpeg"/><Relationship Id="rId1" Type="http://schemas.openxmlformats.org/officeDocument/2006/relationships/slideLayout" Target="../slideLayouts/slideLayout8.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0.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1.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2.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3.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4.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4.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hyperlink" Target="https://www.biblegateway.com/passage/?search=Genesis%2045&amp;version=NIV#fen-NIV-1366a" TargetMode="External"/><Relationship Id="rId2" Type="http://schemas.openxmlformats.org/officeDocument/2006/relationships/image" Target="../media/image45.jpg"/><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5.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hyperlink" Target="https://www.biblegateway.com/passage/?search=Genesis%2045&amp;version=NIV#fen-NIV-1381b" TargetMode="Externa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hyperlink" Target="https://activity-array.com/"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B96BE-6243-04A2-4D35-678F21F0A297}"/>
              </a:ext>
            </a:extLst>
          </p:cNvPr>
          <p:cNvSpPr>
            <a:spLocks noGrp="1"/>
          </p:cNvSpPr>
          <p:nvPr>
            <p:ph type="ctrTitle"/>
          </p:nvPr>
        </p:nvSpPr>
        <p:spPr/>
        <p:txBody>
          <a:bodyPr/>
          <a:lstStyle/>
          <a:p>
            <a:r>
              <a:rPr lang="en-US" dirty="0"/>
              <a:t>Joseph Forgives</a:t>
            </a:r>
            <a:br>
              <a:rPr lang="en-US" dirty="0"/>
            </a:br>
            <a:r>
              <a:rPr lang="en-US" dirty="0"/>
              <a:t>His Brothers</a:t>
            </a:r>
          </a:p>
        </p:txBody>
      </p:sp>
      <p:sp>
        <p:nvSpPr>
          <p:cNvPr id="3" name="Subtitle 2">
            <a:extLst>
              <a:ext uri="{FF2B5EF4-FFF2-40B4-BE49-F238E27FC236}">
                <a16:creationId xmlns:a16="http://schemas.microsoft.com/office/drawing/2014/main" id="{4C038790-E7F9-FBD5-9D02-128955A4C5DE}"/>
              </a:ext>
            </a:extLst>
          </p:cNvPr>
          <p:cNvSpPr>
            <a:spLocks noGrp="1"/>
          </p:cNvSpPr>
          <p:nvPr>
            <p:ph type="subTitle" idx="1"/>
          </p:nvPr>
        </p:nvSpPr>
        <p:spPr/>
        <p:txBody>
          <a:bodyPr/>
          <a:lstStyle/>
          <a:p>
            <a:r>
              <a:rPr lang="en-US" dirty="0"/>
              <a:t>Genesis 42-45</a:t>
            </a:r>
          </a:p>
        </p:txBody>
      </p:sp>
      <p:sp>
        <p:nvSpPr>
          <p:cNvPr id="4" name="Rectangle 3">
            <a:extLst>
              <a:ext uri="{FF2B5EF4-FFF2-40B4-BE49-F238E27FC236}">
                <a16:creationId xmlns:a16="http://schemas.microsoft.com/office/drawing/2014/main" id="{B35DD392-6E8D-482D-8DDD-BAE9CD3C41AB}"/>
              </a:ext>
            </a:extLst>
          </p:cNvPr>
          <p:cNvSpPr/>
          <p:nvPr/>
        </p:nvSpPr>
        <p:spPr>
          <a:xfrm>
            <a:off x="0" y="6372225"/>
            <a:ext cx="12192000" cy="485775"/>
          </a:xfrm>
          <a:prstGeom prst="rect">
            <a:avLst/>
          </a:prstGeom>
          <a:blipFill>
            <a:blip r:embed="rId2"/>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3098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96929-761F-6F6A-9F42-17F5A7D17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EC9C9E-166C-651E-3B4D-F977DA60760A}"/>
              </a:ext>
            </a:extLst>
          </p:cNvPr>
          <p:cNvSpPr>
            <a:spLocks noGrp="1"/>
          </p:cNvSpPr>
          <p:nvPr>
            <p:ph type="title"/>
          </p:nvPr>
        </p:nvSpPr>
        <p:spPr>
          <a:xfrm>
            <a:off x="365656" y="457201"/>
            <a:ext cx="3851501" cy="531812"/>
          </a:xfrm>
          <a:solidFill>
            <a:schemeClr val="accent2">
              <a:alpha val="50000"/>
            </a:schemeClr>
          </a:solidFill>
          <a:ln>
            <a:solidFill>
              <a:srgbClr val="FFC000"/>
            </a:solidFill>
          </a:ln>
        </p:spPr>
        <p:style>
          <a:lnRef idx="0">
            <a:scrgbClr r="0" g="0" b="0"/>
          </a:lnRef>
          <a:fillRef idx="0">
            <a:scrgbClr r="0" g="0" b="0"/>
          </a:fillRef>
          <a:effectRef idx="0">
            <a:scrgbClr r="0" g="0" b="0"/>
          </a:effectRef>
          <a:fontRef idx="minor">
            <a:schemeClr val="lt1"/>
          </a:fontRef>
        </p:style>
        <p:txBody>
          <a:bodyPr>
            <a:normAutofit fontScale="90000"/>
          </a:bodyPr>
          <a:lstStyle/>
          <a:p>
            <a:pPr algn="ctr"/>
            <a:r>
              <a:rPr lang="en-US" dirty="0"/>
              <a:t>Craft Time</a:t>
            </a:r>
          </a:p>
        </p:txBody>
      </p:sp>
      <p:sp>
        <p:nvSpPr>
          <p:cNvPr id="4" name="Text Placeholder 3">
            <a:extLst>
              <a:ext uri="{FF2B5EF4-FFF2-40B4-BE49-F238E27FC236}">
                <a16:creationId xmlns:a16="http://schemas.microsoft.com/office/drawing/2014/main" id="{BF1F1FE3-67D6-4B5C-EFD7-B5C092618D04}"/>
              </a:ext>
            </a:extLst>
          </p:cNvPr>
          <p:cNvSpPr>
            <a:spLocks noGrp="1"/>
          </p:cNvSpPr>
          <p:nvPr>
            <p:ph type="body" sz="half" idx="2"/>
          </p:nvPr>
        </p:nvSpPr>
        <p:spPr>
          <a:xfrm>
            <a:off x="365656" y="3777860"/>
            <a:ext cx="3851501" cy="2091128"/>
          </a:xfrm>
          <a:gradFill flip="none" rotWithShape="1">
            <a:gsLst>
              <a:gs pos="0">
                <a:schemeClr val="accent2">
                  <a:lumMod val="60000"/>
                  <a:lumOff val="40000"/>
                </a:schemeClr>
              </a:gs>
              <a:gs pos="67000">
                <a:srgbClr val="FF9900">
                  <a:alpha val="61000"/>
                </a:srgbClr>
              </a:gs>
            </a:gsLst>
            <a:lin ang="54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normAutofit fontScale="85000" lnSpcReduction="20000"/>
          </a:bodyPr>
          <a:lstStyle/>
          <a:p>
            <a:r>
              <a:rPr lang="en-US" sz="2400" dirty="0">
                <a:solidFill>
                  <a:schemeClr val="tx1"/>
                </a:solidFill>
              </a:rPr>
              <a:t>Joseph was the governor of Egypt</a:t>
            </a:r>
          </a:p>
          <a:p>
            <a:r>
              <a:rPr lang="en-US" sz="1800" dirty="0">
                <a:solidFill>
                  <a:schemeClr val="tx1"/>
                </a:solidFill>
              </a:rPr>
              <a:t>Make a collar like he probably would have worn.</a:t>
            </a:r>
          </a:p>
          <a:p>
            <a:r>
              <a:rPr lang="en-US" sz="1800" dirty="0">
                <a:solidFill>
                  <a:schemeClr val="tx1"/>
                </a:solidFill>
              </a:rPr>
              <a:t>Color it with many colors.</a:t>
            </a:r>
          </a:p>
          <a:p>
            <a:r>
              <a:rPr lang="en-US" sz="1800" dirty="0">
                <a:solidFill>
                  <a:schemeClr val="tx1"/>
                </a:solidFill>
              </a:rPr>
              <a:t>Add jewels.</a:t>
            </a:r>
          </a:p>
          <a:p>
            <a:r>
              <a:rPr lang="en-US" sz="1800" dirty="0">
                <a:solidFill>
                  <a:schemeClr val="tx1"/>
                </a:solidFill>
              </a:rPr>
              <a:t>You can also paper punch holes around the edges and weave yarn and beads around the edge.</a:t>
            </a:r>
          </a:p>
          <a:p>
            <a:endParaRPr lang="en-US" sz="1800" dirty="0">
              <a:solidFill>
                <a:schemeClr val="tx1"/>
              </a:solidFill>
            </a:endParaRPr>
          </a:p>
        </p:txBody>
      </p:sp>
      <p:sp>
        <p:nvSpPr>
          <p:cNvPr id="5" name="Rectangle 4">
            <a:extLst>
              <a:ext uri="{FF2B5EF4-FFF2-40B4-BE49-F238E27FC236}">
                <a16:creationId xmlns:a16="http://schemas.microsoft.com/office/drawing/2014/main" id="{BE25FE11-00AF-29EB-E382-4E6F7406F361}"/>
              </a:ext>
            </a:extLst>
          </p:cNvPr>
          <p:cNvSpPr/>
          <p:nvPr/>
        </p:nvSpPr>
        <p:spPr>
          <a:xfrm>
            <a:off x="0" y="6372225"/>
            <a:ext cx="12192000" cy="485775"/>
          </a:xfrm>
          <a:prstGeom prst="rect">
            <a:avLst/>
          </a:prstGeom>
          <a:blipFill>
            <a:blip r:embed="rId2"/>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5" name="Content Placeholder 14" descr="A group of colorful horseshoes&#10;&#10;Description automatically generated">
            <a:hlinkClick r:id="rId3"/>
            <a:extLst>
              <a:ext uri="{FF2B5EF4-FFF2-40B4-BE49-F238E27FC236}">
                <a16:creationId xmlns:a16="http://schemas.microsoft.com/office/drawing/2014/main" id="{58D1B12E-34E1-6B40-509E-0DA7AD33BD8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787748" y="417556"/>
            <a:ext cx="3634287" cy="5451431"/>
          </a:xfrm>
        </p:spPr>
      </p:pic>
      <p:pic>
        <p:nvPicPr>
          <p:cNvPr id="17" name="Picture 16" descr="A close-up of a necklace&#10;&#10;Description automatically generated">
            <a:extLst>
              <a:ext uri="{FF2B5EF4-FFF2-40B4-BE49-F238E27FC236}">
                <a16:creationId xmlns:a16="http://schemas.microsoft.com/office/drawing/2014/main" id="{EA9E43E3-614A-8E58-33A8-039C6006D5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6754" y="417556"/>
            <a:ext cx="3103636" cy="1959429"/>
          </a:xfrm>
          <a:prstGeom prst="rect">
            <a:avLst/>
          </a:prstGeom>
        </p:spPr>
      </p:pic>
      <p:pic>
        <p:nvPicPr>
          <p:cNvPr id="19" name="Picture 18" descr="A person wearing a necklace&#10;&#10;Description automatically generated">
            <a:extLst>
              <a:ext uri="{FF2B5EF4-FFF2-40B4-BE49-F238E27FC236}">
                <a16:creationId xmlns:a16="http://schemas.microsoft.com/office/drawing/2014/main" id="{7D45B933-D76B-E6D3-268D-750D524084D4}"/>
              </a:ext>
            </a:extLst>
          </p:cNvPr>
          <p:cNvPicPr>
            <a:picLocks noChangeAspect="1"/>
          </p:cNvPicPr>
          <p:nvPr/>
        </p:nvPicPr>
        <p:blipFill>
          <a:blip r:embed="rId6">
            <a:extLst>
              <a:ext uri="{28A0092B-C50C-407E-A947-70E740481C1C}">
                <a14:useLocalDpi xmlns:a14="http://schemas.microsoft.com/office/drawing/2010/main" val="0"/>
              </a:ext>
            </a:extLst>
          </a:blip>
          <a:srcRect t="22308" b="8952"/>
          <a:stretch/>
        </p:blipFill>
        <p:spPr>
          <a:xfrm>
            <a:off x="9196841" y="2632011"/>
            <a:ext cx="2155371" cy="1481605"/>
          </a:xfrm>
          <a:prstGeom prst="rect">
            <a:avLst/>
          </a:prstGeom>
        </p:spPr>
      </p:pic>
      <p:pic>
        <p:nvPicPr>
          <p:cNvPr id="21" name="Picture 20" descr="A gold necklace with colorful stones&#10;&#10;Description automatically generated with medium confidence">
            <a:extLst>
              <a:ext uri="{FF2B5EF4-FFF2-40B4-BE49-F238E27FC236}">
                <a16:creationId xmlns:a16="http://schemas.microsoft.com/office/drawing/2014/main" id="{9EE3D1B1-3BC6-107D-E498-C6F8A78B7688}"/>
              </a:ext>
            </a:extLst>
          </p:cNvPr>
          <p:cNvPicPr>
            <a:picLocks noChangeAspect="1"/>
          </p:cNvPicPr>
          <p:nvPr/>
        </p:nvPicPr>
        <p:blipFill>
          <a:blip r:embed="rId7">
            <a:clrChange>
              <a:clrFrom>
                <a:srgbClr val="E6E6E6"/>
              </a:clrFrom>
              <a:clrTo>
                <a:srgbClr val="E6E6E6">
                  <a:alpha val="0"/>
                </a:srgbClr>
              </a:clrTo>
            </a:clrChange>
            <a:extLst>
              <a:ext uri="{28A0092B-C50C-407E-A947-70E740481C1C}">
                <a14:useLocalDpi xmlns:a14="http://schemas.microsoft.com/office/drawing/2010/main" val="0"/>
              </a:ext>
            </a:extLst>
          </a:blip>
          <a:stretch>
            <a:fillRect/>
          </a:stretch>
        </p:blipFill>
        <p:spPr>
          <a:xfrm>
            <a:off x="8722708" y="3858589"/>
            <a:ext cx="3103636" cy="2513636"/>
          </a:xfrm>
          <a:prstGeom prst="rect">
            <a:avLst/>
          </a:prstGeom>
        </p:spPr>
      </p:pic>
      <p:pic>
        <p:nvPicPr>
          <p:cNvPr id="6" name="Picture 5" descr="A person wearing a red and yellow striped headdress&#10;&#10;Description automatically generated">
            <a:extLst>
              <a:ext uri="{FF2B5EF4-FFF2-40B4-BE49-F238E27FC236}">
                <a16:creationId xmlns:a16="http://schemas.microsoft.com/office/drawing/2014/main" id="{B3D0187F-A99B-98B4-AAFA-1D7FC08CF4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5573" y="1116923"/>
            <a:ext cx="3377369" cy="2533027"/>
          </a:xfrm>
          <a:prstGeom prst="rect">
            <a:avLst/>
          </a:prstGeom>
        </p:spPr>
      </p:pic>
      <p:sp>
        <p:nvSpPr>
          <p:cNvPr id="3" name="TextBox 2">
            <a:extLst>
              <a:ext uri="{FF2B5EF4-FFF2-40B4-BE49-F238E27FC236}">
                <a16:creationId xmlns:a16="http://schemas.microsoft.com/office/drawing/2014/main" id="{0D4A8032-9C84-B6E9-5943-A362CB90339B}"/>
              </a:ext>
            </a:extLst>
          </p:cNvPr>
          <p:cNvSpPr txBox="1"/>
          <p:nvPr/>
        </p:nvSpPr>
        <p:spPr>
          <a:xfrm>
            <a:off x="4787748" y="5499655"/>
            <a:ext cx="3634287" cy="369332"/>
          </a:xfrm>
          <a:prstGeom prst="rect">
            <a:avLst/>
          </a:prstGeom>
          <a:noFill/>
        </p:spPr>
        <p:txBody>
          <a:bodyPr wrap="square" rtlCol="0">
            <a:spAutoFit/>
          </a:bodyPr>
          <a:lstStyle/>
          <a:p>
            <a:r>
              <a:rPr lang="en-US" dirty="0">
                <a:hlinkClick r:id="rId9"/>
              </a:rPr>
              <a:t>www.Arthistorymom</a:t>
            </a:r>
            <a:r>
              <a:rPr lang="en-US">
                <a:hlinkClick r:id="rId9"/>
              </a:rPr>
              <a:t>.com</a:t>
            </a:r>
            <a:r>
              <a:rPr lang="en-US"/>
              <a:t> </a:t>
            </a:r>
            <a:r>
              <a:rPr lang="en-US" dirty="0"/>
              <a:t>	</a:t>
            </a:r>
          </a:p>
        </p:txBody>
      </p:sp>
    </p:spTree>
    <p:extLst>
      <p:ext uri="{BB962C8B-B14F-4D97-AF65-F5344CB8AC3E}">
        <p14:creationId xmlns:p14="http://schemas.microsoft.com/office/powerpoint/2010/main" val="475020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DD8ED-FAC9-B0B1-11F5-5EE65439E990}"/>
              </a:ext>
            </a:extLst>
          </p:cNvPr>
          <p:cNvSpPr>
            <a:spLocks noGrp="1"/>
          </p:cNvSpPr>
          <p:nvPr>
            <p:ph type="title"/>
          </p:nvPr>
        </p:nvSpPr>
        <p:spPr>
          <a:xfrm rot="16200000">
            <a:off x="-1467136" y="2219740"/>
            <a:ext cx="4341975" cy="994311"/>
          </a:xfrm>
          <a:gradFill>
            <a:gsLst>
              <a:gs pos="0">
                <a:srgbClr val="FF9900">
                  <a:alpha val="76000"/>
                </a:srgbClr>
              </a:gs>
              <a:gs pos="100000">
                <a:srgbClr val="FFC000"/>
              </a:gs>
            </a:gsLst>
          </a:gradFill>
        </p:spPr>
        <p:style>
          <a:lnRef idx="1">
            <a:schemeClr val="accent2"/>
          </a:lnRef>
          <a:fillRef idx="2">
            <a:schemeClr val="accent2"/>
          </a:fillRef>
          <a:effectRef idx="1">
            <a:schemeClr val="accent2"/>
          </a:effectRef>
          <a:fontRef idx="minor">
            <a:schemeClr val="dk1"/>
          </a:fontRef>
        </p:style>
        <p:txBody>
          <a:bodyPr/>
          <a:lstStyle/>
          <a:p>
            <a:r>
              <a:rPr lang="en-US" dirty="0"/>
              <a:t>Lord, I Thank You</a:t>
            </a:r>
          </a:p>
        </p:txBody>
      </p:sp>
      <p:sp>
        <p:nvSpPr>
          <p:cNvPr id="3" name="Rectangle 2">
            <a:extLst>
              <a:ext uri="{FF2B5EF4-FFF2-40B4-BE49-F238E27FC236}">
                <a16:creationId xmlns:a16="http://schemas.microsoft.com/office/drawing/2014/main" id="{C662C1AD-B4E9-D7EC-88C8-46A3652EB605}"/>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Online Media 5" title="Count on Joseph (Old Testament song #7 by Shawna Edwards)">
            <a:hlinkClick r:id="" action="ppaction://media"/>
            <a:extLst>
              <a:ext uri="{FF2B5EF4-FFF2-40B4-BE49-F238E27FC236}">
                <a16:creationId xmlns:a16="http://schemas.microsoft.com/office/drawing/2014/main" id="{2046A4E6-B122-514C-F1D3-0C18A21B7119}"/>
              </a:ext>
            </a:extLst>
          </p:cNvPr>
          <p:cNvPicPr>
            <a:picLocks noRot="1" noChangeAspect="1"/>
          </p:cNvPicPr>
          <p:nvPr>
            <a:videoFile r:link="rId1"/>
          </p:nvPr>
        </p:nvPicPr>
        <p:blipFill>
          <a:blip r:embed="rId4"/>
          <a:stretch>
            <a:fillRect/>
          </a:stretch>
        </p:blipFill>
        <p:spPr>
          <a:xfrm>
            <a:off x="2125313" y="545908"/>
            <a:ext cx="9732364" cy="5498798"/>
          </a:xfrm>
          <a:prstGeom prst="rect">
            <a:avLst/>
          </a:prstGeom>
        </p:spPr>
      </p:pic>
    </p:spTree>
    <p:extLst>
      <p:ext uri="{BB962C8B-B14F-4D97-AF65-F5344CB8AC3E}">
        <p14:creationId xmlns:p14="http://schemas.microsoft.com/office/powerpoint/2010/main" val="263005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E03E0-BC92-4C26-71FC-FB4B54BBCB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429CF6-B64A-AA23-E831-413293102E7B}"/>
              </a:ext>
            </a:extLst>
          </p:cNvPr>
          <p:cNvSpPr>
            <a:spLocks noGrp="1"/>
          </p:cNvSpPr>
          <p:nvPr>
            <p:ph type="title"/>
          </p:nvPr>
        </p:nvSpPr>
        <p:spPr>
          <a:xfrm>
            <a:off x="839788" y="457200"/>
            <a:ext cx="3377369" cy="852985"/>
          </a:xfrm>
          <a:solidFill>
            <a:schemeClr val="accent2">
              <a:alpha val="50000"/>
            </a:schemeClr>
          </a:solidFill>
          <a:ln>
            <a:solidFill>
              <a:srgbClr val="FFC000"/>
            </a:solid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Genesis 41</a:t>
            </a:r>
            <a:br>
              <a:rPr lang="en-US" dirty="0"/>
            </a:br>
            <a:r>
              <a:rPr lang="en-US" dirty="0"/>
              <a:t>Store the extra food</a:t>
            </a:r>
          </a:p>
        </p:txBody>
      </p:sp>
      <p:pic>
        <p:nvPicPr>
          <p:cNvPr id="7" name="Content Placeholder 6" descr="A group of men working in a factory&#10;&#10;Description automatically generated">
            <a:extLst>
              <a:ext uri="{FF2B5EF4-FFF2-40B4-BE49-F238E27FC236}">
                <a16:creationId xmlns:a16="http://schemas.microsoft.com/office/drawing/2014/main" id="{677F2DB5-53B1-2054-E4EF-D9060B6DE7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11166" y="457200"/>
            <a:ext cx="7215718" cy="5411788"/>
          </a:xfrm>
        </p:spPr>
      </p:pic>
      <p:sp>
        <p:nvSpPr>
          <p:cNvPr id="4" name="Text Placeholder 3">
            <a:extLst>
              <a:ext uri="{FF2B5EF4-FFF2-40B4-BE49-F238E27FC236}">
                <a16:creationId xmlns:a16="http://schemas.microsoft.com/office/drawing/2014/main" id="{371591EE-7898-B2CC-F416-2029D7AFE818}"/>
              </a:ext>
            </a:extLst>
          </p:cNvPr>
          <p:cNvSpPr>
            <a:spLocks noGrp="1"/>
          </p:cNvSpPr>
          <p:nvPr>
            <p:ph type="body" sz="half" idx="2"/>
          </p:nvPr>
        </p:nvSpPr>
        <p:spPr>
          <a:xfrm>
            <a:off x="839788" y="1528550"/>
            <a:ext cx="3377369" cy="4340438"/>
          </a:xfrm>
          <a:gradFill flip="none" rotWithShape="1">
            <a:gsLst>
              <a:gs pos="0">
                <a:schemeClr val="accent2">
                  <a:lumMod val="60000"/>
                  <a:lumOff val="40000"/>
                </a:schemeClr>
              </a:gs>
              <a:gs pos="67000">
                <a:srgbClr val="FF9900">
                  <a:alpha val="61000"/>
                </a:srgbClr>
              </a:gs>
            </a:gsLst>
            <a:lin ang="54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lstStyle/>
          <a:p>
            <a:endParaRPr lang="en-US" dirty="0"/>
          </a:p>
          <a:p>
            <a:r>
              <a:rPr lang="en-US" baseline="30000" dirty="0">
                <a:solidFill>
                  <a:schemeClr val="tx1"/>
                </a:solidFill>
              </a:rPr>
              <a:t>47 </a:t>
            </a:r>
            <a:r>
              <a:rPr lang="en-US" dirty="0">
                <a:solidFill>
                  <a:schemeClr val="tx1"/>
                </a:solidFill>
              </a:rPr>
              <a:t>During the seven years of abundance the land produced plentifully. </a:t>
            </a:r>
          </a:p>
          <a:p>
            <a:r>
              <a:rPr lang="en-US" baseline="30000" dirty="0">
                <a:solidFill>
                  <a:schemeClr val="tx1"/>
                </a:solidFill>
              </a:rPr>
              <a:t>48 </a:t>
            </a:r>
            <a:r>
              <a:rPr lang="en-US" dirty="0">
                <a:solidFill>
                  <a:schemeClr val="tx1"/>
                </a:solidFill>
              </a:rPr>
              <a:t>Joseph collected all the food produced in those seven years of abundance in Egypt and stored it in the cities. In each city he put the food grown in the fields surrounding it. </a:t>
            </a:r>
          </a:p>
          <a:p>
            <a:r>
              <a:rPr lang="en-US" baseline="30000" dirty="0">
                <a:solidFill>
                  <a:schemeClr val="tx1"/>
                </a:solidFill>
              </a:rPr>
              <a:t>49 </a:t>
            </a:r>
            <a:r>
              <a:rPr lang="en-US" dirty="0">
                <a:solidFill>
                  <a:schemeClr val="tx1"/>
                </a:solidFill>
              </a:rPr>
              <a:t>Joseph stored up huge quantities of grain, like the sand of the sea; it was so much that he stopped keeping records because it was beyond measure.</a:t>
            </a:r>
          </a:p>
        </p:txBody>
      </p:sp>
      <p:sp>
        <p:nvSpPr>
          <p:cNvPr id="5" name="Rectangle 4">
            <a:extLst>
              <a:ext uri="{FF2B5EF4-FFF2-40B4-BE49-F238E27FC236}">
                <a16:creationId xmlns:a16="http://schemas.microsoft.com/office/drawing/2014/main" id="{6FA6F7FE-CC08-C414-7ED0-CCDDAA9BA0ED}"/>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Speech Bubble: Rectangle 7">
            <a:extLst>
              <a:ext uri="{FF2B5EF4-FFF2-40B4-BE49-F238E27FC236}">
                <a16:creationId xmlns:a16="http://schemas.microsoft.com/office/drawing/2014/main" id="{EAC5EB29-1399-7C2C-EA23-709D86A36D13}"/>
              </a:ext>
            </a:extLst>
          </p:cNvPr>
          <p:cNvSpPr/>
          <p:nvPr/>
        </p:nvSpPr>
        <p:spPr>
          <a:xfrm>
            <a:off x="6096000" y="4206240"/>
            <a:ext cx="3962401" cy="1280160"/>
          </a:xfrm>
          <a:prstGeom prst="wedgeRectCallout">
            <a:avLst>
              <a:gd name="adj1" fmla="val 59209"/>
              <a:gd name="adj2" fmla="val 20574"/>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We’ve stored so many bags of grain,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 I don’t have a measurement that high.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We need to build more storage buildings!</a:t>
            </a:r>
          </a:p>
        </p:txBody>
      </p:sp>
    </p:spTree>
    <p:extLst>
      <p:ext uri="{BB962C8B-B14F-4D97-AF65-F5344CB8AC3E}">
        <p14:creationId xmlns:p14="http://schemas.microsoft.com/office/powerpoint/2010/main" val="432746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71A35-42E7-5F60-6862-DAC853F32F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541B8A-9980-CC77-6BB9-7F8E0924587D}"/>
              </a:ext>
            </a:extLst>
          </p:cNvPr>
          <p:cNvSpPr>
            <a:spLocks noGrp="1"/>
          </p:cNvSpPr>
          <p:nvPr>
            <p:ph type="title"/>
          </p:nvPr>
        </p:nvSpPr>
        <p:spPr>
          <a:xfrm>
            <a:off x="839788" y="457200"/>
            <a:ext cx="3377369" cy="852985"/>
          </a:xfrm>
          <a:solidFill>
            <a:schemeClr val="accent2">
              <a:alpha val="50000"/>
            </a:schemeClr>
          </a:solidFill>
          <a:ln>
            <a:solidFill>
              <a:srgbClr val="FFC000"/>
            </a:solidFill>
          </a:ln>
        </p:spPr>
        <p:style>
          <a:lnRef idx="0">
            <a:scrgbClr r="0" g="0" b="0"/>
          </a:lnRef>
          <a:fillRef idx="0">
            <a:scrgbClr r="0" g="0" b="0"/>
          </a:fillRef>
          <a:effectRef idx="0">
            <a:scrgbClr r="0" g="0" b="0"/>
          </a:effectRef>
          <a:fontRef idx="minor">
            <a:schemeClr val="lt1"/>
          </a:fontRef>
        </p:style>
        <p:txBody>
          <a:bodyPr/>
          <a:lstStyle/>
          <a:p>
            <a:r>
              <a:rPr lang="en-US" dirty="0"/>
              <a:t>Blessed with sons</a:t>
            </a:r>
          </a:p>
        </p:txBody>
      </p:sp>
      <p:pic>
        <p:nvPicPr>
          <p:cNvPr id="7" name="Content Placeholder 6" descr="A person holding a baby&#10;&#10;Description automatically generated">
            <a:extLst>
              <a:ext uri="{FF2B5EF4-FFF2-40B4-BE49-F238E27FC236}">
                <a16:creationId xmlns:a16="http://schemas.microsoft.com/office/drawing/2014/main" id="{2A3BF49A-919C-5D2C-53F9-293A726F64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7548" y="457200"/>
            <a:ext cx="7215716" cy="5411787"/>
          </a:xfrm>
        </p:spPr>
      </p:pic>
      <p:sp>
        <p:nvSpPr>
          <p:cNvPr id="4" name="Text Placeholder 3">
            <a:extLst>
              <a:ext uri="{FF2B5EF4-FFF2-40B4-BE49-F238E27FC236}">
                <a16:creationId xmlns:a16="http://schemas.microsoft.com/office/drawing/2014/main" id="{E20CF9E7-3FA9-7C36-518E-E91D5940377B}"/>
              </a:ext>
            </a:extLst>
          </p:cNvPr>
          <p:cNvSpPr>
            <a:spLocks noGrp="1"/>
          </p:cNvSpPr>
          <p:nvPr>
            <p:ph type="body" sz="half" idx="2"/>
          </p:nvPr>
        </p:nvSpPr>
        <p:spPr>
          <a:xfrm>
            <a:off x="839788" y="1528550"/>
            <a:ext cx="3377369" cy="4340438"/>
          </a:xfrm>
          <a:gradFill flip="none" rotWithShape="1">
            <a:gsLst>
              <a:gs pos="0">
                <a:schemeClr val="accent2">
                  <a:lumMod val="60000"/>
                  <a:lumOff val="40000"/>
                </a:schemeClr>
              </a:gs>
              <a:gs pos="67000">
                <a:srgbClr val="FF9900">
                  <a:alpha val="61000"/>
                </a:srgbClr>
              </a:gs>
            </a:gsLst>
            <a:lin ang="54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lstStyle/>
          <a:p>
            <a:endParaRPr lang="en-US" dirty="0"/>
          </a:p>
          <a:p>
            <a:r>
              <a:rPr lang="en-US" baseline="30000" dirty="0">
                <a:solidFill>
                  <a:schemeClr val="tx1"/>
                </a:solidFill>
              </a:rPr>
              <a:t>50 </a:t>
            </a:r>
            <a:r>
              <a:rPr lang="en-US" dirty="0">
                <a:solidFill>
                  <a:schemeClr val="tx1"/>
                </a:solidFill>
              </a:rPr>
              <a:t>Before the years of famine came, two sons were born to Joseph by </a:t>
            </a:r>
            <a:r>
              <a:rPr lang="en-US" dirty="0" err="1">
                <a:solidFill>
                  <a:schemeClr val="tx1"/>
                </a:solidFill>
              </a:rPr>
              <a:t>Asenath</a:t>
            </a:r>
            <a:r>
              <a:rPr lang="en-US" dirty="0">
                <a:solidFill>
                  <a:schemeClr val="tx1"/>
                </a:solidFill>
              </a:rPr>
              <a:t> daughter of </a:t>
            </a:r>
            <a:r>
              <a:rPr lang="en-US" dirty="0" err="1">
                <a:solidFill>
                  <a:schemeClr val="tx1"/>
                </a:solidFill>
              </a:rPr>
              <a:t>Potiphera</a:t>
            </a:r>
            <a:r>
              <a:rPr lang="en-US" dirty="0">
                <a:solidFill>
                  <a:schemeClr val="tx1"/>
                </a:solidFill>
              </a:rPr>
              <a:t>, priest of On.</a:t>
            </a:r>
          </a:p>
          <a:p>
            <a:r>
              <a:rPr lang="en-US" dirty="0">
                <a:solidFill>
                  <a:schemeClr val="tx1"/>
                </a:solidFill>
              </a:rPr>
              <a:t> </a:t>
            </a:r>
            <a:r>
              <a:rPr lang="en-US" baseline="30000" dirty="0">
                <a:solidFill>
                  <a:schemeClr val="tx1"/>
                </a:solidFill>
              </a:rPr>
              <a:t>51 </a:t>
            </a:r>
            <a:r>
              <a:rPr lang="en-US" dirty="0">
                <a:solidFill>
                  <a:schemeClr val="tx1"/>
                </a:solidFill>
              </a:rPr>
              <a:t>Joseph named his firstborn Manasseh</a:t>
            </a:r>
            <a:r>
              <a:rPr lang="en-US" baseline="30000" dirty="0">
                <a:solidFill>
                  <a:schemeClr val="tx1"/>
                </a:solidFill>
              </a:rPr>
              <a:t>[</a:t>
            </a:r>
            <a:r>
              <a:rPr lang="en-US" baseline="30000" dirty="0">
                <a:solidFill>
                  <a:schemeClr val="tx1"/>
                </a:solidFill>
                <a:hlinkClick r:id="rId3" tooltip="See footnote e">
                  <a:extLst>
                    <a:ext uri="{A12FA001-AC4F-418D-AE19-62706E023703}">
                      <ahyp:hlinkClr xmlns:ahyp="http://schemas.microsoft.com/office/drawing/2018/hyperlinkcolor" val="tx"/>
                    </a:ext>
                  </a:extLst>
                </a:hlinkClick>
              </a:rPr>
              <a:t>e</a:t>
            </a:r>
            <a:r>
              <a:rPr lang="en-US" baseline="30000" dirty="0">
                <a:solidFill>
                  <a:schemeClr val="tx1"/>
                </a:solidFill>
              </a:rPr>
              <a:t>]</a:t>
            </a:r>
            <a:r>
              <a:rPr lang="en-US" dirty="0">
                <a:solidFill>
                  <a:schemeClr val="tx1"/>
                </a:solidFill>
              </a:rPr>
              <a:t> and said, “It is because God has made me forget all my trouble and all my father’s household.”</a:t>
            </a:r>
          </a:p>
          <a:p>
            <a:r>
              <a:rPr lang="en-US" dirty="0">
                <a:solidFill>
                  <a:schemeClr val="tx1"/>
                </a:solidFill>
              </a:rPr>
              <a:t> </a:t>
            </a:r>
            <a:r>
              <a:rPr lang="en-US" baseline="30000" dirty="0">
                <a:solidFill>
                  <a:schemeClr val="tx1"/>
                </a:solidFill>
              </a:rPr>
              <a:t>52 </a:t>
            </a:r>
            <a:r>
              <a:rPr lang="en-US" dirty="0">
                <a:solidFill>
                  <a:schemeClr val="tx1"/>
                </a:solidFill>
              </a:rPr>
              <a:t>The second son he named Ephraim</a:t>
            </a:r>
            <a:r>
              <a:rPr lang="en-US" baseline="30000" dirty="0">
                <a:solidFill>
                  <a:schemeClr val="tx1"/>
                </a:solidFill>
              </a:rPr>
              <a:t>[</a:t>
            </a:r>
            <a:r>
              <a:rPr lang="en-US" baseline="30000" dirty="0">
                <a:solidFill>
                  <a:schemeClr val="tx1"/>
                </a:solidFill>
                <a:hlinkClick r:id="rId4" tooltip="See footnote f">
                  <a:extLst>
                    <a:ext uri="{A12FA001-AC4F-418D-AE19-62706E023703}">
                      <ahyp:hlinkClr xmlns:ahyp="http://schemas.microsoft.com/office/drawing/2018/hyperlinkcolor" val="tx"/>
                    </a:ext>
                  </a:extLst>
                </a:hlinkClick>
              </a:rPr>
              <a:t>f</a:t>
            </a:r>
            <a:r>
              <a:rPr lang="en-US" baseline="30000" dirty="0">
                <a:solidFill>
                  <a:schemeClr val="tx1"/>
                </a:solidFill>
              </a:rPr>
              <a:t>]</a:t>
            </a:r>
            <a:r>
              <a:rPr lang="en-US" dirty="0">
                <a:solidFill>
                  <a:schemeClr val="tx1"/>
                </a:solidFill>
              </a:rPr>
              <a:t> and said, “It is because God has made me fruitful in the land of my suffering.”</a:t>
            </a:r>
          </a:p>
          <a:p>
            <a:endParaRPr lang="en-US" dirty="0"/>
          </a:p>
        </p:txBody>
      </p:sp>
      <p:sp>
        <p:nvSpPr>
          <p:cNvPr id="5" name="Rectangle 4">
            <a:extLst>
              <a:ext uri="{FF2B5EF4-FFF2-40B4-BE49-F238E27FC236}">
                <a16:creationId xmlns:a16="http://schemas.microsoft.com/office/drawing/2014/main" id="{20411AC2-3E85-51D6-A185-78A644F18A71}"/>
              </a:ext>
            </a:extLst>
          </p:cNvPr>
          <p:cNvSpPr/>
          <p:nvPr/>
        </p:nvSpPr>
        <p:spPr>
          <a:xfrm>
            <a:off x="0" y="6372225"/>
            <a:ext cx="12192000" cy="485775"/>
          </a:xfrm>
          <a:prstGeom prst="rect">
            <a:avLst/>
          </a:prstGeom>
          <a:blipFill>
            <a:blip r:embed="rId5"/>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Speech Bubble: Rectangle 7">
            <a:extLst>
              <a:ext uri="{FF2B5EF4-FFF2-40B4-BE49-F238E27FC236}">
                <a16:creationId xmlns:a16="http://schemas.microsoft.com/office/drawing/2014/main" id="{2D976D69-0648-5622-147F-26B563F8BD98}"/>
              </a:ext>
            </a:extLst>
          </p:cNvPr>
          <p:cNvSpPr/>
          <p:nvPr/>
        </p:nvSpPr>
        <p:spPr>
          <a:xfrm>
            <a:off x="7597832" y="271094"/>
            <a:ext cx="2697831" cy="1441328"/>
          </a:xfrm>
          <a:prstGeom prst="wedgeRectCallout">
            <a:avLst>
              <a:gd name="adj1" fmla="val -43211"/>
              <a:gd name="adj2" fmla="val 70259"/>
            </a:avLst>
          </a:prstGeom>
          <a:solidFill>
            <a:srgbClr val="FFC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Look Manasseh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You have a baby brother!  We will name him Ephraim.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God has blessed me!</a:t>
            </a:r>
          </a:p>
        </p:txBody>
      </p:sp>
    </p:spTree>
    <p:extLst>
      <p:ext uri="{BB962C8B-B14F-4D97-AF65-F5344CB8AC3E}">
        <p14:creationId xmlns:p14="http://schemas.microsoft.com/office/powerpoint/2010/main" val="490888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77690-7902-648B-E6F4-38C533386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20E7D-6A23-721D-12CA-E53C4C5E05C9}"/>
              </a:ext>
            </a:extLst>
          </p:cNvPr>
          <p:cNvSpPr>
            <a:spLocks noGrp="1"/>
          </p:cNvSpPr>
          <p:nvPr>
            <p:ph type="title"/>
          </p:nvPr>
        </p:nvSpPr>
        <p:spPr>
          <a:xfrm>
            <a:off x="597315" y="209953"/>
            <a:ext cx="3377369" cy="852985"/>
          </a:xfrm>
          <a:solidFill>
            <a:schemeClr val="accent2">
              <a:alpha val="50000"/>
            </a:schemeClr>
          </a:solidFill>
          <a:ln>
            <a:solidFill>
              <a:srgbClr val="FFC000"/>
            </a:solid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Food during Famine</a:t>
            </a:r>
          </a:p>
        </p:txBody>
      </p:sp>
      <p:pic>
        <p:nvPicPr>
          <p:cNvPr id="7" name="Content Placeholder 6" descr="A person and person with a baby&#10;&#10;Description automatically generated">
            <a:extLst>
              <a:ext uri="{FF2B5EF4-FFF2-40B4-BE49-F238E27FC236}">
                <a16:creationId xmlns:a16="http://schemas.microsoft.com/office/drawing/2014/main" id="{8A9E92D6-3ABD-FC07-7B98-CB05D829CC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02502" y="1911927"/>
            <a:ext cx="5499447" cy="4124585"/>
          </a:xfrm>
        </p:spPr>
      </p:pic>
      <p:sp>
        <p:nvSpPr>
          <p:cNvPr id="4" name="Text Placeholder 3">
            <a:extLst>
              <a:ext uri="{FF2B5EF4-FFF2-40B4-BE49-F238E27FC236}">
                <a16:creationId xmlns:a16="http://schemas.microsoft.com/office/drawing/2014/main" id="{7BCB2DC1-C14A-59F1-699D-835915633B69}"/>
              </a:ext>
            </a:extLst>
          </p:cNvPr>
          <p:cNvSpPr>
            <a:spLocks noGrp="1"/>
          </p:cNvSpPr>
          <p:nvPr>
            <p:ph type="body" sz="half" idx="2"/>
          </p:nvPr>
        </p:nvSpPr>
        <p:spPr>
          <a:xfrm>
            <a:off x="4407315" y="209953"/>
            <a:ext cx="6897994" cy="1070207"/>
          </a:xfrm>
          <a:gradFill flip="none" rotWithShape="1">
            <a:gsLst>
              <a:gs pos="0">
                <a:schemeClr val="accent2">
                  <a:lumMod val="60000"/>
                  <a:lumOff val="40000"/>
                </a:schemeClr>
              </a:gs>
              <a:gs pos="67000">
                <a:srgbClr val="FF9900">
                  <a:alpha val="61000"/>
                </a:srgbClr>
              </a:gs>
            </a:gsLst>
            <a:lin ang="54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lstStyle/>
          <a:p>
            <a:r>
              <a:rPr lang="en-US" baseline="30000" dirty="0">
                <a:solidFill>
                  <a:schemeClr val="tx1"/>
                </a:solidFill>
              </a:rPr>
              <a:t>53 </a:t>
            </a:r>
            <a:r>
              <a:rPr lang="en-US" dirty="0">
                <a:solidFill>
                  <a:schemeClr val="tx1"/>
                </a:solidFill>
              </a:rPr>
              <a:t>The seven years of abundance in Egypt came to an end, </a:t>
            </a:r>
            <a:r>
              <a:rPr lang="en-US" baseline="30000" dirty="0">
                <a:solidFill>
                  <a:schemeClr val="tx1"/>
                </a:solidFill>
              </a:rPr>
              <a:t>54 </a:t>
            </a:r>
            <a:r>
              <a:rPr lang="en-US" dirty="0">
                <a:solidFill>
                  <a:schemeClr val="tx1"/>
                </a:solidFill>
              </a:rPr>
              <a:t>and the seven years of famine began, just as Joseph had said. There was famine in all the other lands, but in the whole land of Egypt there was food.</a:t>
            </a:r>
          </a:p>
        </p:txBody>
      </p:sp>
      <p:sp>
        <p:nvSpPr>
          <p:cNvPr id="5" name="Rectangle 4">
            <a:extLst>
              <a:ext uri="{FF2B5EF4-FFF2-40B4-BE49-F238E27FC236}">
                <a16:creationId xmlns:a16="http://schemas.microsoft.com/office/drawing/2014/main" id="{2C2E2112-687D-23C5-349D-44E5608FEFDF}"/>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Picture 8" descr="A group of men standing next to a large stone structure&#10;&#10;Description automatically generated">
            <a:extLst>
              <a:ext uri="{FF2B5EF4-FFF2-40B4-BE49-F238E27FC236}">
                <a16:creationId xmlns:a16="http://schemas.microsoft.com/office/drawing/2014/main" id="{6D595CBE-CDBF-F163-1C8B-07D47EEE8F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050" y="1911927"/>
            <a:ext cx="5499447" cy="4124585"/>
          </a:xfrm>
          <a:prstGeom prst="rect">
            <a:avLst/>
          </a:prstGeom>
        </p:spPr>
      </p:pic>
      <p:sp>
        <p:nvSpPr>
          <p:cNvPr id="10" name="Speech Bubble: Rectangle 9">
            <a:extLst>
              <a:ext uri="{FF2B5EF4-FFF2-40B4-BE49-F238E27FC236}">
                <a16:creationId xmlns:a16="http://schemas.microsoft.com/office/drawing/2014/main" id="{1677E92A-4B08-4696-50F2-EB5C53061D8F}"/>
              </a:ext>
            </a:extLst>
          </p:cNvPr>
          <p:cNvSpPr/>
          <p:nvPr/>
        </p:nvSpPr>
        <p:spPr>
          <a:xfrm>
            <a:off x="1047404" y="2826326"/>
            <a:ext cx="3359911" cy="1147157"/>
          </a:xfrm>
          <a:prstGeom prst="wedgeRectCallout">
            <a:avLst>
              <a:gd name="adj1" fmla="val 57299"/>
              <a:gd name="adj2" fmla="val 77180"/>
            </a:avLst>
          </a:prstGeom>
          <a:solidFill>
            <a:srgbClr val="FFC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The famine has started, but we have plenty of food.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 Soon people will be coming to get food.</a:t>
            </a:r>
          </a:p>
        </p:txBody>
      </p:sp>
      <p:sp>
        <p:nvSpPr>
          <p:cNvPr id="11" name="Speech Bubble: Rectangle 10">
            <a:extLst>
              <a:ext uri="{FF2B5EF4-FFF2-40B4-BE49-F238E27FC236}">
                <a16:creationId xmlns:a16="http://schemas.microsoft.com/office/drawing/2014/main" id="{2E678E0B-1050-DF50-AB9F-3D1AF7DE0C93}"/>
              </a:ext>
            </a:extLst>
          </p:cNvPr>
          <p:cNvSpPr/>
          <p:nvPr/>
        </p:nvSpPr>
        <p:spPr>
          <a:xfrm>
            <a:off x="6402502" y="1062938"/>
            <a:ext cx="4902807" cy="1070207"/>
          </a:xfrm>
          <a:prstGeom prst="wedgeRectCallout">
            <a:avLst>
              <a:gd name="adj1" fmla="val 18999"/>
              <a:gd name="adj2" fmla="val 7640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We’re so hungry!  The food is gone!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Our animals have starved to death.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 What will we eat?  Is there any food anywhere?</a:t>
            </a:r>
          </a:p>
        </p:txBody>
      </p:sp>
    </p:spTree>
    <p:extLst>
      <p:ext uri="{BB962C8B-B14F-4D97-AF65-F5344CB8AC3E}">
        <p14:creationId xmlns:p14="http://schemas.microsoft.com/office/powerpoint/2010/main" val="4216108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D28F0-4B22-567E-B6B1-D9BB3965EE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35A541-75E5-B079-ADED-A741113E0C69}"/>
              </a:ext>
            </a:extLst>
          </p:cNvPr>
          <p:cNvSpPr>
            <a:spLocks noGrp="1"/>
          </p:cNvSpPr>
          <p:nvPr>
            <p:ph type="title"/>
          </p:nvPr>
        </p:nvSpPr>
        <p:spPr>
          <a:xfrm>
            <a:off x="421462" y="457200"/>
            <a:ext cx="3795695" cy="852985"/>
          </a:xfrm>
          <a:solidFill>
            <a:schemeClr val="accent2">
              <a:alpha val="50000"/>
            </a:schemeClr>
          </a:solidFill>
          <a:ln>
            <a:solidFill>
              <a:srgbClr val="FFC000"/>
            </a:solidFill>
          </a:ln>
        </p:spPr>
        <p:style>
          <a:lnRef idx="0">
            <a:scrgbClr r="0" g="0" b="0"/>
          </a:lnRef>
          <a:fillRef idx="0">
            <a:scrgbClr r="0" g="0" b="0"/>
          </a:fillRef>
          <a:effectRef idx="0">
            <a:scrgbClr r="0" g="0" b="0"/>
          </a:effectRef>
          <a:fontRef idx="minor">
            <a:schemeClr val="lt1"/>
          </a:fontRef>
        </p:style>
        <p:txBody>
          <a:bodyPr/>
          <a:lstStyle/>
          <a:p>
            <a:r>
              <a:rPr lang="en-US" dirty="0"/>
              <a:t>Food for everyone</a:t>
            </a:r>
          </a:p>
        </p:txBody>
      </p:sp>
      <p:pic>
        <p:nvPicPr>
          <p:cNvPr id="7" name="Content Placeholder 6" descr="A group of men carrying sacks&#10;&#10;Description automatically generated">
            <a:extLst>
              <a:ext uri="{FF2B5EF4-FFF2-40B4-BE49-F238E27FC236}">
                <a16:creationId xmlns:a16="http://schemas.microsoft.com/office/drawing/2014/main" id="{2D36F896-5693-4E3F-C16F-5592F0D67F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09619" y="798298"/>
            <a:ext cx="6760919" cy="5070689"/>
          </a:xfrm>
        </p:spPr>
      </p:pic>
      <p:sp>
        <p:nvSpPr>
          <p:cNvPr id="4" name="Text Placeholder 3">
            <a:extLst>
              <a:ext uri="{FF2B5EF4-FFF2-40B4-BE49-F238E27FC236}">
                <a16:creationId xmlns:a16="http://schemas.microsoft.com/office/drawing/2014/main" id="{550ED55F-B13A-2BDE-969C-C761EE261768}"/>
              </a:ext>
            </a:extLst>
          </p:cNvPr>
          <p:cNvSpPr>
            <a:spLocks noGrp="1"/>
          </p:cNvSpPr>
          <p:nvPr>
            <p:ph type="body" sz="half" idx="2"/>
          </p:nvPr>
        </p:nvSpPr>
        <p:spPr>
          <a:xfrm>
            <a:off x="421462" y="1528550"/>
            <a:ext cx="3795695" cy="4340438"/>
          </a:xfrm>
          <a:gradFill flip="none" rotWithShape="1">
            <a:gsLst>
              <a:gs pos="0">
                <a:schemeClr val="accent2">
                  <a:lumMod val="60000"/>
                  <a:lumOff val="40000"/>
                </a:schemeClr>
              </a:gs>
              <a:gs pos="67000">
                <a:srgbClr val="FF9900">
                  <a:alpha val="61000"/>
                </a:srgbClr>
              </a:gs>
            </a:gsLst>
            <a:lin ang="5400000" scaled="1"/>
            <a:tileRect/>
          </a:gradFill>
          <a:ln>
            <a:solidFill>
              <a:schemeClr val="accent2">
                <a:lumMod val="75000"/>
              </a:schemeClr>
            </a:solidFill>
          </a:ln>
        </p:spPr>
        <p:style>
          <a:lnRef idx="0">
            <a:scrgbClr r="0" g="0" b="0"/>
          </a:lnRef>
          <a:fillRef idx="0">
            <a:scrgbClr r="0" g="0" b="0"/>
          </a:fillRef>
          <a:effectRef idx="0">
            <a:scrgbClr r="0" g="0" b="0"/>
          </a:effectRef>
          <a:fontRef idx="minor">
            <a:schemeClr val="lt1"/>
          </a:fontRef>
        </p:style>
        <p:txBody>
          <a:bodyPr>
            <a:normAutofit fontScale="92500" lnSpcReduction="20000"/>
          </a:bodyPr>
          <a:lstStyle/>
          <a:p>
            <a:endParaRPr lang="en-US" dirty="0"/>
          </a:p>
          <a:p>
            <a:r>
              <a:rPr lang="en-US" baseline="30000" dirty="0">
                <a:solidFill>
                  <a:sysClr val="windowText" lastClr="000000"/>
                </a:solidFill>
              </a:rPr>
              <a:t>55 </a:t>
            </a:r>
            <a:r>
              <a:rPr lang="en-US" dirty="0">
                <a:solidFill>
                  <a:sysClr val="windowText" lastClr="000000"/>
                </a:solidFill>
              </a:rPr>
              <a:t>When all Egypt began to feel the famine, the people cried to Pharaoh for food. Then Pharaoh told all the Egyptians, “Go to Joseph and do what he tells you.”</a:t>
            </a:r>
          </a:p>
          <a:p>
            <a:r>
              <a:rPr lang="en-US" baseline="30000" dirty="0">
                <a:solidFill>
                  <a:sysClr val="windowText" lastClr="000000"/>
                </a:solidFill>
              </a:rPr>
              <a:t>56 </a:t>
            </a:r>
            <a:r>
              <a:rPr lang="en-US" dirty="0">
                <a:solidFill>
                  <a:sysClr val="windowText" lastClr="000000"/>
                </a:solidFill>
              </a:rPr>
              <a:t>When the famine had spread over the whole country, Joseph opened all the storehouses and sold grain to the Egyptians, for the famine was severe throughout Egypt. </a:t>
            </a:r>
            <a:r>
              <a:rPr lang="en-US" baseline="30000" dirty="0">
                <a:solidFill>
                  <a:sysClr val="windowText" lastClr="000000"/>
                </a:solidFill>
              </a:rPr>
              <a:t>57 </a:t>
            </a:r>
            <a:r>
              <a:rPr lang="en-US" dirty="0">
                <a:solidFill>
                  <a:sysClr val="windowText" lastClr="000000"/>
                </a:solidFill>
              </a:rPr>
              <a:t>And all the world came to Egypt to buy grain from Joseph, because the famine was severe everywhere.</a:t>
            </a:r>
          </a:p>
          <a:p>
            <a:r>
              <a:rPr lang="en-US" baseline="30000" dirty="0">
                <a:solidFill>
                  <a:sysClr val="windowText" lastClr="000000"/>
                </a:solidFill>
              </a:rPr>
              <a:t>55 </a:t>
            </a:r>
            <a:r>
              <a:rPr lang="en-US" dirty="0">
                <a:solidFill>
                  <a:sysClr val="windowText" lastClr="000000"/>
                </a:solidFill>
              </a:rPr>
              <a:t>When all Egypt began to feel the famine, the people cried to Pharaoh for food. Then Pharaoh told all the Egyptians, “Go to Joseph and do what he tells you.”</a:t>
            </a:r>
          </a:p>
          <a:p>
            <a:r>
              <a:rPr lang="en-US" baseline="30000" dirty="0">
                <a:solidFill>
                  <a:sysClr val="windowText" lastClr="000000"/>
                </a:solidFill>
              </a:rPr>
              <a:t>56 </a:t>
            </a:r>
            <a:r>
              <a:rPr lang="en-US" dirty="0">
                <a:solidFill>
                  <a:sysClr val="windowText" lastClr="000000"/>
                </a:solidFill>
              </a:rPr>
              <a:t>When the famine had spread over the whole country, Joseph opened all the storehouses and sold grain to the Egyptians, for the famine was severe throughout Egypt. </a:t>
            </a:r>
            <a:r>
              <a:rPr lang="en-US" baseline="30000" dirty="0">
                <a:solidFill>
                  <a:sysClr val="windowText" lastClr="000000"/>
                </a:solidFill>
              </a:rPr>
              <a:t>57 </a:t>
            </a:r>
            <a:r>
              <a:rPr lang="en-US" dirty="0">
                <a:solidFill>
                  <a:sysClr val="windowText" lastClr="000000"/>
                </a:solidFill>
              </a:rPr>
              <a:t>And all the world came to Egypt to buy grain from Joseph, because the famine was severe everywhere.</a:t>
            </a:r>
          </a:p>
          <a:p>
            <a:endParaRPr lang="en-US" dirty="0"/>
          </a:p>
        </p:txBody>
      </p:sp>
      <p:sp>
        <p:nvSpPr>
          <p:cNvPr id="5" name="Rectangle 4">
            <a:extLst>
              <a:ext uri="{FF2B5EF4-FFF2-40B4-BE49-F238E27FC236}">
                <a16:creationId xmlns:a16="http://schemas.microsoft.com/office/drawing/2014/main" id="{84D2B1FD-0E17-6033-3AE7-EECDDB46DC57}"/>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Picture 8" descr="A person wearing a striped headdress&#10;&#10;Description automatically generated">
            <a:extLst>
              <a:ext uri="{FF2B5EF4-FFF2-40B4-BE49-F238E27FC236}">
                <a16:creationId xmlns:a16="http://schemas.microsoft.com/office/drawing/2014/main" id="{D03B3832-8CBA-7805-540A-63DED5E92F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4372" y="11160"/>
            <a:ext cx="2737825" cy="2053369"/>
          </a:xfrm>
          <a:prstGeom prst="ellipse">
            <a:avLst/>
          </a:prstGeom>
        </p:spPr>
      </p:pic>
      <p:sp>
        <p:nvSpPr>
          <p:cNvPr id="10" name="Speech Bubble: Rectangle 9">
            <a:extLst>
              <a:ext uri="{FF2B5EF4-FFF2-40B4-BE49-F238E27FC236}">
                <a16:creationId xmlns:a16="http://schemas.microsoft.com/office/drawing/2014/main" id="{8CDE4B3E-3202-EAA1-8E4E-3EF3CA6889BF}"/>
              </a:ext>
            </a:extLst>
          </p:cNvPr>
          <p:cNvSpPr/>
          <p:nvPr/>
        </p:nvSpPr>
        <p:spPr>
          <a:xfrm>
            <a:off x="7531331" y="295060"/>
            <a:ext cx="4039985" cy="1533740"/>
          </a:xfrm>
          <a:prstGeom prst="wedgeRectCallout">
            <a:avLst>
              <a:gd name="adj1" fmla="val -71952"/>
              <a:gd name="adj2" fmla="val 2439"/>
            </a:avLst>
          </a:prstGeom>
          <a:solidFill>
            <a:srgbClr val="FFC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Open the store houses.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We will sell grain to all who need 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People from Egypt and all over the world can buy grain here.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God has provided plenty for everyone.</a:t>
            </a:r>
          </a:p>
        </p:txBody>
      </p:sp>
    </p:spTree>
    <p:extLst>
      <p:ext uri="{BB962C8B-B14F-4D97-AF65-F5344CB8AC3E}">
        <p14:creationId xmlns:p14="http://schemas.microsoft.com/office/powerpoint/2010/main" val="4220067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570B2-66F0-A874-2E6B-4A630819A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11D161-89D7-5560-6462-68028D2BF554}"/>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chemeClr val="accent1">
                    <a:lumMod val="75000"/>
                  </a:schemeClr>
                </a:solidFill>
                <a:effectLst>
                  <a:outerShdw blurRad="38100" dist="38100" dir="2700000" algn="tl">
                    <a:srgbClr val="000000">
                      <a:alpha val="43137"/>
                    </a:srgbClr>
                  </a:outerShdw>
                </a:effectLst>
              </a:rPr>
              <a:t>Genesis 42</a:t>
            </a:r>
            <a:br>
              <a:rPr lang="en-US" dirty="0">
                <a:solidFill>
                  <a:schemeClr val="accent1">
                    <a:lumMod val="75000"/>
                  </a:schemeClr>
                </a:solidFill>
                <a:effectLst>
                  <a:outerShdw blurRad="38100" dist="38100" dir="2700000" algn="tl">
                    <a:srgbClr val="000000">
                      <a:alpha val="43137"/>
                    </a:srgbClr>
                  </a:outerShdw>
                </a:effectLst>
              </a:rPr>
            </a:br>
            <a:r>
              <a:rPr lang="en-US" dirty="0">
                <a:solidFill>
                  <a:schemeClr val="accent1">
                    <a:lumMod val="75000"/>
                  </a:schemeClr>
                </a:solidFill>
                <a:effectLst>
                  <a:outerShdw blurRad="38100" dist="38100" dir="2700000" algn="tl">
                    <a:srgbClr val="000000">
                      <a:alpha val="43137"/>
                    </a:srgbClr>
                  </a:outerShdw>
                </a:effectLst>
              </a:rPr>
              <a:t>Hungry Brothers</a:t>
            </a:r>
          </a:p>
        </p:txBody>
      </p:sp>
      <p:sp>
        <p:nvSpPr>
          <p:cNvPr id="4" name="Text Placeholder 3">
            <a:extLst>
              <a:ext uri="{FF2B5EF4-FFF2-40B4-BE49-F238E27FC236}">
                <a16:creationId xmlns:a16="http://schemas.microsoft.com/office/drawing/2014/main" id="{961F16DC-0288-BF31-ECB4-73675FE4C101}"/>
              </a:ext>
            </a:extLst>
          </p:cNvPr>
          <p:cNvSpPr>
            <a:spLocks noGrp="1"/>
          </p:cNvSpPr>
          <p:nvPr>
            <p:ph type="body" sz="half" idx="2"/>
          </p:nvPr>
        </p:nvSpPr>
        <p:spPr>
          <a:xfrm>
            <a:off x="421462" y="1528550"/>
            <a:ext cx="3795695" cy="2007130"/>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t>When Jacob learned that there was grain in Egypt, he said to his sons, “Why do you just keep looking at each other?” </a:t>
            </a:r>
            <a:r>
              <a:rPr lang="en-US" baseline="30000" dirty="0"/>
              <a:t>2 </a:t>
            </a:r>
            <a:r>
              <a:rPr lang="en-US" dirty="0"/>
              <a:t>He continued, “I have heard that there is grain in Egypt. Go down there and buy some for us, so that we may live and not die.”</a:t>
            </a:r>
            <a:endParaRPr lang="en-US" dirty="0">
              <a:solidFill>
                <a:schemeClr val="tx1"/>
              </a:solidFill>
            </a:endParaRPr>
          </a:p>
        </p:txBody>
      </p:sp>
      <p:sp>
        <p:nvSpPr>
          <p:cNvPr id="5" name="Rectangle 4">
            <a:extLst>
              <a:ext uri="{FF2B5EF4-FFF2-40B4-BE49-F238E27FC236}">
                <a16:creationId xmlns:a16="http://schemas.microsoft.com/office/drawing/2014/main" id="{7060A10F-8A28-E5AC-434C-60A4223167FB}"/>
              </a:ext>
            </a:extLst>
          </p:cNvPr>
          <p:cNvSpPr/>
          <p:nvPr/>
        </p:nvSpPr>
        <p:spPr>
          <a:xfrm>
            <a:off x="0" y="6372225"/>
            <a:ext cx="12192000" cy="485775"/>
          </a:xfrm>
          <a:prstGeom prst="rect">
            <a:avLst/>
          </a:prstGeom>
          <a:blipFill>
            <a:blip r:embed="rId2"/>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Content Placeholder 6" descr="A group of men in a tent&#10;&#10;Description automatically generated">
            <a:extLst>
              <a:ext uri="{FF2B5EF4-FFF2-40B4-BE49-F238E27FC236}">
                <a16:creationId xmlns:a16="http://schemas.microsoft.com/office/drawing/2014/main" id="{E70EAC90-192F-030D-3629-E9EC1224E89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68240" y="913556"/>
            <a:ext cx="6755476" cy="5066607"/>
          </a:xfrm>
        </p:spPr>
      </p:pic>
      <p:sp>
        <p:nvSpPr>
          <p:cNvPr id="10" name="Speech Bubble: Rectangle 9">
            <a:extLst>
              <a:ext uri="{FF2B5EF4-FFF2-40B4-BE49-F238E27FC236}">
                <a16:creationId xmlns:a16="http://schemas.microsoft.com/office/drawing/2014/main" id="{16E0A317-7045-5633-FEE9-7F9559C5A1AD}"/>
              </a:ext>
            </a:extLst>
          </p:cNvPr>
          <p:cNvSpPr/>
          <p:nvPr/>
        </p:nvSpPr>
        <p:spPr>
          <a:xfrm>
            <a:off x="7531331" y="295060"/>
            <a:ext cx="4039985" cy="1015125"/>
          </a:xfrm>
          <a:prstGeom prst="wedgeRectCallout">
            <a:avLst>
              <a:gd name="adj1" fmla="val -34984"/>
              <a:gd name="adj2" fmla="val 76002"/>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Why do you just keep looking at each other?  I know we have no food.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I have heard that there is grain in Egypt.</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Speech Bubble: Rectangle 7">
            <a:extLst>
              <a:ext uri="{FF2B5EF4-FFF2-40B4-BE49-F238E27FC236}">
                <a16:creationId xmlns:a16="http://schemas.microsoft.com/office/drawing/2014/main" id="{A42A38E3-F05E-F4BB-815D-5AA8F7306FFA}"/>
              </a:ext>
            </a:extLst>
          </p:cNvPr>
          <p:cNvSpPr/>
          <p:nvPr/>
        </p:nvSpPr>
        <p:spPr>
          <a:xfrm>
            <a:off x="7730553" y="209963"/>
            <a:ext cx="4039985" cy="1015125"/>
          </a:xfrm>
          <a:prstGeom prst="wedgeRectCallout">
            <a:avLst>
              <a:gd name="adj1" fmla="val -35361"/>
              <a:gd name="adj2" fmla="val 79005"/>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Go down to Egypt and buy some grain for us so that we will live and not die!</a:t>
            </a:r>
          </a:p>
        </p:txBody>
      </p:sp>
      <p:pic>
        <p:nvPicPr>
          <p:cNvPr id="11" name="Picture 10" descr="A map of the middle east&#10;&#10;Description automatically generated">
            <a:extLst>
              <a:ext uri="{FF2B5EF4-FFF2-40B4-BE49-F238E27FC236}">
                <a16:creationId xmlns:a16="http://schemas.microsoft.com/office/drawing/2014/main" id="{E0588EDA-2B64-DC97-11E4-87D6E495CA29}"/>
              </a:ext>
            </a:extLst>
          </p:cNvPr>
          <p:cNvPicPr>
            <a:picLocks noChangeAspect="1"/>
          </p:cNvPicPr>
          <p:nvPr/>
        </p:nvPicPr>
        <p:blipFill>
          <a:blip r:embed="rId4">
            <a:extLst>
              <a:ext uri="{28A0092B-C50C-407E-A947-70E740481C1C}">
                <a14:useLocalDpi xmlns:a14="http://schemas.microsoft.com/office/drawing/2010/main" val="0"/>
              </a:ext>
            </a:extLst>
          </a:blip>
          <a:srcRect l="2294" r="9073" b="27025"/>
          <a:stretch/>
        </p:blipFill>
        <p:spPr>
          <a:xfrm rot="21379404">
            <a:off x="219988" y="3043211"/>
            <a:ext cx="5266649" cy="3480908"/>
          </a:xfrm>
          <a:prstGeom prst="horizontalScroll">
            <a:avLst/>
          </a:prstGeom>
          <a:ln>
            <a:solidFill>
              <a:schemeClr val="accent2">
                <a:lumMod val="50000"/>
              </a:schemeClr>
            </a:solidFill>
          </a:ln>
        </p:spPr>
      </p:pic>
    </p:spTree>
    <p:extLst>
      <p:ext uri="{BB962C8B-B14F-4D97-AF65-F5344CB8AC3E}">
        <p14:creationId xmlns:p14="http://schemas.microsoft.com/office/powerpoint/2010/main" val="196940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1ED45-AC75-3B31-DB1F-DC50EA5AB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ACDF0-B907-4B46-AD75-958BCD4FDBEF}"/>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Going to Egypt</a:t>
            </a:r>
          </a:p>
        </p:txBody>
      </p:sp>
      <p:sp>
        <p:nvSpPr>
          <p:cNvPr id="4" name="Text Placeholder 3">
            <a:extLst>
              <a:ext uri="{FF2B5EF4-FFF2-40B4-BE49-F238E27FC236}">
                <a16:creationId xmlns:a16="http://schemas.microsoft.com/office/drawing/2014/main" id="{DB6CC183-BFE3-1F98-0704-ED27E7070910}"/>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3 </a:t>
            </a:r>
            <a:r>
              <a:rPr lang="en-US" dirty="0"/>
              <a:t>Then ten of Joseph’s brothers went down to buy grain from Egypt. </a:t>
            </a:r>
            <a:r>
              <a:rPr lang="en-US" baseline="30000" dirty="0"/>
              <a:t>4 </a:t>
            </a:r>
            <a:r>
              <a:rPr lang="en-US" dirty="0"/>
              <a:t>But Jacob did not send Benjamin, Joseph’s brother, with the others, because he was afraid that harm might come to him. </a:t>
            </a:r>
          </a:p>
          <a:p>
            <a:r>
              <a:rPr lang="en-US" baseline="30000" dirty="0"/>
              <a:t>5 </a:t>
            </a:r>
            <a:r>
              <a:rPr lang="en-US" dirty="0"/>
              <a:t>So Israel’s sons were among those who went to buy grain, for there was famine in the land of Canaan also.</a:t>
            </a:r>
            <a:endParaRPr lang="en-US" dirty="0">
              <a:solidFill>
                <a:schemeClr val="tx1"/>
              </a:solidFill>
            </a:endParaRPr>
          </a:p>
        </p:txBody>
      </p:sp>
      <p:sp>
        <p:nvSpPr>
          <p:cNvPr id="5" name="Rectangle 4">
            <a:extLst>
              <a:ext uri="{FF2B5EF4-FFF2-40B4-BE49-F238E27FC236}">
                <a16:creationId xmlns:a16="http://schemas.microsoft.com/office/drawing/2014/main" id="{9B6228A4-7C6D-44A5-7CDF-922152F3B6AD}"/>
              </a:ext>
            </a:extLst>
          </p:cNvPr>
          <p:cNvSpPr/>
          <p:nvPr/>
        </p:nvSpPr>
        <p:spPr>
          <a:xfrm>
            <a:off x="0" y="6372225"/>
            <a:ext cx="12192000" cy="485775"/>
          </a:xfrm>
          <a:prstGeom prst="rect">
            <a:avLst/>
          </a:prstGeom>
          <a:blipFill>
            <a:blip r:embed="rId2"/>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Content Placeholder 10" descr="A person standing next to a person&#10;&#10;Description automatically generated">
            <a:extLst>
              <a:ext uri="{FF2B5EF4-FFF2-40B4-BE49-F238E27FC236}">
                <a16:creationId xmlns:a16="http://schemas.microsoft.com/office/drawing/2014/main" id="{D9F65B47-DD78-CFC0-AFF3-CC000B649B9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60670" y="1310185"/>
            <a:ext cx="6078403" cy="4558802"/>
          </a:xfrm>
        </p:spPr>
      </p:pic>
      <p:sp>
        <p:nvSpPr>
          <p:cNvPr id="3" name="Speech Bubble: Rectangle 2">
            <a:extLst>
              <a:ext uri="{FF2B5EF4-FFF2-40B4-BE49-F238E27FC236}">
                <a16:creationId xmlns:a16="http://schemas.microsoft.com/office/drawing/2014/main" id="{38503B38-244B-0A80-F419-642E6FF43CB5}"/>
              </a:ext>
            </a:extLst>
          </p:cNvPr>
          <p:cNvSpPr/>
          <p:nvPr/>
        </p:nvSpPr>
        <p:spPr>
          <a:xfrm>
            <a:off x="4621000" y="167640"/>
            <a:ext cx="4263920" cy="1015125"/>
          </a:xfrm>
          <a:prstGeom prst="wedgeRectCallout">
            <a:avLst>
              <a:gd name="adj1" fmla="val -22101"/>
              <a:gd name="adj2" fmla="val 77513"/>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Benjamin, I need you here.</a:t>
            </a:r>
          </a:p>
          <a:p>
            <a:pPr algn="ctr"/>
            <a:r>
              <a:rPr lang="en-US" dirty="0"/>
              <a:t>Hopefully, they will come back with the grain we need so much.</a:t>
            </a:r>
          </a:p>
        </p:txBody>
      </p:sp>
    </p:spTree>
    <p:extLst>
      <p:ext uri="{BB962C8B-B14F-4D97-AF65-F5344CB8AC3E}">
        <p14:creationId xmlns:p14="http://schemas.microsoft.com/office/powerpoint/2010/main" val="32669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51FD7-5DB2-9164-EA81-A2CC8DD3A5F4}"/>
            </a:ext>
          </a:extLst>
        </p:cNvPr>
        <p:cNvGrpSpPr/>
        <p:nvPr/>
      </p:nvGrpSpPr>
      <p:grpSpPr>
        <a:xfrm>
          <a:off x="0" y="0"/>
          <a:ext cx="0" cy="0"/>
          <a:chOff x="0" y="0"/>
          <a:chExt cx="0" cy="0"/>
        </a:xfrm>
      </p:grpSpPr>
      <p:pic>
        <p:nvPicPr>
          <p:cNvPr id="11" name="Content Placeholder 10" descr="A group of people looking at a person in a robe&#10;&#10;Description automatically generated">
            <a:extLst>
              <a:ext uri="{FF2B5EF4-FFF2-40B4-BE49-F238E27FC236}">
                <a16:creationId xmlns:a16="http://schemas.microsoft.com/office/drawing/2014/main" id="{30196F63-DD38-4F6A-05DD-6A50CB18F0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42183" y="914400"/>
            <a:ext cx="6540817" cy="4905613"/>
          </a:xfrm>
        </p:spPr>
      </p:pic>
      <p:sp>
        <p:nvSpPr>
          <p:cNvPr id="2" name="Title 1">
            <a:extLst>
              <a:ext uri="{FF2B5EF4-FFF2-40B4-BE49-F238E27FC236}">
                <a16:creationId xmlns:a16="http://schemas.microsoft.com/office/drawing/2014/main" id="{7DDBCC7C-B125-5076-83EC-9FE989DE845A}"/>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Bowing to Joseph</a:t>
            </a:r>
          </a:p>
        </p:txBody>
      </p:sp>
      <p:sp>
        <p:nvSpPr>
          <p:cNvPr id="4" name="Text Placeholder 3">
            <a:extLst>
              <a:ext uri="{FF2B5EF4-FFF2-40B4-BE49-F238E27FC236}">
                <a16:creationId xmlns:a16="http://schemas.microsoft.com/office/drawing/2014/main" id="{A3AE9E70-9245-E3FA-019D-C6F8C9D6FBB6}"/>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6 </a:t>
            </a:r>
            <a:r>
              <a:rPr lang="en-US" dirty="0"/>
              <a:t>Now Joseph was the governor of the land, the person who sold grain to all its people. So when Joseph’s brothers arrived, they bowed down to him with their faces to the ground. </a:t>
            </a:r>
            <a:r>
              <a:rPr lang="en-US" baseline="30000" dirty="0"/>
              <a:t>7 </a:t>
            </a:r>
            <a:r>
              <a:rPr lang="en-US" dirty="0"/>
              <a:t>As soon as Joseph saw his brothers, he recognized them, but he pretended to be a stranger and spoke harshly to them. “Where do you come from?” he asked.</a:t>
            </a:r>
          </a:p>
          <a:p>
            <a:r>
              <a:rPr lang="en-US" dirty="0"/>
              <a:t>“From the land of Canaan,” they replied, “to buy food.”</a:t>
            </a:r>
          </a:p>
          <a:p>
            <a:r>
              <a:rPr lang="en-US" baseline="30000" dirty="0"/>
              <a:t>8 </a:t>
            </a:r>
            <a:r>
              <a:rPr lang="en-US" dirty="0"/>
              <a:t>Although Joseph recognized his brothers, they did not recognize him. </a:t>
            </a:r>
            <a:r>
              <a:rPr lang="en-US" baseline="30000" dirty="0"/>
              <a:t>9 </a:t>
            </a:r>
            <a:r>
              <a:rPr lang="en-US" dirty="0"/>
              <a:t>Then he remembered his dreams about them and said to them, “You are spies! You have come to see where our land is unprotected.”</a:t>
            </a:r>
          </a:p>
          <a:p>
            <a:endParaRPr lang="en-US" dirty="0">
              <a:solidFill>
                <a:schemeClr val="tx1"/>
              </a:solidFill>
            </a:endParaRPr>
          </a:p>
        </p:txBody>
      </p:sp>
      <p:sp>
        <p:nvSpPr>
          <p:cNvPr id="5" name="Rectangle 4">
            <a:extLst>
              <a:ext uri="{FF2B5EF4-FFF2-40B4-BE49-F238E27FC236}">
                <a16:creationId xmlns:a16="http://schemas.microsoft.com/office/drawing/2014/main" id="{27F61C65-E90F-A1EC-4AC1-74C36765E5A6}"/>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8BCAF611-A277-69CC-D487-156985365D4B}"/>
              </a:ext>
            </a:extLst>
          </p:cNvPr>
          <p:cNvSpPr/>
          <p:nvPr/>
        </p:nvSpPr>
        <p:spPr>
          <a:xfrm>
            <a:off x="4582374" y="155219"/>
            <a:ext cx="4039985" cy="1015125"/>
          </a:xfrm>
          <a:prstGeom prst="wedgeRectCallout">
            <a:avLst>
              <a:gd name="adj1" fmla="val 64228"/>
              <a:gd name="adj2" fmla="val 29462"/>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Where do you come from?</a:t>
            </a:r>
          </a:p>
        </p:txBody>
      </p:sp>
      <p:sp>
        <p:nvSpPr>
          <p:cNvPr id="7" name="Speech Bubble: Rectangle 6">
            <a:extLst>
              <a:ext uri="{FF2B5EF4-FFF2-40B4-BE49-F238E27FC236}">
                <a16:creationId xmlns:a16="http://schemas.microsoft.com/office/drawing/2014/main" id="{EFDEF7EA-11F2-435C-4008-631E6404523D}"/>
              </a:ext>
            </a:extLst>
          </p:cNvPr>
          <p:cNvSpPr/>
          <p:nvPr/>
        </p:nvSpPr>
        <p:spPr>
          <a:xfrm>
            <a:off x="7109443" y="5217259"/>
            <a:ext cx="2473036" cy="1015125"/>
          </a:xfrm>
          <a:prstGeom prst="wedgeRectCallout">
            <a:avLst>
              <a:gd name="adj1" fmla="val -35623"/>
              <a:gd name="adj2" fmla="val -86128"/>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We have come from Canaan to buy food.</a:t>
            </a:r>
          </a:p>
        </p:txBody>
      </p:sp>
      <p:sp>
        <p:nvSpPr>
          <p:cNvPr id="12" name="Thought Bubble: Cloud 11">
            <a:extLst>
              <a:ext uri="{FF2B5EF4-FFF2-40B4-BE49-F238E27FC236}">
                <a16:creationId xmlns:a16="http://schemas.microsoft.com/office/drawing/2014/main" id="{EDB7B2A9-CED4-4576-ED6D-68942965B269}"/>
              </a:ext>
            </a:extLst>
          </p:cNvPr>
          <p:cNvSpPr/>
          <p:nvPr/>
        </p:nvSpPr>
        <p:spPr>
          <a:xfrm>
            <a:off x="9941738" y="0"/>
            <a:ext cx="1828800" cy="1166362"/>
          </a:xfrm>
          <a:prstGeom prst="cloudCallout">
            <a:avLst>
              <a:gd name="adj1" fmla="val -44166"/>
              <a:gd name="adj2" fmla="val 52047"/>
            </a:avLst>
          </a:prstGeom>
          <a:solidFill>
            <a:srgbClr val="FFC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They are my brothers!</a:t>
            </a:r>
          </a:p>
        </p:txBody>
      </p:sp>
      <p:sp>
        <p:nvSpPr>
          <p:cNvPr id="13" name="Speech Bubble: Rectangle 12">
            <a:extLst>
              <a:ext uri="{FF2B5EF4-FFF2-40B4-BE49-F238E27FC236}">
                <a16:creationId xmlns:a16="http://schemas.microsoft.com/office/drawing/2014/main" id="{4045F009-C261-8D48-E9BA-E4CCD87E063D}"/>
              </a:ext>
            </a:extLst>
          </p:cNvPr>
          <p:cNvSpPr/>
          <p:nvPr/>
        </p:nvSpPr>
        <p:spPr>
          <a:xfrm>
            <a:off x="4734774" y="307619"/>
            <a:ext cx="4039985" cy="1015125"/>
          </a:xfrm>
          <a:prstGeom prst="wedgeRectCallout">
            <a:avLst>
              <a:gd name="adj1" fmla="val 64228"/>
              <a:gd name="adj2" fmla="val 29462"/>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You are spies!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You have come to see where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our land is unprotected!</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4" name="Thought Bubble: Cloud 13">
            <a:extLst>
              <a:ext uri="{FF2B5EF4-FFF2-40B4-BE49-F238E27FC236}">
                <a16:creationId xmlns:a16="http://schemas.microsoft.com/office/drawing/2014/main" id="{F7E07F32-F88E-CE28-8835-F97773181408}"/>
              </a:ext>
            </a:extLst>
          </p:cNvPr>
          <p:cNvSpPr/>
          <p:nvPr/>
        </p:nvSpPr>
        <p:spPr>
          <a:xfrm>
            <a:off x="10094138" y="152400"/>
            <a:ext cx="1828800" cy="1166362"/>
          </a:xfrm>
          <a:prstGeom prst="cloudCallout">
            <a:avLst>
              <a:gd name="adj1" fmla="val -44166"/>
              <a:gd name="adj2" fmla="val 52047"/>
            </a:avLst>
          </a:prstGeom>
          <a:solidFill>
            <a:srgbClr val="FFC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pic>
        <p:nvPicPr>
          <p:cNvPr id="16" name="Picture 15" descr="A group of people in a circle&#10;&#10;Description automatically generated">
            <a:extLst>
              <a:ext uri="{FF2B5EF4-FFF2-40B4-BE49-F238E27FC236}">
                <a16:creationId xmlns:a16="http://schemas.microsoft.com/office/drawing/2014/main" id="{86DC018C-1D04-8CCF-8B74-1E00B57B2B71}"/>
              </a:ext>
            </a:extLst>
          </p:cNvPr>
          <p:cNvPicPr>
            <a:picLocks noChangeAspect="1"/>
          </p:cNvPicPr>
          <p:nvPr/>
        </p:nvPicPr>
        <p:blipFill>
          <a:blip r:embed="rId4">
            <a:extLst>
              <a:ext uri="{28A0092B-C50C-407E-A947-70E740481C1C}">
                <a14:useLocalDpi xmlns:a14="http://schemas.microsoft.com/office/drawing/2010/main" val="0"/>
              </a:ext>
            </a:extLst>
          </a:blip>
          <a:srcRect l="29667" t="1557" r="11667" b="50000"/>
          <a:stretch/>
        </p:blipFill>
        <p:spPr>
          <a:xfrm>
            <a:off x="10084156" y="152400"/>
            <a:ext cx="1856974" cy="1143629"/>
          </a:xfrm>
          <a:prstGeom prst="cloud">
            <a:avLst/>
          </a:prstGeom>
        </p:spPr>
      </p:pic>
    </p:spTree>
    <p:extLst>
      <p:ext uri="{BB962C8B-B14F-4D97-AF65-F5344CB8AC3E}">
        <p14:creationId xmlns:p14="http://schemas.microsoft.com/office/powerpoint/2010/main" val="215691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93397-2ABD-BE2B-DE56-1386F71C275B}"/>
            </a:ext>
          </a:extLst>
        </p:cNvPr>
        <p:cNvGrpSpPr/>
        <p:nvPr/>
      </p:nvGrpSpPr>
      <p:grpSpPr>
        <a:xfrm>
          <a:off x="0" y="0"/>
          <a:ext cx="0" cy="0"/>
          <a:chOff x="0" y="0"/>
          <a:chExt cx="0" cy="0"/>
        </a:xfrm>
      </p:grpSpPr>
      <p:pic>
        <p:nvPicPr>
          <p:cNvPr id="18" name="Content Placeholder 17" descr="A group of people in a circle&#10;&#10;Description automatically generated">
            <a:extLst>
              <a:ext uri="{FF2B5EF4-FFF2-40B4-BE49-F238E27FC236}">
                <a16:creationId xmlns:a16="http://schemas.microsoft.com/office/drawing/2014/main" id="{16DEBEAE-D100-C340-55A0-F56FC7E6A9F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60639" y="1373742"/>
            <a:ext cx="6042641" cy="4531981"/>
          </a:xfrm>
        </p:spPr>
      </p:pic>
      <p:sp>
        <p:nvSpPr>
          <p:cNvPr id="2" name="Title 1">
            <a:extLst>
              <a:ext uri="{FF2B5EF4-FFF2-40B4-BE49-F238E27FC236}">
                <a16:creationId xmlns:a16="http://schemas.microsoft.com/office/drawing/2014/main" id="{CB7B7EC0-D225-22E2-AD54-7528D96C049E}"/>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Bowing to Joseph</a:t>
            </a:r>
          </a:p>
        </p:txBody>
      </p:sp>
      <p:sp>
        <p:nvSpPr>
          <p:cNvPr id="4" name="Text Placeholder 3">
            <a:extLst>
              <a:ext uri="{FF2B5EF4-FFF2-40B4-BE49-F238E27FC236}">
                <a16:creationId xmlns:a16="http://schemas.microsoft.com/office/drawing/2014/main" id="{9B3B25C3-6043-6C75-EBCD-6031D40230F6}"/>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r>
              <a:rPr lang="en-US" baseline="30000" dirty="0"/>
              <a:t>610 </a:t>
            </a:r>
            <a:r>
              <a:rPr lang="en-US" dirty="0"/>
              <a:t>“No, my lord,” they answered. “Your servants have come to buy food. </a:t>
            </a:r>
            <a:r>
              <a:rPr lang="en-US" baseline="30000" dirty="0"/>
              <a:t>11 </a:t>
            </a:r>
            <a:r>
              <a:rPr lang="en-US" dirty="0"/>
              <a:t>We are all the sons of one man. Your servants are honest men, not spies.”</a:t>
            </a:r>
          </a:p>
          <a:p>
            <a:r>
              <a:rPr lang="en-US" baseline="30000" dirty="0"/>
              <a:t>12 </a:t>
            </a:r>
            <a:r>
              <a:rPr lang="en-US" dirty="0"/>
              <a:t>“No!” he said to them. “You have come to see where our land is unprotected.”</a:t>
            </a:r>
          </a:p>
          <a:p>
            <a:r>
              <a:rPr lang="en-US" baseline="30000" dirty="0"/>
              <a:t>13 </a:t>
            </a:r>
            <a:r>
              <a:rPr lang="en-US" dirty="0"/>
              <a:t>But they replied, “Your servants were twelve brothers, the sons of one man, who lives in the land of Canaan. The youngest is now with our father, and one is no more.”</a:t>
            </a:r>
          </a:p>
          <a:p>
            <a:r>
              <a:rPr lang="en-US" baseline="30000" dirty="0"/>
              <a:t>14 </a:t>
            </a:r>
            <a:r>
              <a:rPr lang="en-US" dirty="0"/>
              <a:t>Joseph said to them, “It is just as I told you: You are spies! </a:t>
            </a:r>
            <a:r>
              <a:rPr lang="en-US" baseline="30000" dirty="0"/>
              <a:t>15 </a:t>
            </a:r>
            <a:r>
              <a:rPr lang="en-US" dirty="0"/>
              <a:t>And this is how you will be tested: As surely as Pharaoh lives, you will not leave this place unless your youngest brother comes here. </a:t>
            </a:r>
            <a:r>
              <a:rPr lang="en-US" baseline="30000" dirty="0"/>
              <a:t>16 </a:t>
            </a:r>
            <a:r>
              <a:rPr lang="en-US" dirty="0"/>
              <a:t>Send one of your number to get your brother; the rest of you will be kept in prison, so that your words may be tested to see if you are telling the truth. If you are not, then as surely as Pharaoh lives, you are spies!”</a:t>
            </a:r>
          </a:p>
          <a:p>
            <a:endParaRPr lang="en-US" dirty="0">
              <a:solidFill>
                <a:schemeClr val="tx1"/>
              </a:solidFill>
            </a:endParaRPr>
          </a:p>
        </p:txBody>
      </p:sp>
      <p:sp>
        <p:nvSpPr>
          <p:cNvPr id="5" name="Rectangle 4">
            <a:extLst>
              <a:ext uri="{FF2B5EF4-FFF2-40B4-BE49-F238E27FC236}">
                <a16:creationId xmlns:a16="http://schemas.microsoft.com/office/drawing/2014/main" id="{856BC28D-D2A9-2E33-9E1E-B3BA072B61FC}"/>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Speech Bubble: Rectangle 12">
            <a:extLst>
              <a:ext uri="{FF2B5EF4-FFF2-40B4-BE49-F238E27FC236}">
                <a16:creationId xmlns:a16="http://schemas.microsoft.com/office/drawing/2014/main" id="{EB2BCEFD-8140-2122-83CD-1D0F629D95F1}"/>
              </a:ext>
            </a:extLst>
          </p:cNvPr>
          <p:cNvSpPr/>
          <p:nvPr/>
        </p:nvSpPr>
        <p:spPr>
          <a:xfrm>
            <a:off x="4552165" y="231105"/>
            <a:ext cx="4039985" cy="1015125"/>
          </a:xfrm>
          <a:prstGeom prst="wedgeRectCallout">
            <a:avLst>
              <a:gd name="adj1" fmla="val 7644"/>
              <a:gd name="adj2" fmla="val 118038"/>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No! You are spies!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You have come to see where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our land is unprotected!</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4A794213-D12B-49A2-E9C7-2304E6AA4907}"/>
              </a:ext>
            </a:extLst>
          </p:cNvPr>
          <p:cNvSpPr/>
          <p:nvPr/>
        </p:nvSpPr>
        <p:spPr>
          <a:xfrm>
            <a:off x="4582374" y="155219"/>
            <a:ext cx="4039985" cy="1373331"/>
          </a:xfrm>
          <a:prstGeom prst="wedgeRectCallout">
            <a:avLst>
              <a:gd name="adj1" fmla="val 10284"/>
              <a:gd name="adj2" fmla="val 84948"/>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It is just as I told you, you are spies!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This is how I will test you:</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One of you go home to get your youngest brother.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 If you don’t, I’ll know your are spies!</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7" name="Speech Bubble: Rectangle 6">
            <a:extLst>
              <a:ext uri="{FF2B5EF4-FFF2-40B4-BE49-F238E27FC236}">
                <a16:creationId xmlns:a16="http://schemas.microsoft.com/office/drawing/2014/main" id="{B35AD1B0-9AC8-269E-C7D1-21DFC46B9341}"/>
              </a:ext>
            </a:extLst>
          </p:cNvPr>
          <p:cNvSpPr/>
          <p:nvPr/>
        </p:nvSpPr>
        <p:spPr>
          <a:xfrm>
            <a:off x="7109442" y="5547360"/>
            <a:ext cx="4661095" cy="685024"/>
          </a:xfrm>
          <a:prstGeom prst="wedgeRectCallout">
            <a:avLst>
              <a:gd name="adj1" fmla="val -35623"/>
              <a:gd name="adj2" fmla="val -86128"/>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No, my lord, we are all sons from one man.</a:t>
            </a:r>
          </a:p>
          <a:p>
            <a:pPr algn="ctr"/>
            <a:r>
              <a:rPr lang="en-US" dirty="0"/>
              <a:t>Your servants are honest men, not spies.</a:t>
            </a:r>
          </a:p>
        </p:txBody>
      </p:sp>
      <p:sp>
        <p:nvSpPr>
          <p:cNvPr id="12" name="Thought Bubble: Cloud 11">
            <a:extLst>
              <a:ext uri="{FF2B5EF4-FFF2-40B4-BE49-F238E27FC236}">
                <a16:creationId xmlns:a16="http://schemas.microsoft.com/office/drawing/2014/main" id="{259BD39E-3FD7-91BB-476D-C46F21BEACEE}"/>
              </a:ext>
            </a:extLst>
          </p:cNvPr>
          <p:cNvSpPr/>
          <p:nvPr/>
        </p:nvSpPr>
        <p:spPr>
          <a:xfrm>
            <a:off x="9941738" y="0"/>
            <a:ext cx="1828800" cy="1166362"/>
          </a:xfrm>
          <a:prstGeom prst="cloudCallout">
            <a:avLst>
              <a:gd name="adj1" fmla="val -176666"/>
              <a:gd name="adj2" fmla="val 122605"/>
            </a:avLst>
          </a:prstGeom>
          <a:solidFill>
            <a:srgbClr val="FFC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I’ll test them</a:t>
            </a:r>
          </a:p>
        </p:txBody>
      </p:sp>
      <p:sp>
        <p:nvSpPr>
          <p:cNvPr id="6" name="Thought Bubble: Cloud 5">
            <a:extLst>
              <a:ext uri="{FF2B5EF4-FFF2-40B4-BE49-F238E27FC236}">
                <a16:creationId xmlns:a16="http://schemas.microsoft.com/office/drawing/2014/main" id="{85C36614-6639-5ABD-0980-EAF3C5FF6266}"/>
              </a:ext>
            </a:extLst>
          </p:cNvPr>
          <p:cNvSpPr/>
          <p:nvPr/>
        </p:nvSpPr>
        <p:spPr>
          <a:xfrm>
            <a:off x="10038793" y="89213"/>
            <a:ext cx="2108378" cy="1166362"/>
          </a:xfrm>
          <a:prstGeom prst="cloudCallout">
            <a:avLst>
              <a:gd name="adj1" fmla="val -161265"/>
              <a:gd name="adj2" fmla="val 112152"/>
            </a:avLst>
          </a:prstGeom>
          <a:solidFill>
            <a:srgbClr val="FFC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Ha!  They’ve never been honest!</a:t>
            </a:r>
          </a:p>
        </p:txBody>
      </p:sp>
      <p:sp>
        <p:nvSpPr>
          <p:cNvPr id="8" name="Speech Bubble: Rectangle 7">
            <a:extLst>
              <a:ext uri="{FF2B5EF4-FFF2-40B4-BE49-F238E27FC236}">
                <a16:creationId xmlns:a16="http://schemas.microsoft.com/office/drawing/2014/main" id="{0E04D6AC-C35E-DD35-9038-1459B8B88C8B}"/>
              </a:ext>
            </a:extLst>
          </p:cNvPr>
          <p:cNvSpPr/>
          <p:nvPr/>
        </p:nvSpPr>
        <p:spPr>
          <a:xfrm>
            <a:off x="7231362" y="5540364"/>
            <a:ext cx="4661095" cy="685024"/>
          </a:xfrm>
          <a:prstGeom prst="wedgeRectCallout">
            <a:avLst>
              <a:gd name="adj1" fmla="val -35623"/>
              <a:gd name="adj2" fmla="val -86128"/>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Your servants are 12 brothers.  The youngest is with our father and one is no more.</a:t>
            </a:r>
          </a:p>
        </p:txBody>
      </p:sp>
    </p:spTree>
    <p:extLst>
      <p:ext uri="{BB962C8B-B14F-4D97-AF65-F5344CB8AC3E}">
        <p14:creationId xmlns:p14="http://schemas.microsoft.com/office/powerpoint/2010/main" val="16317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6"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20298-8B6F-D149-B72B-A194901BC095}"/>
            </a:ext>
          </a:extLst>
        </p:cNvPr>
        <p:cNvGrpSpPr/>
        <p:nvPr/>
      </p:nvGrpSpPr>
      <p:grpSpPr>
        <a:xfrm>
          <a:off x="0" y="0"/>
          <a:ext cx="0" cy="0"/>
          <a:chOff x="0" y="0"/>
          <a:chExt cx="0" cy="0"/>
        </a:xfrm>
      </p:grpSpPr>
      <p:pic>
        <p:nvPicPr>
          <p:cNvPr id="11" name="Content Placeholder 10" descr="A group of men in robes&#10;&#10;Description automatically generated">
            <a:extLst>
              <a:ext uri="{FF2B5EF4-FFF2-40B4-BE49-F238E27FC236}">
                <a16:creationId xmlns:a16="http://schemas.microsoft.com/office/drawing/2014/main" id="{09BEEE4D-1088-57B9-1CA2-72512B3639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50744" y="1400419"/>
            <a:ext cx="5984230" cy="4488173"/>
          </a:xfrm>
        </p:spPr>
      </p:pic>
      <p:sp>
        <p:nvSpPr>
          <p:cNvPr id="2" name="Title 1">
            <a:extLst>
              <a:ext uri="{FF2B5EF4-FFF2-40B4-BE49-F238E27FC236}">
                <a16:creationId xmlns:a16="http://schemas.microsoft.com/office/drawing/2014/main" id="{B4AE3CAB-4612-060D-AE85-0E1424AE4F4C}"/>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Brothers in Prison</a:t>
            </a:r>
          </a:p>
        </p:txBody>
      </p:sp>
      <p:sp>
        <p:nvSpPr>
          <p:cNvPr id="4" name="Text Placeholder 3">
            <a:extLst>
              <a:ext uri="{FF2B5EF4-FFF2-40B4-BE49-F238E27FC236}">
                <a16:creationId xmlns:a16="http://schemas.microsoft.com/office/drawing/2014/main" id="{677DBFC5-15FE-AC34-C4A6-72CB13C8EA61}"/>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2500" lnSpcReduction="20000"/>
          </a:bodyPr>
          <a:lstStyle/>
          <a:p>
            <a:r>
              <a:rPr lang="en-US" baseline="30000" dirty="0"/>
              <a:t>17 </a:t>
            </a:r>
            <a:r>
              <a:rPr lang="en-US" dirty="0"/>
              <a:t>And he put them all in custody for three days.</a:t>
            </a:r>
          </a:p>
          <a:p>
            <a:r>
              <a:rPr lang="en-US" baseline="30000" dirty="0"/>
              <a:t>18 </a:t>
            </a:r>
            <a:r>
              <a:rPr lang="en-US" dirty="0"/>
              <a:t>On the third day, Joseph said to them, “Do this and you will live, for I fear God: </a:t>
            </a:r>
            <a:r>
              <a:rPr lang="en-US" baseline="30000" dirty="0"/>
              <a:t>19 </a:t>
            </a:r>
            <a:r>
              <a:rPr lang="en-US" dirty="0"/>
              <a:t>If you are honest men, let one of your brothers stay here in prison, while the rest of you go and take grain back for your starving households. </a:t>
            </a:r>
            <a:r>
              <a:rPr lang="en-US" baseline="30000" dirty="0"/>
              <a:t>20 </a:t>
            </a:r>
            <a:r>
              <a:rPr lang="en-US" dirty="0"/>
              <a:t>But you must bring your youngest brother to me, so that your words may be verified and that you may not die.” This they proceeded to do.</a:t>
            </a:r>
          </a:p>
          <a:p>
            <a:r>
              <a:rPr lang="en-US" baseline="30000" dirty="0"/>
              <a:t>21 </a:t>
            </a:r>
            <a:r>
              <a:rPr lang="en-US" dirty="0"/>
              <a:t>They said to one another, “Surely we are being punished because of our brother. We saw how distressed he was when he pleaded with us for his life, but we would not listen; that’s why this distress has come on us.”</a:t>
            </a:r>
          </a:p>
          <a:p>
            <a:r>
              <a:rPr lang="en-US" baseline="30000" dirty="0"/>
              <a:t>22 </a:t>
            </a:r>
            <a:r>
              <a:rPr lang="en-US" dirty="0"/>
              <a:t>Reuben replied, “Didn’t I tell you not to sin against the boy? But you wouldn’t listen! Now we must give an accounting for his blood.” </a:t>
            </a:r>
            <a:r>
              <a:rPr lang="en-US" baseline="30000" dirty="0"/>
              <a:t>23 </a:t>
            </a:r>
            <a:r>
              <a:rPr lang="en-US" dirty="0"/>
              <a:t>They did not realize that Joseph could understand them, since he was using an interpreter.</a:t>
            </a:r>
          </a:p>
          <a:p>
            <a:endParaRPr lang="en-US" dirty="0">
              <a:solidFill>
                <a:schemeClr val="tx1"/>
              </a:solidFill>
            </a:endParaRPr>
          </a:p>
        </p:txBody>
      </p:sp>
      <p:sp>
        <p:nvSpPr>
          <p:cNvPr id="5" name="Rectangle 4">
            <a:extLst>
              <a:ext uri="{FF2B5EF4-FFF2-40B4-BE49-F238E27FC236}">
                <a16:creationId xmlns:a16="http://schemas.microsoft.com/office/drawing/2014/main" id="{B1FB52BA-25E3-E502-A88F-0EFD35264B62}"/>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Speech Bubble: Rectangle 6">
            <a:extLst>
              <a:ext uri="{FF2B5EF4-FFF2-40B4-BE49-F238E27FC236}">
                <a16:creationId xmlns:a16="http://schemas.microsoft.com/office/drawing/2014/main" id="{236F43D5-6F96-824A-9637-B5EEFEE7AA23}"/>
              </a:ext>
            </a:extLst>
          </p:cNvPr>
          <p:cNvSpPr/>
          <p:nvPr/>
        </p:nvSpPr>
        <p:spPr>
          <a:xfrm>
            <a:off x="4586751" y="768790"/>
            <a:ext cx="3000785" cy="1015125"/>
          </a:xfrm>
          <a:prstGeom prst="wedgeRect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Surely, we are being punished because of how we treated our brother.</a:t>
            </a:r>
          </a:p>
        </p:txBody>
      </p:sp>
      <p:sp>
        <p:nvSpPr>
          <p:cNvPr id="8" name="Speech Bubble: Rectangle 7">
            <a:extLst>
              <a:ext uri="{FF2B5EF4-FFF2-40B4-BE49-F238E27FC236}">
                <a16:creationId xmlns:a16="http://schemas.microsoft.com/office/drawing/2014/main" id="{667D46FA-0DB1-90A1-20BC-595EF4CF8FB8}"/>
              </a:ext>
            </a:extLst>
          </p:cNvPr>
          <p:cNvSpPr/>
          <p:nvPr/>
        </p:nvSpPr>
        <p:spPr>
          <a:xfrm>
            <a:off x="5780184" y="4136810"/>
            <a:ext cx="2618644" cy="1246080"/>
          </a:xfrm>
          <a:prstGeom prst="wedgeRectCallout">
            <a:avLst>
              <a:gd name="adj1" fmla="val -31891"/>
              <a:gd name="adj2" fmla="val -74480"/>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Didn’t I tell you not to sin against God, but you wouldn’t listen.</a:t>
            </a:r>
          </a:p>
        </p:txBody>
      </p:sp>
      <p:grpSp>
        <p:nvGrpSpPr>
          <p:cNvPr id="19" name="Group 18">
            <a:extLst>
              <a:ext uri="{FF2B5EF4-FFF2-40B4-BE49-F238E27FC236}">
                <a16:creationId xmlns:a16="http://schemas.microsoft.com/office/drawing/2014/main" id="{5CAB9D7D-D5A4-A271-4D3E-B098B6B516A6}"/>
              </a:ext>
            </a:extLst>
          </p:cNvPr>
          <p:cNvGrpSpPr/>
          <p:nvPr/>
        </p:nvGrpSpPr>
        <p:grpSpPr>
          <a:xfrm>
            <a:off x="10389687" y="1791264"/>
            <a:ext cx="1802313" cy="4097328"/>
            <a:chOff x="6614160" y="580826"/>
            <a:chExt cx="2006287" cy="4926240"/>
          </a:xfrm>
        </p:grpSpPr>
        <p:pic>
          <p:nvPicPr>
            <p:cNvPr id="17" name="Picture 16" descr="A group of men in ancient egyptian clothes&#10;&#10;Description automatically generated">
              <a:extLst>
                <a:ext uri="{FF2B5EF4-FFF2-40B4-BE49-F238E27FC236}">
                  <a16:creationId xmlns:a16="http://schemas.microsoft.com/office/drawing/2014/main" id="{A7F6BFBF-8D27-4265-5F75-B1AEF620C43A}"/>
                </a:ext>
              </a:extLst>
            </p:cNvPr>
            <p:cNvPicPr>
              <a:picLocks noChangeAspect="1"/>
            </p:cNvPicPr>
            <p:nvPr/>
          </p:nvPicPr>
          <p:blipFill>
            <a:blip r:embed="rId4">
              <a:extLst>
                <a:ext uri="{28A0092B-C50C-407E-A947-70E740481C1C}">
                  <a14:useLocalDpi xmlns:a14="http://schemas.microsoft.com/office/drawing/2010/main" val="0"/>
                </a:ext>
              </a:extLst>
            </a:blip>
            <a:srcRect l="77333" t="12222" b="6889"/>
            <a:stretch/>
          </p:blipFill>
          <p:spPr>
            <a:xfrm>
              <a:off x="6724356" y="644722"/>
              <a:ext cx="1816700" cy="4862344"/>
            </a:xfrm>
            <a:prstGeom prst="rect">
              <a:avLst/>
            </a:prstGeom>
          </p:spPr>
        </p:pic>
        <p:sp>
          <p:nvSpPr>
            <p:cNvPr id="18" name="Freeform: Shape 17">
              <a:extLst>
                <a:ext uri="{FF2B5EF4-FFF2-40B4-BE49-F238E27FC236}">
                  <a16:creationId xmlns:a16="http://schemas.microsoft.com/office/drawing/2014/main" id="{33F6CD1C-9F17-9096-35A2-AC7BB778DAF7}"/>
                </a:ext>
              </a:extLst>
            </p:cNvPr>
            <p:cNvSpPr/>
            <p:nvPr/>
          </p:nvSpPr>
          <p:spPr>
            <a:xfrm>
              <a:off x="6614160" y="580826"/>
              <a:ext cx="2006287" cy="1522294"/>
            </a:xfrm>
            <a:custGeom>
              <a:avLst/>
              <a:gdLst>
                <a:gd name="connsiteX0" fmla="*/ 137160 w 2006287"/>
                <a:gd name="connsiteY0" fmla="*/ 1400374 h 1522294"/>
                <a:gd name="connsiteX1" fmla="*/ 167640 w 2006287"/>
                <a:gd name="connsiteY1" fmla="*/ 1263214 h 1522294"/>
                <a:gd name="connsiteX2" fmla="*/ 243840 w 2006287"/>
                <a:gd name="connsiteY2" fmla="*/ 1171774 h 1522294"/>
                <a:gd name="connsiteX3" fmla="*/ 289560 w 2006287"/>
                <a:gd name="connsiteY3" fmla="*/ 1156534 h 1522294"/>
                <a:gd name="connsiteX4" fmla="*/ 320040 w 2006287"/>
                <a:gd name="connsiteY4" fmla="*/ 1095574 h 1522294"/>
                <a:gd name="connsiteX5" fmla="*/ 335280 w 2006287"/>
                <a:gd name="connsiteY5" fmla="*/ 1034614 h 1522294"/>
                <a:gd name="connsiteX6" fmla="*/ 381000 w 2006287"/>
                <a:gd name="connsiteY6" fmla="*/ 988894 h 1522294"/>
                <a:gd name="connsiteX7" fmla="*/ 426720 w 2006287"/>
                <a:gd name="connsiteY7" fmla="*/ 897454 h 1522294"/>
                <a:gd name="connsiteX8" fmla="*/ 472440 w 2006287"/>
                <a:gd name="connsiteY8" fmla="*/ 653614 h 1522294"/>
                <a:gd name="connsiteX9" fmla="*/ 502920 w 2006287"/>
                <a:gd name="connsiteY9" fmla="*/ 592654 h 1522294"/>
                <a:gd name="connsiteX10" fmla="*/ 518160 w 2006287"/>
                <a:gd name="connsiteY10" fmla="*/ 516454 h 1522294"/>
                <a:gd name="connsiteX11" fmla="*/ 518160 w 2006287"/>
                <a:gd name="connsiteY11" fmla="*/ 333574 h 1522294"/>
                <a:gd name="connsiteX12" fmla="*/ 624840 w 2006287"/>
                <a:gd name="connsiteY12" fmla="*/ 242134 h 1522294"/>
                <a:gd name="connsiteX13" fmla="*/ 655320 w 2006287"/>
                <a:gd name="connsiteY13" fmla="*/ 196414 h 1522294"/>
                <a:gd name="connsiteX14" fmla="*/ 746760 w 2006287"/>
                <a:gd name="connsiteY14" fmla="*/ 120214 h 1522294"/>
                <a:gd name="connsiteX15" fmla="*/ 883920 w 2006287"/>
                <a:gd name="connsiteY15" fmla="*/ 89734 h 1522294"/>
                <a:gd name="connsiteX16" fmla="*/ 1005840 w 2006287"/>
                <a:gd name="connsiteY16" fmla="*/ 59254 h 1522294"/>
                <a:gd name="connsiteX17" fmla="*/ 1097280 w 2006287"/>
                <a:gd name="connsiteY17" fmla="*/ 120214 h 1522294"/>
                <a:gd name="connsiteX18" fmla="*/ 1143000 w 2006287"/>
                <a:gd name="connsiteY18" fmla="*/ 226894 h 1522294"/>
                <a:gd name="connsiteX19" fmla="*/ 1158240 w 2006287"/>
                <a:gd name="connsiteY19" fmla="*/ 272614 h 1522294"/>
                <a:gd name="connsiteX20" fmla="*/ 1203960 w 2006287"/>
                <a:gd name="connsiteY20" fmla="*/ 318334 h 1522294"/>
                <a:gd name="connsiteX21" fmla="*/ 1249680 w 2006287"/>
                <a:gd name="connsiteY21" fmla="*/ 379294 h 1522294"/>
                <a:gd name="connsiteX22" fmla="*/ 1310640 w 2006287"/>
                <a:gd name="connsiteY22" fmla="*/ 455494 h 1522294"/>
                <a:gd name="connsiteX23" fmla="*/ 1341120 w 2006287"/>
                <a:gd name="connsiteY23" fmla="*/ 546934 h 1522294"/>
                <a:gd name="connsiteX24" fmla="*/ 1432560 w 2006287"/>
                <a:gd name="connsiteY24" fmla="*/ 638374 h 1522294"/>
                <a:gd name="connsiteX25" fmla="*/ 1463040 w 2006287"/>
                <a:gd name="connsiteY25" fmla="*/ 684094 h 1522294"/>
                <a:gd name="connsiteX26" fmla="*/ 1524000 w 2006287"/>
                <a:gd name="connsiteY26" fmla="*/ 714574 h 1522294"/>
                <a:gd name="connsiteX27" fmla="*/ 1630680 w 2006287"/>
                <a:gd name="connsiteY27" fmla="*/ 866974 h 1522294"/>
                <a:gd name="connsiteX28" fmla="*/ 1661160 w 2006287"/>
                <a:gd name="connsiteY28" fmla="*/ 912694 h 1522294"/>
                <a:gd name="connsiteX29" fmla="*/ 1706880 w 2006287"/>
                <a:gd name="connsiteY29" fmla="*/ 943174 h 1522294"/>
                <a:gd name="connsiteX30" fmla="*/ 1722120 w 2006287"/>
                <a:gd name="connsiteY30" fmla="*/ 988894 h 1522294"/>
                <a:gd name="connsiteX31" fmla="*/ 1828800 w 2006287"/>
                <a:gd name="connsiteY31" fmla="*/ 1080334 h 1522294"/>
                <a:gd name="connsiteX32" fmla="*/ 1844040 w 2006287"/>
                <a:gd name="connsiteY32" fmla="*/ 1126054 h 1522294"/>
                <a:gd name="connsiteX33" fmla="*/ 1935480 w 2006287"/>
                <a:gd name="connsiteY33" fmla="*/ 1217494 h 1522294"/>
                <a:gd name="connsiteX34" fmla="*/ 1950720 w 2006287"/>
                <a:gd name="connsiteY34" fmla="*/ 1141294 h 1522294"/>
                <a:gd name="connsiteX35" fmla="*/ 1996440 w 2006287"/>
                <a:gd name="connsiteY35" fmla="*/ 226894 h 1522294"/>
                <a:gd name="connsiteX36" fmla="*/ 1981200 w 2006287"/>
                <a:gd name="connsiteY36" fmla="*/ 74494 h 1522294"/>
                <a:gd name="connsiteX37" fmla="*/ 1417320 w 2006287"/>
                <a:gd name="connsiteY37" fmla="*/ 59254 h 1522294"/>
                <a:gd name="connsiteX38" fmla="*/ 1356360 w 2006287"/>
                <a:gd name="connsiteY38" fmla="*/ 44014 h 1522294"/>
                <a:gd name="connsiteX39" fmla="*/ 1082040 w 2006287"/>
                <a:gd name="connsiteY39" fmla="*/ 59254 h 1522294"/>
                <a:gd name="connsiteX40" fmla="*/ 1005840 w 2006287"/>
                <a:gd name="connsiteY40" fmla="*/ 74494 h 1522294"/>
                <a:gd name="connsiteX41" fmla="*/ 807720 w 2006287"/>
                <a:gd name="connsiteY41" fmla="*/ 28774 h 1522294"/>
                <a:gd name="connsiteX42" fmla="*/ 76200 w 2006287"/>
                <a:gd name="connsiteY42" fmla="*/ 44014 h 1522294"/>
                <a:gd name="connsiteX43" fmla="*/ 60960 w 2006287"/>
                <a:gd name="connsiteY43" fmla="*/ 333574 h 1522294"/>
                <a:gd name="connsiteX44" fmla="*/ 45720 w 2006287"/>
                <a:gd name="connsiteY44" fmla="*/ 531694 h 1522294"/>
                <a:gd name="connsiteX45" fmla="*/ 15240 w 2006287"/>
                <a:gd name="connsiteY45" fmla="*/ 699334 h 1522294"/>
                <a:gd name="connsiteX46" fmla="*/ 0 w 2006287"/>
                <a:gd name="connsiteY46" fmla="*/ 1004134 h 1522294"/>
                <a:gd name="connsiteX47" fmla="*/ 15240 w 2006287"/>
                <a:gd name="connsiteY47" fmla="*/ 1339414 h 1522294"/>
                <a:gd name="connsiteX48" fmla="*/ 45720 w 2006287"/>
                <a:gd name="connsiteY48" fmla="*/ 1522294 h 1522294"/>
                <a:gd name="connsiteX49" fmla="*/ 91440 w 2006287"/>
                <a:gd name="connsiteY49" fmla="*/ 1491814 h 1522294"/>
                <a:gd name="connsiteX50" fmla="*/ 137160 w 2006287"/>
                <a:gd name="connsiteY50" fmla="*/ 1400374 h 152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06287" h="1522294">
                  <a:moveTo>
                    <a:pt x="137160" y="1400374"/>
                  </a:moveTo>
                  <a:cubicBezTo>
                    <a:pt x="149860" y="1362274"/>
                    <a:pt x="159569" y="1282046"/>
                    <a:pt x="167640" y="1263214"/>
                  </a:cubicBezTo>
                  <a:cubicBezTo>
                    <a:pt x="178885" y="1236975"/>
                    <a:pt x="221869" y="1186421"/>
                    <a:pt x="243840" y="1171774"/>
                  </a:cubicBezTo>
                  <a:cubicBezTo>
                    <a:pt x="257206" y="1162863"/>
                    <a:pt x="274320" y="1161614"/>
                    <a:pt x="289560" y="1156534"/>
                  </a:cubicBezTo>
                  <a:cubicBezTo>
                    <a:pt x="299720" y="1136214"/>
                    <a:pt x="312063" y="1116846"/>
                    <a:pt x="320040" y="1095574"/>
                  </a:cubicBezTo>
                  <a:cubicBezTo>
                    <a:pt x="327394" y="1075962"/>
                    <a:pt x="324888" y="1052800"/>
                    <a:pt x="335280" y="1034614"/>
                  </a:cubicBezTo>
                  <a:cubicBezTo>
                    <a:pt x="345973" y="1015901"/>
                    <a:pt x="367202" y="1005451"/>
                    <a:pt x="381000" y="988894"/>
                  </a:cubicBezTo>
                  <a:cubicBezTo>
                    <a:pt x="413826" y="949503"/>
                    <a:pt x="411446" y="943276"/>
                    <a:pt x="426720" y="897454"/>
                  </a:cubicBezTo>
                  <a:cubicBezTo>
                    <a:pt x="433985" y="839332"/>
                    <a:pt x="445498" y="707498"/>
                    <a:pt x="472440" y="653614"/>
                  </a:cubicBezTo>
                  <a:lnTo>
                    <a:pt x="502920" y="592654"/>
                  </a:lnTo>
                  <a:cubicBezTo>
                    <a:pt x="508000" y="567254"/>
                    <a:pt x="518160" y="542357"/>
                    <a:pt x="518160" y="516454"/>
                  </a:cubicBezTo>
                  <a:cubicBezTo>
                    <a:pt x="518160" y="453287"/>
                    <a:pt x="483864" y="393592"/>
                    <a:pt x="518160" y="333574"/>
                  </a:cubicBezTo>
                  <a:cubicBezTo>
                    <a:pt x="540279" y="294866"/>
                    <a:pt x="595619" y="271355"/>
                    <a:pt x="624840" y="242134"/>
                  </a:cubicBezTo>
                  <a:cubicBezTo>
                    <a:pt x="637792" y="229182"/>
                    <a:pt x="643594" y="210485"/>
                    <a:pt x="655320" y="196414"/>
                  </a:cubicBezTo>
                  <a:cubicBezTo>
                    <a:pt x="679395" y="167524"/>
                    <a:pt x="712509" y="137340"/>
                    <a:pt x="746760" y="120214"/>
                  </a:cubicBezTo>
                  <a:cubicBezTo>
                    <a:pt x="785147" y="101021"/>
                    <a:pt x="847128" y="96423"/>
                    <a:pt x="883920" y="89734"/>
                  </a:cubicBezTo>
                  <a:cubicBezTo>
                    <a:pt x="964838" y="75022"/>
                    <a:pt x="942389" y="80404"/>
                    <a:pt x="1005840" y="59254"/>
                  </a:cubicBezTo>
                  <a:cubicBezTo>
                    <a:pt x="1036320" y="79574"/>
                    <a:pt x="1085696" y="85461"/>
                    <a:pt x="1097280" y="120214"/>
                  </a:cubicBezTo>
                  <a:cubicBezTo>
                    <a:pt x="1133021" y="227436"/>
                    <a:pt x="1086504" y="95069"/>
                    <a:pt x="1143000" y="226894"/>
                  </a:cubicBezTo>
                  <a:cubicBezTo>
                    <a:pt x="1149328" y="241659"/>
                    <a:pt x="1149329" y="259248"/>
                    <a:pt x="1158240" y="272614"/>
                  </a:cubicBezTo>
                  <a:cubicBezTo>
                    <a:pt x="1170195" y="290547"/>
                    <a:pt x="1189934" y="301970"/>
                    <a:pt x="1203960" y="318334"/>
                  </a:cubicBezTo>
                  <a:cubicBezTo>
                    <a:pt x="1220490" y="337619"/>
                    <a:pt x="1234440" y="358974"/>
                    <a:pt x="1249680" y="379294"/>
                  </a:cubicBezTo>
                  <a:cubicBezTo>
                    <a:pt x="1305260" y="546035"/>
                    <a:pt x="1212163" y="297930"/>
                    <a:pt x="1310640" y="455494"/>
                  </a:cubicBezTo>
                  <a:cubicBezTo>
                    <a:pt x="1327668" y="482739"/>
                    <a:pt x="1318402" y="524216"/>
                    <a:pt x="1341120" y="546934"/>
                  </a:cubicBezTo>
                  <a:cubicBezTo>
                    <a:pt x="1371600" y="577414"/>
                    <a:pt x="1408650" y="602508"/>
                    <a:pt x="1432560" y="638374"/>
                  </a:cubicBezTo>
                  <a:cubicBezTo>
                    <a:pt x="1442720" y="653614"/>
                    <a:pt x="1448969" y="672368"/>
                    <a:pt x="1463040" y="684094"/>
                  </a:cubicBezTo>
                  <a:cubicBezTo>
                    <a:pt x="1480493" y="698638"/>
                    <a:pt x="1503680" y="704414"/>
                    <a:pt x="1524000" y="714574"/>
                  </a:cubicBezTo>
                  <a:cubicBezTo>
                    <a:pt x="1591699" y="804840"/>
                    <a:pt x="1555631" y="754400"/>
                    <a:pt x="1630680" y="866974"/>
                  </a:cubicBezTo>
                  <a:cubicBezTo>
                    <a:pt x="1640840" y="882214"/>
                    <a:pt x="1645920" y="902534"/>
                    <a:pt x="1661160" y="912694"/>
                  </a:cubicBezTo>
                  <a:lnTo>
                    <a:pt x="1706880" y="943174"/>
                  </a:lnTo>
                  <a:cubicBezTo>
                    <a:pt x="1711960" y="958414"/>
                    <a:pt x="1712783" y="975822"/>
                    <a:pt x="1722120" y="988894"/>
                  </a:cubicBezTo>
                  <a:cubicBezTo>
                    <a:pt x="1755716" y="1035929"/>
                    <a:pt x="1784866" y="1051044"/>
                    <a:pt x="1828800" y="1080334"/>
                  </a:cubicBezTo>
                  <a:cubicBezTo>
                    <a:pt x="1833880" y="1095574"/>
                    <a:pt x="1834177" y="1113374"/>
                    <a:pt x="1844040" y="1126054"/>
                  </a:cubicBezTo>
                  <a:cubicBezTo>
                    <a:pt x="1870504" y="1160079"/>
                    <a:pt x="1935480" y="1217494"/>
                    <a:pt x="1935480" y="1217494"/>
                  </a:cubicBezTo>
                  <a:cubicBezTo>
                    <a:pt x="1940560" y="1192094"/>
                    <a:pt x="1949448" y="1167166"/>
                    <a:pt x="1950720" y="1141294"/>
                  </a:cubicBezTo>
                  <a:cubicBezTo>
                    <a:pt x="1996605" y="208291"/>
                    <a:pt x="1911081" y="568330"/>
                    <a:pt x="1996440" y="226894"/>
                  </a:cubicBezTo>
                  <a:cubicBezTo>
                    <a:pt x="1991360" y="176094"/>
                    <a:pt x="2030240" y="88690"/>
                    <a:pt x="1981200" y="74494"/>
                  </a:cubicBezTo>
                  <a:cubicBezTo>
                    <a:pt x="1800586" y="22211"/>
                    <a:pt x="1605125" y="68415"/>
                    <a:pt x="1417320" y="59254"/>
                  </a:cubicBezTo>
                  <a:cubicBezTo>
                    <a:pt x="1396399" y="58233"/>
                    <a:pt x="1376680" y="49094"/>
                    <a:pt x="1356360" y="44014"/>
                  </a:cubicBezTo>
                  <a:cubicBezTo>
                    <a:pt x="1264920" y="49094"/>
                    <a:pt x="1173277" y="51320"/>
                    <a:pt x="1082040" y="59254"/>
                  </a:cubicBezTo>
                  <a:cubicBezTo>
                    <a:pt x="1056234" y="61498"/>
                    <a:pt x="1031686" y="76217"/>
                    <a:pt x="1005840" y="74494"/>
                  </a:cubicBezTo>
                  <a:cubicBezTo>
                    <a:pt x="921764" y="68889"/>
                    <a:pt x="876517" y="51706"/>
                    <a:pt x="807720" y="28774"/>
                  </a:cubicBezTo>
                  <a:cubicBezTo>
                    <a:pt x="563880" y="33854"/>
                    <a:pt x="302008" y="-48152"/>
                    <a:pt x="76200" y="44014"/>
                  </a:cubicBezTo>
                  <a:cubicBezTo>
                    <a:pt x="-13287" y="80539"/>
                    <a:pt x="66989" y="237109"/>
                    <a:pt x="60960" y="333574"/>
                  </a:cubicBezTo>
                  <a:cubicBezTo>
                    <a:pt x="56828" y="399680"/>
                    <a:pt x="52000" y="465757"/>
                    <a:pt x="45720" y="531694"/>
                  </a:cubicBezTo>
                  <a:cubicBezTo>
                    <a:pt x="34232" y="652322"/>
                    <a:pt x="41178" y="621519"/>
                    <a:pt x="15240" y="699334"/>
                  </a:cubicBezTo>
                  <a:cubicBezTo>
                    <a:pt x="10160" y="800934"/>
                    <a:pt x="0" y="902407"/>
                    <a:pt x="0" y="1004134"/>
                  </a:cubicBezTo>
                  <a:cubicBezTo>
                    <a:pt x="0" y="1116009"/>
                    <a:pt x="7543" y="1227804"/>
                    <a:pt x="15240" y="1339414"/>
                  </a:cubicBezTo>
                  <a:cubicBezTo>
                    <a:pt x="19220" y="1397119"/>
                    <a:pt x="34197" y="1464678"/>
                    <a:pt x="45720" y="1522294"/>
                  </a:cubicBezTo>
                  <a:cubicBezTo>
                    <a:pt x="60960" y="1512134"/>
                    <a:pt x="81280" y="1507054"/>
                    <a:pt x="91440" y="1491814"/>
                  </a:cubicBezTo>
                  <a:cubicBezTo>
                    <a:pt x="103058" y="1474386"/>
                    <a:pt x="124460" y="1438474"/>
                    <a:pt x="137160" y="1400374"/>
                  </a:cubicBezTo>
                  <a:close/>
                </a:path>
              </a:pathLst>
            </a:custGeom>
            <a:solidFill>
              <a:srgbClr val="5A25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Content Placeholder 10" descr="A group of men in robes&#10;&#10;Description automatically generated">
            <a:extLst>
              <a:ext uri="{FF2B5EF4-FFF2-40B4-BE49-F238E27FC236}">
                <a16:creationId xmlns:a16="http://schemas.microsoft.com/office/drawing/2014/main" id="{D300E6FE-A0BE-4543-B653-844C20AB2E78}"/>
              </a:ext>
            </a:extLst>
          </p:cNvPr>
          <p:cNvPicPr>
            <a:picLocks noChangeAspect="1"/>
          </p:cNvPicPr>
          <p:nvPr/>
        </p:nvPicPr>
        <p:blipFill>
          <a:blip r:embed="rId2">
            <a:extLst>
              <a:ext uri="{28A0092B-C50C-407E-A947-70E740481C1C}">
                <a14:useLocalDpi xmlns:a14="http://schemas.microsoft.com/office/drawing/2010/main" val="0"/>
              </a:ext>
            </a:extLst>
          </a:blip>
          <a:srcRect l="17876" r="53661" b="90871"/>
          <a:stretch/>
        </p:blipFill>
        <p:spPr>
          <a:xfrm>
            <a:off x="10434974" y="1381558"/>
            <a:ext cx="1703320" cy="409706"/>
          </a:xfrm>
          <a:prstGeom prst="rect">
            <a:avLst/>
          </a:prstGeom>
        </p:spPr>
      </p:pic>
      <p:sp>
        <p:nvSpPr>
          <p:cNvPr id="22" name="Rectangle 21">
            <a:extLst>
              <a:ext uri="{FF2B5EF4-FFF2-40B4-BE49-F238E27FC236}">
                <a16:creationId xmlns:a16="http://schemas.microsoft.com/office/drawing/2014/main" id="{FC2607DF-2DCF-D855-94C2-EA7FDB532F9A}"/>
              </a:ext>
            </a:extLst>
          </p:cNvPr>
          <p:cNvSpPr/>
          <p:nvPr/>
        </p:nvSpPr>
        <p:spPr>
          <a:xfrm>
            <a:off x="10434974" y="1620369"/>
            <a:ext cx="1632001" cy="262714"/>
          </a:xfrm>
          <a:prstGeom prst="rect">
            <a:avLst/>
          </a:prstGeom>
          <a:solidFill>
            <a:srgbClr val="5A25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23BA5C0-3F5C-7D32-485F-537E81EDECA4}"/>
              </a:ext>
            </a:extLst>
          </p:cNvPr>
          <p:cNvSpPr/>
          <p:nvPr/>
        </p:nvSpPr>
        <p:spPr>
          <a:xfrm>
            <a:off x="10434974" y="1563020"/>
            <a:ext cx="1632001" cy="262714"/>
          </a:xfrm>
          <a:prstGeom prst="rect">
            <a:avLst/>
          </a:prstGeom>
          <a:blipFill>
            <a:blip r:embed="rId5">
              <a:alphaModFix amt="35000"/>
              <a:extLst>
                <a:ext uri="{BEBA8EAE-BF5A-486C-A8C5-ECC9F3942E4B}">
                  <a14:imgProps xmlns:a14="http://schemas.microsoft.com/office/drawing/2010/main">
                    <a14:imgLayer r:embed="rId6">
                      <a14:imgEffect>
                        <a14:colorTemperature colorTemp="4700"/>
                      </a14:imgEffect>
                    </a14:imgLayer>
                  </a14:imgProps>
                </a:ext>
              </a:extLst>
            </a:blip>
            <a:tile tx="0" ty="0" sx="100000" sy="100000" flip="none" algn="tl"/>
          </a:bli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peech Bubble: Rectangle 9">
            <a:extLst>
              <a:ext uri="{FF2B5EF4-FFF2-40B4-BE49-F238E27FC236}">
                <a16:creationId xmlns:a16="http://schemas.microsoft.com/office/drawing/2014/main" id="{F37ACD5C-8B27-6F16-C924-72883C8995C7}"/>
              </a:ext>
            </a:extLst>
          </p:cNvPr>
          <p:cNvSpPr/>
          <p:nvPr/>
        </p:nvSpPr>
        <p:spPr>
          <a:xfrm>
            <a:off x="7790464" y="242366"/>
            <a:ext cx="4039985" cy="1139192"/>
          </a:xfrm>
          <a:prstGeom prst="wedgeRectCallout">
            <a:avLst>
              <a:gd name="adj1" fmla="val 29523"/>
              <a:gd name="adj2" fmla="val 86511"/>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Do this and you will live, for I fear God.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If you are honest men, let one of your brothers stay here and the rest can take food back to your families.</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23" name="Speech Bubble: Rectangle 22">
            <a:extLst>
              <a:ext uri="{FF2B5EF4-FFF2-40B4-BE49-F238E27FC236}">
                <a16:creationId xmlns:a16="http://schemas.microsoft.com/office/drawing/2014/main" id="{98C35FB9-5C24-8C70-8932-85741196568E}"/>
              </a:ext>
            </a:extLst>
          </p:cNvPr>
          <p:cNvSpPr/>
          <p:nvPr/>
        </p:nvSpPr>
        <p:spPr>
          <a:xfrm>
            <a:off x="7835751" y="305843"/>
            <a:ext cx="4039985" cy="1139192"/>
          </a:xfrm>
          <a:prstGeom prst="wedgeRectCallout">
            <a:avLst>
              <a:gd name="adj1" fmla="val 29523"/>
              <a:gd name="adj2" fmla="val 86511"/>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But when you come back, you must bring your youngest brother.</a:t>
            </a:r>
          </a:p>
        </p:txBody>
      </p:sp>
      <p:sp>
        <p:nvSpPr>
          <p:cNvPr id="25" name="Thought Bubble: Cloud 24">
            <a:extLst>
              <a:ext uri="{FF2B5EF4-FFF2-40B4-BE49-F238E27FC236}">
                <a16:creationId xmlns:a16="http://schemas.microsoft.com/office/drawing/2014/main" id="{D9F658D8-D0D9-57DB-B3FE-7018268040CF}"/>
              </a:ext>
            </a:extLst>
          </p:cNvPr>
          <p:cNvSpPr/>
          <p:nvPr/>
        </p:nvSpPr>
        <p:spPr>
          <a:xfrm>
            <a:off x="7723543" y="201678"/>
            <a:ext cx="4455338" cy="1289504"/>
          </a:xfrm>
          <a:prstGeom prst="cloudCallout">
            <a:avLst>
              <a:gd name="adj1" fmla="val 18924"/>
              <a:gd name="adj2" fmla="val 90271"/>
            </a:avLst>
          </a:prstGeom>
          <a:solidFill>
            <a:srgbClr val="FFC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They don’t know that I can understand them.</a:t>
            </a:r>
          </a:p>
          <a:p>
            <a:pPr algn="ctr"/>
            <a:r>
              <a:rPr lang="en-US" dirty="0">
                <a:solidFill>
                  <a:srgbClr val="C00000"/>
                </a:solidFill>
              </a:rPr>
              <a:t>At least they are thinking about how they treated me!</a:t>
            </a:r>
          </a:p>
        </p:txBody>
      </p:sp>
      <p:pic>
        <p:nvPicPr>
          <p:cNvPr id="27" name="Picture 26" descr="A blue and yellow striped object&#10;&#10;Description automatically generated">
            <a:extLst>
              <a:ext uri="{FF2B5EF4-FFF2-40B4-BE49-F238E27FC236}">
                <a16:creationId xmlns:a16="http://schemas.microsoft.com/office/drawing/2014/main" id="{DA4DAFE7-F47B-9793-0460-EF94FFE07120}"/>
              </a:ext>
            </a:extLst>
          </p:cNvPr>
          <p:cNvPicPr>
            <a:picLocks noChangeAspect="1"/>
          </p:cNvPicPr>
          <p:nvPr/>
        </p:nvPicPr>
        <p:blipFill>
          <a:blip r:embed="rId7">
            <a:clrChange>
              <a:clrFrom>
                <a:srgbClr val="F5F3F4"/>
              </a:clrFrom>
              <a:clrTo>
                <a:srgbClr val="F5F3F4">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668561" y="1757288"/>
            <a:ext cx="868396" cy="1035218"/>
          </a:xfrm>
          <a:prstGeom prst="rect">
            <a:avLst/>
          </a:prstGeom>
        </p:spPr>
      </p:pic>
      <p:sp>
        <p:nvSpPr>
          <p:cNvPr id="29" name="Speech Bubble: Rectangle 28">
            <a:extLst>
              <a:ext uri="{FF2B5EF4-FFF2-40B4-BE49-F238E27FC236}">
                <a16:creationId xmlns:a16="http://schemas.microsoft.com/office/drawing/2014/main" id="{50B9EEE1-A691-9268-F3BE-C09C6BE8F30C}"/>
              </a:ext>
            </a:extLst>
          </p:cNvPr>
          <p:cNvSpPr/>
          <p:nvPr/>
        </p:nvSpPr>
        <p:spPr>
          <a:xfrm>
            <a:off x="7790464" y="302282"/>
            <a:ext cx="4039985" cy="1139192"/>
          </a:xfrm>
          <a:prstGeom prst="wedgeRectCallout">
            <a:avLst>
              <a:gd name="adj1" fmla="val 22211"/>
              <a:gd name="adj2" fmla="val 93920"/>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Bind that one (Simeon).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He must stay here.</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pic>
        <p:nvPicPr>
          <p:cNvPr id="31" name="Picture 30" descr="A yellow face with tears on it&#10;&#10;Description automatically generated">
            <a:extLst>
              <a:ext uri="{FF2B5EF4-FFF2-40B4-BE49-F238E27FC236}">
                <a16:creationId xmlns:a16="http://schemas.microsoft.com/office/drawing/2014/main" id="{8C597D55-74AA-30BC-FE57-5339DB7530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45628" y="351850"/>
            <a:ext cx="710418" cy="710418"/>
          </a:xfrm>
          <a:prstGeom prst="rect">
            <a:avLst/>
          </a:prstGeom>
        </p:spPr>
      </p:pic>
    </p:spTree>
    <p:extLst>
      <p:ext uri="{BB962C8B-B14F-4D97-AF65-F5344CB8AC3E}">
        <p14:creationId xmlns:p14="http://schemas.microsoft.com/office/powerpoint/2010/main" val="1118058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3" grpId="0" animBg="1"/>
      <p:bldP spid="25"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EA2AC-3230-FA6B-14CC-24B34D2A9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85F74F-042F-2420-CDF7-887A4EF7228D}"/>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A test of honesty</a:t>
            </a:r>
          </a:p>
        </p:txBody>
      </p:sp>
      <p:sp>
        <p:nvSpPr>
          <p:cNvPr id="4" name="Text Placeholder 3">
            <a:extLst>
              <a:ext uri="{FF2B5EF4-FFF2-40B4-BE49-F238E27FC236}">
                <a16:creationId xmlns:a16="http://schemas.microsoft.com/office/drawing/2014/main" id="{75B8CC56-66AF-63B9-EDAD-046158DF823B}"/>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25 </a:t>
            </a:r>
            <a:r>
              <a:rPr lang="en-US" dirty="0"/>
              <a:t>Joseph gave orders to fill their bags with grain, to put each man’s silver back in his sack, and to give them provisions for their journey. After this was done for them, </a:t>
            </a:r>
            <a:r>
              <a:rPr lang="en-US" baseline="30000" dirty="0"/>
              <a:t>26 </a:t>
            </a:r>
            <a:r>
              <a:rPr lang="en-US" dirty="0"/>
              <a:t>they loaded their grain on their donkeys and left.</a:t>
            </a:r>
          </a:p>
          <a:p>
            <a:endParaRPr lang="en-US" dirty="0">
              <a:solidFill>
                <a:schemeClr val="tx1"/>
              </a:solidFill>
            </a:endParaRPr>
          </a:p>
        </p:txBody>
      </p:sp>
      <p:sp>
        <p:nvSpPr>
          <p:cNvPr id="5" name="Rectangle 4">
            <a:extLst>
              <a:ext uri="{FF2B5EF4-FFF2-40B4-BE49-F238E27FC236}">
                <a16:creationId xmlns:a16="http://schemas.microsoft.com/office/drawing/2014/main" id="{F05B2E88-334F-3649-8F2B-C0F6647ADEC2}"/>
              </a:ext>
            </a:extLst>
          </p:cNvPr>
          <p:cNvSpPr/>
          <p:nvPr/>
        </p:nvSpPr>
        <p:spPr>
          <a:xfrm>
            <a:off x="0" y="6372225"/>
            <a:ext cx="12192000" cy="485775"/>
          </a:xfrm>
          <a:prstGeom prst="rect">
            <a:avLst/>
          </a:prstGeom>
          <a:blipFill>
            <a:blip r:embed="rId2"/>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5" name="Content Placeholder 14" descr="A group of men in clothing&#10;&#10;Description automatically generated">
            <a:extLst>
              <a:ext uri="{FF2B5EF4-FFF2-40B4-BE49-F238E27FC236}">
                <a16:creationId xmlns:a16="http://schemas.microsoft.com/office/drawing/2014/main" id="{D12C4944-E1F2-C8C4-4D0F-819C1D452F4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22799" y="1457722"/>
            <a:ext cx="5881688" cy="4411266"/>
          </a:xfrm>
        </p:spPr>
      </p:pic>
    </p:spTree>
    <p:extLst>
      <p:ext uri="{BB962C8B-B14F-4D97-AF65-F5344CB8AC3E}">
        <p14:creationId xmlns:p14="http://schemas.microsoft.com/office/powerpoint/2010/main" val="4254167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303E3-1DB9-0D5C-B30D-8EC2FE41F32B}"/>
            </a:ext>
          </a:extLst>
        </p:cNvPr>
        <p:cNvGrpSpPr/>
        <p:nvPr/>
      </p:nvGrpSpPr>
      <p:grpSpPr>
        <a:xfrm>
          <a:off x="0" y="0"/>
          <a:ext cx="0" cy="0"/>
          <a:chOff x="0" y="0"/>
          <a:chExt cx="0" cy="0"/>
        </a:xfrm>
      </p:grpSpPr>
      <p:pic>
        <p:nvPicPr>
          <p:cNvPr id="15" name="Content Placeholder 14" descr="A drawing of hands holding a bag of sand&#10;&#10;Description automatically generated">
            <a:extLst>
              <a:ext uri="{FF2B5EF4-FFF2-40B4-BE49-F238E27FC236}">
                <a16:creationId xmlns:a16="http://schemas.microsoft.com/office/drawing/2014/main" id="{52B12517-E4B3-DCB7-2F04-BE45617FA8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6603" y="1528550"/>
            <a:ext cx="5775692" cy="4331769"/>
          </a:xfrm>
        </p:spPr>
      </p:pic>
      <p:sp>
        <p:nvSpPr>
          <p:cNvPr id="2" name="Title 1">
            <a:extLst>
              <a:ext uri="{FF2B5EF4-FFF2-40B4-BE49-F238E27FC236}">
                <a16:creationId xmlns:a16="http://schemas.microsoft.com/office/drawing/2014/main" id="{89B8707F-ABA2-6A54-9942-1FDC23771C00}"/>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endParaRPr lang="en-US" dirty="0">
              <a:solidFill>
                <a:schemeClr val="accent1">
                  <a:lumMod val="75000"/>
                </a:schemeClr>
              </a:solidFill>
              <a:effectLst>
                <a:outerShdw blurRad="38100" dist="38100" dir="2700000" algn="tl">
                  <a:srgbClr val="000000">
                    <a:alpha val="43137"/>
                  </a:srgbClr>
                </a:outerShdw>
              </a:effectLst>
            </a:endParaRPr>
          </a:p>
        </p:txBody>
      </p:sp>
      <p:sp>
        <p:nvSpPr>
          <p:cNvPr id="4" name="Text Placeholder 3">
            <a:extLst>
              <a:ext uri="{FF2B5EF4-FFF2-40B4-BE49-F238E27FC236}">
                <a16:creationId xmlns:a16="http://schemas.microsoft.com/office/drawing/2014/main" id="{DD580CEE-DDE4-3470-D1AB-855DCF20B0EB}"/>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lnSpcReduction="10000"/>
          </a:bodyPr>
          <a:lstStyle/>
          <a:p>
            <a:r>
              <a:rPr lang="en-US" baseline="30000" dirty="0"/>
              <a:t>25 </a:t>
            </a:r>
            <a:r>
              <a:rPr lang="en-US" dirty="0"/>
              <a:t>Joseph gave orders to fill their bags with grain, to put each man’s silver back in his sack, and to give them provisions for their journey. After this was done for them, </a:t>
            </a:r>
            <a:r>
              <a:rPr lang="en-US" baseline="30000" dirty="0"/>
              <a:t>26 </a:t>
            </a:r>
            <a:r>
              <a:rPr lang="en-US" dirty="0"/>
              <a:t>they loaded their grain on their donkeys and left.</a:t>
            </a:r>
          </a:p>
          <a:p>
            <a:endParaRPr lang="en-US" baseline="30000" dirty="0"/>
          </a:p>
          <a:p>
            <a:endParaRPr lang="en-US" baseline="30000" dirty="0"/>
          </a:p>
          <a:p>
            <a:endParaRPr lang="en-US" baseline="30000" dirty="0"/>
          </a:p>
          <a:p>
            <a:r>
              <a:rPr lang="en-US" baseline="30000" dirty="0"/>
              <a:t>27 </a:t>
            </a:r>
            <a:r>
              <a:rPr lang="en-US" dirty="0"/>
              <a:t>At the place where they stopped for the night one of them opened his sack to get feed for his donkey, and he saw his silver in the mouth of his sack. </a:t>
            </a:r>
            <a:r>
              <a:rPr lang="en-US" baseline="30000" dirty="0"/>
              <a:t>28 </a:t>
            </a:r>
            <a:r>
              <a:rPr lang="en-US" dirty="0"/>
              <a:t>“My silver has been returned,” he said to his brothers. “Here it is in my sack.”</a:t>
            </a:r>
          </a:p>
          <a:p>
            <a:r>
              <a:rPr lang="en-US" dirty="0"/>
              <a:t>Their hearts sank and they turned to each other trembling and said, “What is this that God has done to us?”</a:t>
            </a:r>
          </a:p>
          <a:p>
            <a:endParaRPr lang="en-US" dirty="0">
              <a:solidFill>
                <a:schemeClr val="tx1"/>
              </a:solidFill>
            </a:endParaRPr>
          </a:p>
        </p:txBody>
      </p:sp>
      <p:sp>
        <p:nvSpPr>
          <p:cNvPr id="5" name="Rectangle 4">
            <a:extLst>
              <a:ext uri="{FF2B5EF4-FFF2-40B4-BE49-F238E27FC236}">
                <a16:creationId xmlns:a16="http://schemas.microsoft.com/office/drawing/2014/main" id="{E1E98380-D2F7-5A2B-3AC9-DCB27059ADAC}"/>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Speech Bubble: Rectangle 6">
            <a:extLst>
              <a:ext uri="{FF2B5EF4-FFF2-40B4-BE49-F238E27FC236}">
                <a16:creationId xmlns:a16="http://schemas.microsoft.com/office/drawing/2014/main" id="{5C19A713-6580-E7E4-71F5-21E1109055F8}"/>
              </a:ext>
            </a:extLst>
          </p:cNvPr>
          <p:cNvSpPr/>
          <p:nvPr/>
        </p:nvSpPr>
        <p:spPr>
          <a:xfrm>
            <a:off x="5190978" y="254123"/>
            <a:ext cx="3257310" cy="1015125"/>
          </a:xfrm>
          <a:prstGeom prst="wedgeRectCallout">
            <a:avLst>
              <a:gd name="adj1" fmla="val 68940"/>
              <a:gd name="adj2" fmla="val -45593"/>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Oh no!  </a:t>
            </a:r>
          </a:p>
          <a:p>
            <a:pPr algn="ctr"/>
            <a:r>
              <a:rPr lang="en-US" dirty="0"/>
              <a:t>My silver is in my bag of grain!  They will think we are thieves!</a:t>
            </a:r>
          </a:p>
        </p:txBody>
      </p:sp>
      <p:sp>
        <p:nvSpPr>
          <p:cNvPr id="8" name="Speech Bubble: Rectangle 7">
            <a:extLst>
              <a:ext uri="{FF2B5EF4-FFF2-40B4-BE49-F238E27FC236}">
                <a16:creationId xmlns:a16="http://schemas.microsoft.com/office/drawing/2014/main" id="{063CD123-BF25-54A3-0B0E-AC5704FCB627}"/>
              </a:ext>
            </a:extLst>
          </p:cNvPr>
          <p:cNvSpPr/>
          <p:nvPr/>
        </p:nvSpPr>
        <p:spPr>
          <a:xfrm>
            <a:off x="9636369" y="1310185"/>
            <a:ext cx="2391167" cy="701495"/>
          </a:xfrm>
          <a:prstGeom prst="wedgeRectCallout">
            <a:avLst>
              <a:gd name="adj1" fmla="val 43333"/>
              <a:gd name="adj2" fmla="val -82006"/>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What is happening </a:t>
            </a:r>
          </a:p>
          <a:p>
            <a:pPr algn="ctr"/>
            <a:r>
              <a:rPr lang="en-US" dirty="0"/>
              <a:t>to us?</a:t>
            </a:r>
          </a:p>
        </p:txBody>
      </p:sp>
      <p:pic>
        <p:nvPicPr>
          <p:cNvPr id="17" name="Picture 16" descr="A donkey with a pack on its back&#10;&#10;Description automatically generated">
            <a:extLst>
              <a:ext uri="{FF2B5EF4-FFF2-40B4-BE49-F238E27FC236}">
                <a16:creationId xmlns:a16="http://schemas.microsoft.com/office/drawing/2014/main" id="{B268C37F-EC45-AA85-98C2-8908BF69E7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712" y="2785402"/>
            <a:ext cx="785525" cy="785525"/>
          </a:xfrm>
          <a:prstGeom prst="rect">
            <a:avLst/>
          </a:prstGeom>
        </p:spPr>
      </p:pic>
      <p:pic>
        <p:nvPicPr>
          <p:cNvPr id="18" name="Picture 17" descr="A donkey with a pack on its back&#10;&#10;Description automatically generated">
            <a:extLst>
              <a:ext uri="{FF2B5EF4-FFF2-40B4-BE49-F238E27FC236}">
                <a16:creationId xmlns:a16="http://schemas.microsoft.com/office/drawing/2014/main" id="{5ABBA096-6227-4736-6A24-2A4E1D00D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1176" y="2785401"/>
            <a:ext cx="785525" cy="785525"/>
          </a:xfrm>
          <a:prstGeom prst="rect">
            <a:avLst/>
          </a:prstGeom>
        </p:spPr>
      </p:pic>
      <p:pic>
        <p:nvPicPr>
          <p:cNvPr id="19" name="Picture 18" descr="A donkey with a pack on its back&#10;&#10;Description automatically generated">
            <a:extLst>
              <a:ext uri="{FF2B5EF4-FFF2-40B4-BE49-F238E27FC236}">
                <a16:creationId xmlns:a16="http://schemas.microsoft.com/office/drawing/2014/main" id="{0EF6A8CA-2561-A3EA-54A9-EBE00663E0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9911" y="2785400"/>
            <a:ext cx="785525" cy="785525"/>
          </a:xfrm>
          <a:prstGeom prst="rect">
            <a:avLst/>
          </a:prstGeom>
        </p:spPr>
      </p:pic>
      <p:pic>
        <p:nvPicPr>
          <p:cNvPr id="20" name="Picture 19" descr="A donkey with a pack on its back&#10;&#10;Description automatically generated">
            <a:extLst>
              <a:ext uri="{FF2B5EF4-FFF2-40B4-BE49-F238E27FC236}">
                <a16:creationId xmlns:a16="http://schemas.microsoft.com/office/drawing/2014/main" id="{B6B63C26-A348-D6AC-6F8E-555664FA11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4126" y="2785400"/>
            <a:ext cx="785525" cy="785525"/>
          </a:xfrm>
          <a:prstGeom prst="rect">
            <a:avLst/>
          </a:prstGeom>
        </p:spPr>
      </p:pic>
    </p:spTree>
    <p:extLst>
      <p:ext uri="{BB962C8B-B14F-4D97-AF65-F5344CB8AC3E}">
        <p14:creationId xmlns:p14="http://schemas.microsoft.com/office/powerpoint/2010/main" val="424571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C1754-A75C-24E3-8421-865DC6C56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A80400-5373-5643-53D4-D624BCE0112F}"/>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Back home</a:t>
            </a:r>
          </a:p>
        </p:txBody>
      </p:sp>
      <p:sp>
        <p:nvSpPr>
          <p:cNvPr id="4" name="Text Placeholder 3">
            <a:extLst>
              <a:ext uri="{FF2B5EF4-FFF2-40B4-BE49-F238E27FC236}">
                <a16:creationId xmlns:a16="http://schemas.microsoft.com/office/drawing/2014/main" id="{C5144354-791D-5BD6-3F99-847B905B9A0E}"/>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lnSpcReduction="10000"/>
          </a:bodyPr>
          <a:lstStyle/>
          <a:p>
            <a:r>
              <a:rPr lang="en-US" baseline="30000" dirty="0"/>
              <a:t>29 </a:t>
            </a:r>
            <a:r>
              <a:rPr lang="en-US" dirty="0"/>
              <a:t>When they came to their father Jacob in the land of Canaan, they told him all that had happened to them. They said, </a:t>
            </a:r>
            <a:r>
              <a:rPr lang="en-US" baseline="30000" dirty="0"/>
              <a:t>30 </a:t>
            </a:r>
            <a:r>
              <a:rPr lang="en-US" dirty="0"/>
              <a:t>“The man who is lord over the land spoke harshly to us and treated us as though we were spying on the land. </a:t>
            </a:r>
            <a:r>
              <a:rPr lang="en-US" baseline="30000" dirty="0"/>
              <a:t>31 </a:t>
            </a:r>
            <a:r>
              <a:rPr lang="en-US" dirty="0"/>
              <a:t>But we said to him, ‘We are honest men; we are not spies. </a:t>
            </a:r>
            <a:r>
              <a:rPr lang="en-US" baseline="30000" dirty="0"/>
              <a:t>32 </a:t>
            </a:r>
            <a:r>
              <a:rPr lang="en-US" dirty="0"/>
              <a:t>We were twelve brothers, sons of one father. One is no more, and the youngest is now with our father in Canaan.’</a:t>
            </a:r>
          </a:p>
          <a:p>
            <a:r>
              <a:rPr lang="en-US" baseline="30000" dirty="0"/>
              <a:t>33 </a:t>
            </a:r>
            <a:r>
              <a:rPr lang="en-US" dirty="0"/>
              <a:t>“Then the man who is lord over the land said to us, ‘This is how I will know whether you are honest men: Leave one of your brothers here with me, and take food for your starving households and go. </a:t>
            </a:r>
            <a:r>
              <a:rPr lang="en-US" baseline="30000" dirty="0"/>
              <a:t>34 </a:t>
            </a:r>
            <a:r>
              <a:rPr lang="en-US" dirty="0"/>
              <a:t>But bring your youngest brother to me so I will know that you are not spies but honest men. Then I will give your brother back to you, and you can trade</a:t>
            </a:r>
            <a:r>
              <a:rPr lang="en-US" baseline="30000" dirty="0"/>
              <a:t>[</a:t>
            </a:r>
            <a:r>
              <a:rPr lang="en-US" baseline="30000" dirty="0">
                <a:hlinkClick r:id="rId2" tooltip="See footnote a"/>
              </a:rPr>
              <a:t>a</a:t>
            </a:r>
            <a:r>
              <a:rPr lang="en-US" baseline="30000" dirty="0"/>
              <a:t>]</a:t>
            </a:r>
            <a:r>
              <a:rPr lang="en-US" dirty="0"/>
              <a:t> in the land.’”</a:t>
            </a:r>
          </a:p>
          <a:p>
            <a:endParaRPr lang="en-US" dirty="0">
              <a:solidFill>
                <a:schemeClr val="tx1"/>
              </a:solidFill>
            </a:endParaRPr>
          </a:p>
        </p:txBody>
      </p:sp>
      <p:sp>
        <p:nvSpPr>
          <p:cNvPr id="5" name="Rectangle 4">
            <a:extLst>
              <a:ext uri="{FF2B5EF4-FFF2-40B4-BE49-F238E27FC236}">
                <a16:creationId xmlns:a16="http://schemas.microsoft.com/office/drawing/2014/main" id="{0B04FCDB-CB8A-D0BC-56E3-459CB0D12D84}"/>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Content Placeholder 10">
            <a:extLst>
              <a:ext uri="{FF2B5EF4-FFF2-40B4-BE49-F238E27FC236}">
                <a16:creationId xmlns:a16="http://schemas.microsoft.com/office/drawing/2014/main" id="{2927101D-F6AB-2F95-7041-444FD9016CD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646857" y="618979"/>
            <a:ext cx="7102605" cy="5326954"/>
          </a:xfrm>
        </p:spPr>
      </p:pic>
      <p:sp>
        <p:nvSpPr>
          <p:cNvPr id="3" name="Speech Bubble: Rectangle 2">
            <a:extLst>
              <a:ext uri="{FF2B5EF4-FFF2-40B4-BE49-F238E27FC236}">
                <a16:creationId xmlns:a16="http://schemas.microsoft.com/office/drawing/2014/main" id="{E31BB30C-F406-0B5B-5A23-D598406E1E61}"/>
              </a:ext>
            </a:extLst>
          </p:cNvPr>
          <p:cNvSpPr/>
          <p:nvPr/>
        </p:nvSpPr>
        <p:spPr>
          <a:xfrm>
            <a:off x="7395200" y="249273"/>
            <a:ext cx="2922280" cy="852985"/>
          </a:xfrm>
          <a:prstGeom prst="wedgeRectCallout">
            <a:avLst>
              <a:gd name="adj1" fmla="val -16382"/>
              <a:gd name="adj2" fmla="val 68505"/>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You have returned!</a:t>
            </a:r>
          </a:p>
          <a:p>
            <a:pPr algn="ctr"/>
            <a:r>
              <a:rPr lang="en-US" dirty="0"/>
              <a:t>How did it go?</a:t>
            </a:r>
          </a:p>
          <a:p>
            <a:pPr algn="ctr"/>
            <a:r>
              <a:rPr lang="en-US" dirty="0"/>
              <a:t>Where is Simeon?</a:t>
            </a:r>
          </a:p>
        </p:txBody>
      </p:sp>
      <p:sp>
        <p:nvSpPr>
          <p:cNvPr id="7" name="Speech Bubble: Rectangle 6">
            <a:extLst>
              <a:ext uri="{FF2B5EF4-FFF2-40B4-BE49-F238E27FC236}">
                <a16:creationId xmlns:a16="http://schemas.microsoft.com/office/drawing/2014/main" id="{56F943E5-9283-74DD-DBE6-49B2B981EC42}"/>
              </a:ext>
            </a:extLst>
          </p:cNvPr>
          <p:cNvSpPr/>
          <p:nvPr/>
        </p:nvSpPr>
        <p:spPr>
          <a:xfrm>
            <a:off x="5257800" y="2826080"/>
            <a:ext cx="2473036" cy="1126942"/>
          </a:xfrm>
          <a:prstGeom prst="wedgeRectCallout">
            <a:avLst>
              <a:gd name="adj1" fmla="val -47569"/>
              <a:gd name="adj2" fmla="val -106569"/>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The lord who is in charge of the land spoke harshly to us.</a:t>
            </a:r>
          </a:p>
          <a:p>
            <a:pPr algn="ctr"/>
            <a:r>
              <a:rPr lang="en-US" dirty="0"/>
              <a:t>He called us spies.</a:t>
            </a:r>
          </a:p>
        </p:txBody>
      </p:sp>
      <p:sp>
        <p:nvSpPr>
          <p:cNvPr id="8" name="Speech Bubble: Rectangle 7">
            <a:extLst>
              <a:ext uri="{FF2B5EF4-FFF2-40B4-BE49-F238E27FC236}">
                <a16:creationId xmlns:a16="http://schemas.microsoft.com/office/drawing/2014/main" id="{EE30DDB4-B9E2-86E2-A357-43BA7EE35C22}"/>
              </a:ext>
            </a:extLst>
          </p:cNvPr>
          <p:cNvSpPr/>
          <p:nvPr/>
        </p:nvSpPr>
        <p:spPr>
          <a:xfrm>
            <a:off x="7891975" y="2805960"/>
            <a:ext cx="3878563" cy="1246080"/>
          </a:xfrm>
          <a:prstGeom prst="wedgeRectCallout">
            <a:avLst>
              <a:gd name="adj1" fmla="val -8301"/>
              <a:gd name="adj2" fmla="val -85393"/>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We told him we are honest men – </a:t>
            </a:r>
          </a:p>
          <a:p>
            <a:pPr algn="ctr"/>
            <a:r>
              <a:rPr lang="en-US" dirty="0"/>
              <a:t>12 brothers, but he didn’t believe us.  He said Simeon had to stay until we brought Benjamin down there.</a:t>
            </a:r>
          </a:p>
        </p:txBody>
      </p:sp>
    </p:spTree>
    <p:extLst>
      <p:ext uri="{BB962C8B-B14F-4D97-AF65-F5344CB8AC3E}">
        <p14:creationId xmlns:p14="http://schemas.microsoft.com/office/powerpoint/2010/main" val="3367908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AD90C-5505-4BA0-7F87-D334E49130D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3523236-888F-126C-CA13-F7F58395622C}"/>
              </a:ext>
            </a:extLst>
          </p:cNvPr>
          <p:cNvSpPr>
            <a:spLocks noGrp="1"/>
          </p:cNvSpPr>
          <p:nvPr>
            <p:ph type="body" sz="half" idx="2"/>
          </p:nvPr>
        </p:nvSpPr>
        <p:spPr>
          <a:xfrm>
            <a:off x="421463" y="457200"/>
            <a:ext cx="2884446" cy="541178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2500"/>
          </a:bodyPr>
          <a:lstStyle/>
          <a:p>
            <a:r>
              <a:rPr lang="en-US" baseline="30000" dirty="0"/>
              <a:t>35 </a:t>
            </a:r>
            <a:r>
              <a:rPr lang="en-US" dirty="0"/>
              <a:t>As they were emptying their sacks, there in each man’s sack was his pouch of silver! When they and their father saw the money pouches, they were frightened. </a:t>
            </a:r>
            <a:r>
              <a:rPr lang="en-US" baseline="30000" dirty="0"/>
              <a:t>36 </a:t>
            </a:r>
            <a:r>
              <a:rPr lang="en-US" dirty="0"/>
              <a:t>Their father Jacob said to them, “You have deprived me of my children. Joseph is no more and Simeon is no more, and now you want to take Benjamin. Everything is against me!”</a:t>
            </a:r>
          </a:p>
          <a:p>
            <a:r>
              <a:rPr lang="en-US" baseline="30000" dirty="0"/>
              <a:t>37 </a:t>
            </a:r>
            <a:r>
              <a:rPr lang="en-US" dirty="0"/>
              <a:t>Then Reuben said to his father, “You may put both of my sons to death if I do not bring him back to you. Entrust him to my care, and I will bring him back.”</a:t>
            </a:r>
          </a:p>
          <a:p>
            <a:r>
              <a:rPr lang="en-US" baseline="30000" dirty="0"/>
              <a:t>38 </a:t>
            </a:r>
            <a:r>
              <a:rPr lang="en-US" dirty="0"/>
              <a:t>But Jacob said, “My son will not go down there with you; his brother is dead and he is the only one left. If harm comes to him on the journey you are taking, you will bring my gray head down to the grave in sorrow.”</a:t>
            </a:r>
          </a:p>
          <a:p>
            <a:endParaRPr lang="en-US" dirty="0">
              <a:solidFill>
                <a:schemeClr val="tx1"/>
              </a:solidFill>
            </a:endParaRPr>
          </a:p>
        </p:txBody>
      </p:sp>
      <p:sp>
        <p:nvSpPr>
          <p:cNvPr id="5" name="Rectangle 4">
            <a:extLst>
              <a:ext uri="{FF2B5EF4-FFF2-40B4-BE49-F238E27FC236}">
                <a16:creationId xmlns:a16="http://schemas.microsoft.com/office/drawing/2014/main" id="{F9987B6B-298C-45BB-DA48-F2CC9A37487B}"/>
              </a:ext>
            </a:extLst>
          </p:cNvPr>
          <p:cNvSpPr/>
          <p:nvPr/>
        </p:nvSpPr>
        <p:spPr>
          <a:xfrm>
            <a:off x="0" y="6372225"/>
            <a:ext cx="12192000" cy="485775"/>
          </a:xfrm>
          <a:prstGeom prst="rect">
            <a:avLst/>
          </a:prstGeom>
          <a:blipFill>
            <a:blip r:embed="rId2"/>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Content Placeholder 10" descr="A cartoon of a person holding a bag of sand&#10;&#10;Description automatically generated">
            <a:extLst>
              <a:ext uri="{FF2B5EF4-FFF2-40B4-BE49-F238E27FC236}">
                <a16:creationId xmlns:a16="http://schemas.microsoft.com/office/drawing/2014/main" id="{66B66CFD-A461-C712-2D92-331B4ECEBD4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16690" y="457200"/>
            <a:ext cx="4572000"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Speech Bubble: Rectangle 6">
            <a:extLst>
              <a:ext uri="{FF2B5EF4-FFF2-40B4-BE49-F238E27FC236}">
                <a16:creationId xmlns:a16="http://schemas.microsoft.com/office/drawing/2014/main" id="{5C967B9E-7FA0-C125-60D2-DB391CC8D8D1}"/>
              </a:ext>
            </a:extLst>
          </p:cNvPr>
          <p:cNvSpPr/>
          <p:nvPr/>
        </p:nvSpPr>
        <p:spPr>
          <a:xfrm>
            <a:off x="4986093" y="204853"/>
            <a:ext cx="2891816" cy="711732"/>
          </a:xfrm>
          <a:prstGeom prst="wedgeRectCallout">
            <a:avLst>
              <a:gd name="adj1" fmla="val -36400"/>
              <a:gd name="adj2" fmla="val 8819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My silver was returned too!</a:t>
            </a:r>
          </a:p>
        </p:txBody>
      </p:sp>
      <p:sp>
        <p:nvSpPr>
          <p:cNvPr id="8" name="Speech Bubble: Rectangle 7">
            <a:extLst>
              <a:ext uri="{FF2B5EF4-FFF2-40B4-BE49-F238E27FC236}">
                <a16:creationId xmlns:a16="http://schemas.microsoft.com/office/drawing/2014/main" id="{797F3D24-9C50-9F07-88EB-FC99BA856FD5}"/>
              </a:ext>
            </a:extLst>
          </p:cNvPr>
          <p:cNvSpPr/>
          <p:nvPr/>
        </p:nvSpPr>
        <p:spPr>
          <a:xfrm>
            <a:off x="8187163" y="204853"/>
            <a:ext cx="2194793" cy="779867"/>
          </a:xfrm>
          <a:prstGeom prst="wedgeRectCallout">
            <a:avLst>
              <a:gd name="adj1" fmla="val -53269"/>
              <a:gd name="adj2" fmla="val 68304"/>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Mine too!</a:t>
            </a:r>
          </a:p>
          <a:p>
            <a:pPr algn="ctr"/>
            <a:r>
              <a:rPr lang="en-US" dirty="0"/>
              <a:t>What will we do?</a:t>
            </a:r>
          </a:p>
        </p:txBody>
      </p:sp>
      <p:pic>
        <p:nvPicPr>
          <p:cNvPr id="13" name="Picture 12" descr="A person sitting in a tent&#10;&#10;Description automatically generated">
            <a:extLst>
              <a:ext uri="{FF2B5EF4-FFF2-40B4-BE49-F238E27FC236}">
                <a16:creationId xmlns:a16="http://schemas.microsoft.com/office/drawing/2014/main" id="{7F2B1E3F-B7E2-275B-AC3A-9C1871D89D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9431" y="2718122"/>
            <a:ext cx="4572000"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peech Bubble: Rectangle 2">
            <a:extLst>
              <a:ext uri="{FF2B5EF4-FFF2-40B4-BE49-F238E27FC236}">
                <a16:creationId xmlns:a16="http://schemas.microsoft.com/office/drawing/2014/main" id="{28EAD7E1-80BC-8316-C9E8-AE14185184BA}"/>
              </a:ext>
            </a:extLst>
          </p:cNvPr>
          <p:cNvSpPr/>
          <p:nvPr/>
        </p:nvSpPr>
        <p:spPr>
          <a:xfrm>
            <a:off x="8299471" y="1128454"/>
            <a:ext cx="3781960" cy="1395748"/>
          </a:xfrm>
          <a:prstGeom prst="wedgeRectCallout">
            <a:avLst>
              <a:gd name="adj1" fmla="val -16382"/>
              <a:gd name="adj2" fmla="val 68505"/>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Joseph is no more.  </a:t>
            </a:r>
          </a:p>
          <a:p>
            <a:pPr algn="ctr"/>
            <a:r>
              <a:rPr lang="en-US" dirty="0"/>
              <a:t>Simeon is no more.</a:t>
            </a:r>
          </a:p>
          <a:p>
            <a:pPr algn="ctr"/>
            <a:r>
              <a:rPr lang="en-US" dirty="0"/>
              <a:t>Now you want Benjamin!?</a:t>
            </a:r>
          </a:p>
          <a:p>
            <a:pPr algn="ctr"/>
            <a:r>
              <a:rPr lang="en-US" dirty="0"/>
              <a:t>NO!  You will bring my gray head down in sorrow.</a:t>
            </a:r>
          </a:p>
        </p:txBody>
      </p:sp>
    </p:spTree>
    <p:extLst>
      <p:ext uri="{BB962C8B-B14F-4D97-AF65-F5344CB8AC3E}">
        <p14:creationId xmlns:p14="http://schemas.microsoft.com/office/powerpoint/2010/main" val="3603827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F8096-82A6-5F92-CE35-0FEE5E535C25}"/>
            </a:ext>
          </a:extLst>
        </p:cNvPr>
        <p:cNvGrpSpPr/>
        <p:nvPr/>
      </p:nvGrpSpPr>
      <p:grpSpPr>
        <a:xfrm>
          <a:off x="0" y="0"/>
          <a:ext cx="0" cy="0"/>
          <a:chOff x="0" y="0"/>
          <a:chExt cx="0" cy="0"/>
        </a:xfrm>
      </p:grpSpPr>
      <p:pic>
        <p:nvPicPr>
          <p:cNvPr id="9" name="Content Placeholder 10">
            <a:extLst>
              <a:ext uri="{FF2B5EF4-FFF2-40B4-BE49-F238E27FC236}">
                <a16:creationId xmlns:a16="http://schemas.microsoft.com/office/drawing/2014/main" id="{290F6E95-AB96-A713-2491-290C924886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857" y="618979"/>
            <a:ext cx="7102605" cy="5326954"/>
          </a:xfrm>
          <a:prstGeom prst="rect">
            <a:avLst/>
          </a:prstGeom>
        </p:spPr>
      </p:pic>
      <p:sp>
        <p:nvSpPr>
          <p:cNvPr id="2" name="Title 1">
            <a:extLst>
              <a:ext uri="{FF2B5EF4-FFF2-40B4-BE49-F238E27FC236}">
                <a16:creationId xmlns:a16="http://schemas.microsoft.com/office/drawing/2014/main" id="{2A55C0F2-120D-9553-6C0B-84A00449ABB9}"/>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chemeClr val="accent1">
                    <a:lumMod val="75000"/>
                  </a:schemeClr>
                </a:solidFill>
                <a:effectLst>
                  <a:outerShdw blurRad="38100" dist="38100" dir="2700000" algn="tl">
                    <a:srgbClr val="000000">
                      <a:alpha val="43137"/>
                    </a:srgbClr>
                  </a:outerShdw>
                </a:effectLst>
              </a:rPr>
              <a:t>Genesis 43</a:t>
            </a:r>
            <a:br>
              <a:rPr lang="en-US" dirty="0">
                <a:solidFill>
                  <a:schemeClr val="accent1">
                    <a:lumMod val="75000"/>
                  </a:schemeClr>
                </a:solidFill>
                <a:effectLst>
                  <a:outerShdw blurRad="38100" dist="38100" dir="2700000" algn="tl">
                    <a:srgbClr val="000000">
                      <a:alpha val="43137"/>
                    </a:srgbClr>
                  </a:outerShdw>
                </a:effectLst>
              </a:rPr>
            </a:br>
            <a:r>
              <a:rPr lang="en-US" dirty="0">
                <a:solidFill>
                  <a:schemeClr val="accent1">
                    <a:lumMod val="75000"/>
                  </a:schemeClr>
                </a:solidFill>
                <a:effectLst>
                  <a:outerShdw blurRad="38100" dist="38100" dir="2700000" algn="tl">
                    <a:srgbClr val="000000">
                      <a:alpha val="43137"/>
                    </a:srgbClr>
                  </a:outerShdw>
                </a:effectLst>
              </a:rPr>
              <a:t>Time passed … then:</a:t>
            </a:r>
          </a:p>
        </p:txBody>
      </p:sp>
      <p:sp>
        <p:nvSpPr>
          <p:cNvPr id="4" name="Text Placeholder 3">
            <a:extLst>
              <a:ext uri="{FF2B5EF4-FFF2-40B4-BE49-F238E27FC236}">
                <a16:creationId xmlns:a16="http://schemas.microsoft.com/office/drawing/2014/main" id="{8D77F803-007C-2BAF-E693-1FDB8E9C773B}"/>
              </a:ext>
            </a:extLst>
          </p:cNvPr>
          <p:cNvSpPr>
            <a:spLocks noGrp="1"/>
          </p:cNvSpPr>
          <p:nvPr>
            <p:ph type="body" sz="half" idx="2"/>
          </p:nvPr>
        </p:nvSpPr>
        <p:spPr>
          <a:xfrm>
            <a:off x="421462" y="1528550"/>
            <a:ext cx="3795695" cy="4098527"/>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77500" lnSpcReduction="20000"/>
          </a:bodyPr>
          <a:lstStyle/>
          <a:p>
            <a:r>
              <a:rPr lang="en-US" dirty="0"/>
              <a:t>Now the famine was still severe in the land. </a:t>
            </a:r>
            <a:r>
              <a:rPr lang="en-US" baseline="30000" dirty="0"/>
              <a:t>2 </a:t>
            </a:r>
            <a:r>
              <a:rPr lang="en-US" dirty="0"/>
              <a:t>So when they had eaten all the grain they had brought from Egypt, their father said to them, “Go back and buy us a little more food.”</a:t>
            </a:r>
          </a:p>
          <a:p>
            <a:r>
              <a:rPr lang="en-US" baseline="30000" dirty="0"/>
              <a:t>3 </a:t>
            </a:r>
            <a:r>
              <a:rPr lang="en-US" dirty="0"/>
              <a:t>But Judah said to him, “The man warned us solemnly, ‘You will not see my face again unless your brother is with you.’ </a:t>
            </a:r>
            <a:r>
              <a:rPr lang="en-US" baseline="30000" dirty="0"/>
              <a:t>4 </a:t>
            </a:r>
            <a:r>
              <a:rPr lang="en-US" dirty="0"/>
              <a:t>If you will send our brother along with us, we will go down and buy food for you. </a:t>
            </a:r>
            <a:r>
              <a:rPr lang="en-US" baseline="30000" dirty="0"/>
              <a:t>5 </a:t>
            </a:r>
            <a:r>
              <a:rPr lang="en-US" dirty="0"/>
              <a:t>But if you will not send him, we will not go down, because the man said to us, ‘You will not see my face again unless your brother is with you.’”</a:t>
            </a:r>
          </a:p>
          <a:p>
            <a:r>
              <a:rPr lang="en-US" baseline="30000" dirty="0"/>
              <a:t>6 </a:t>
            </a:r>
            <a:r>
              <a:rPr lang="en-US" dirty="0"/>
              <a:t>Israel asked, “Why did you bring this trouble on me by telling the man you had another brother?”</a:t>
            </a:r>
          </a:p>
          <a:p>
            <a:r>
              <a:rPr lang="en-US" baseline="30000" dirty="0"/>
              <a:t>7 </a:t>
            </a:r>
            <a:r>
              <a:rPr lang="en-US" dirty="0"/>
              <a:t>They replied, “The man questioned us closely about ourselves and our family. ‘Is your father still living?’ he asked us. ‘Do you have another brother?’ We simply answered his questions. How were we to know he would say, ‘Bring your brother down here’?”</a:t>
            </a:r>
          </a:p>
          <a:p>
            <a:r>
              <a:rPr lang="en-US" baseline="30000" dirty="0"/>
              <a:t>8 </a:t>
            </a:r>
            <a:r>
              <a:rPr lang="en-US" dirty="0"/>
              <a:t>Then Judah said to Israel his father, “Send the boy along with me and we will go at once, so that we and you and our children may live and not die. </a:t>
            </a:r>
            <a:r>
              <a:rPr lang="en-US" baseline="30000" dirty="0"/>
              <a:t>9 </a:t>
            </a:r>
            <a:r>
              <a:rPr lang="en-US" dirty="0"/>
              <a:t>I myself will guarantee his safety; you can hold me personally responsible for him. If I do not bring him back to you and set him here before you, I will bear the blame before you all my life. </a:t>
            </a:r>
            <a:r>
              <a:rPr lang="en-US" baseline="30000" dirty="0"/>
              <a:t>10 </a:t>
            </a:r>
            <a:r>
              <a:rPr lang="en-US" dirty="0"/>
              <a:t>As it is, if we had not delayed, we could have gone and returned twice.”</a:t>
            </a:r>
          </a:p>
        </p:txBody>
      </p:sp>
      <p:sp>
        <p:nvSpPr>
          <p:cNvPr id="5" name="Rectangle 4">
            <a:extLst>
              <a:ext uri="{FF2B5EF4-FFF2-40B4-BE49-F238E27FC236}">
                <a16:creationId xmlns:a16="http://schemas.microsoft.com/office/drawing/2014/main" id="{0297246A-37E1-3191-5AD0-C064B5414213}"/>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peech Bubble: Rectangle 2">
            <a:extLst>
              <a:ext uri="{FF2B5EF4-FFF2-40B4-BE49-F238E27FC236}">
                <a16:creationId xmlns:a16="http://schemas.microsoft.com/office/drawing/2014/main" id="{D23B83E4-2991-26E4-F138-2D8CCB0B33F4}"/>
              </a:ext>
            </a:extLst>
          </p:cNvPr>
          <p:cNvSpPr/>
          <p:nvPr/>
        </p:nvSpPr>
        <p:spPr>
          <a:xfrm>
            <a:off x="8141501" y="142967"/>
            <a:ext cx="3746998" cy="1015125"/>
          </a:xfrm>
          <a:prstGeom prst="wedgeRectCallout">
            <a:avLst>
              <a:gd name="adj1" fmla="val -31400"/>
              <a:gd name="adj2" fmla="val 76820"/>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Our crop is not growing.</a:t>
            </a:r>
          </a:p>
          <a:p>
            <a:pPr algn="ctr"/>
            <a:r>
              <a:rPr lang="en-US" dirty="0"/>
              <a:t>  The grain from Egypt is gone.  </a:t>
            </a:r>
          </a:p>
          <a:p>
            <a:pPr algn="ctr"/>
            <a:r>
              <a:rPr lang="en-US" dirty="0"/>
              <a:t>You need to go and get more before we starve.</a:t>
            </a:r>
          </a:p>
        </p:txBody>
      </p:sp>
      <p:sp>
        <p:nvSpPr>
          <p:cNvPr id="7" name="Speech Bubble: Rectangle 6">
            <a:extLst>
              <a:ext uri="{FF2B5EF4-FFF2-40B4-BE49-F238E27FC236}">
                <a16:creationId xmlns:a16="http://schemas.microsoft.com/office/drawing/2014/main" id="{04587684-AA75-69B3-9640-1F66E93FB3F8}"/>
              </a:ext>
            </a:extLst>
          </p:cNvPr>
          <p:cNvSpPr/>
          <p:nvPr/>
        </p:nvSpPr>
        <p:spPr>
          <a:xfrm>
            <a:off x="4923693" y="2877517"/>
            <a:ext cx="4293896" cy="1015125"/>
          </a:xfrm>
          <a:prstGeom prst="wedgeRectCallout">
            <a:avLst>
              <a:gd name="adj1" fmla="val -39835"/>
              <a:gd name="adj2" fmla="val -89939"/>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Remember the man told us that we must bring Benjamin, our youngest brother. </a:t>
            </a:r>
          </a:p>
          <a:p>
            <a:pPr algn="ctr"/>
            <a:r>
              <a:rPr lang="en-US" dirty="0"/>
              <a:t> If you won’t let him go, we can’t go.</a:t>
            </a:r>
          </a:p>
        </p:txBody>
      </p:sp>
      <p:sp>
        <p:nvSpPr>
          <p:cNvPr id="8" name="Speech Bubble: Rectangle 7">
            <a:extLst>
              <a:ext uri="{FF2B5EF4-FFF2-40B4-BE49-F238E27FC236}">
                <a16:creationId xmlns:a16="http://schemas.microsoft.com/office/drawing/2014/main" id="{D06524BD-DE99-7665-7757-8BBB817E9AA6}"/>
              </a:ext>
            </a:extLst>
          </p:cNvPr>
          <p:cNvSpPr/>
          <p:nvPr/>
        </p:nvSpPr>
        <p:spPr>
          <a:xfrm>
            <a:off x="10316242" y="2484363"/>
            <a:ext cx="1710056" cy="3257467"/>
          </a:xfrm>
          <a:prstGeom prst="wedgeRectCallout">
            <a:avLst>
              <a:gd name="adj1" fmla="val -45512"/>
              <a:gd name="adj2" fmla="val -60314"/>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Send Benjamin with me Father.</a:t>
            </a:r>
          </a:p>
          <a:p>
            <a:pPr algn="ctr"/>
            <a:r>
              <a:rPr lang="en-US" dirty="0"/>
              <a:t>If I don’t bring him back, you can blame me.</a:t>
            </a:r>
          </a:p>
          <a:p>
            <a:pPr algn="ctr"/>
            <a:r>
              <a:rPr lang="en-US" dirty="0"/>
              <a:t>Please don’t delay us.  We could have gone and come back twice by now.</a:t>
            </a:r>
          </a:p>
        </p:txBody>
      </p:sp>
      <p:sp>
        <p:nvSpPr>
          <p:cNvPr id="11" name="Speech Bubble: Rectangle 10">
            <a:extLst>
              <a:ext uri="{FF2B5EF4-FFF2-40B4-BE49-F238E27FC236}">
                <a16:creationId xmlns:a16="http://schemas.microsoft.com/office/drawing/2014/main" id="{726D62B4-6FB8-86CF-44B1-03F0BFE36145}"/>
              </a:ext>
            </a:extLst>
          </p:cNvPr>
          <p:cNvSpPr/>
          <p:nvPr/>
        </p:nvSpPr>
        <p:spPr>
          <a:xfrm>
            <a:off x="8198159" y="192687"/>
            <a:ext cx="3746998" cy="1015125"/>
          </a:xfrm>
          <a:prstGeom prst="wedgeRectCallout">
            <a:avLst>
              <a:gd name="adj1" fmla="val -31400"/>
              <a:gd name="adj2" fmla="val 76820"/>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Why did you bring this trouble on me by even mentioning Benjamin?</a:t>
            </a:r>
          </a:p>
        </p:txBody>
      </p:sp>
      <p:sp>
        <p:nvSpPr>
          <p:cNvPr id="12" name="Speech Bubble: Rectangle 11">
            <a:extLst>
              <a:ext uri="{FF2B5EF4-FFF2-40B4-BE49-F238E27FC236}">
                <a16:creationId xmlns:a16="http://schemas.microsoft.com/office/drawing/2014/main" id="{506CEEA2-EBAA-5AB2-769D-AC10CEDF60E9}"/>
              </a:ext>
            </a:extLst>
          </p:cNvPr>
          <p:cNvSpPr/>
          <p:nvPr/>
        </p:nvSpPr>
        <p:spPr>
          <a:xfrm>
            <a:off x="5021541" y="2909067"/>
            <a:ext cx="4293896" cy="1015125"/>
          </a:xfrm>
          <a:prstGeom prst="wedgeRectCallout">
            <a:avLst>
              <a:gd name="adj1" fmla="val -39835"/>
              <a:gd name="adj2" fmla="val -89939"/>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The man questioned us closely.</a:t>
            </a:r>
          </a:p>
          <a:p>
            <a:pPr algn="ctr"/>
            <a:r>
              <a:rPr lang="en-US" dirty="0"/>
              <a:t>We only answered his questions.</a:t>
            </a:r>
          </a:p>
        </p:txBody>
      </p:sp>
    </p:spTree>
    <p:extLst>
      <p:ext uri="{BB962C8B-B14F-4D97-AF65-F5344CB8AC3E}">
        <p14:creationId xmlns:p14="http://schemas.microsoft.com/office/powerpoint/2010/main" val="50150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49CF0-44AA-C336-58D6-79B69FA18D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916602-4EEB-4C5D-8F54-A5A0AC3D94CB}"/>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The plan</a:t>
            </a:r>
          </a:p>
        </p:txBody>
      </p:sp>
      <p:sp>
        <p:nvSpPr>
          <p:cNvPr id="4" name="Text Placeholder 3">
            <a:extLst>
              <a:ext uri="{FF2B5EF4-FFF2-40B4-BE49-F238E27FC236}">
                <a16:creationId xmlns:a16="http://schemas.microsoft.com/office/drawing/2014/main" id="{F7F39269-D8AD-7486-C908-D608DA0FCCE5}"/>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11 </a:t>
            </a:r>
            <a:r>
              <a:rPr lang="en-US" dirty="0"/>
              <a:t>Then their father Israel said to them, “If it must be, then do this: Put some of the best products of the land in your bags and take them down to the man as a gift—a little balm and a little honey, some spices and myrrh, some pistachio nuts and almonds. </a:t>
            </a:r>
            <a:r>
              <a:rPr lang="en-US" baseline="30000" dirty="0"/>
              <a:t>12 </a:t>
            </a:r>
            <a:r>
              <a:rPr lang="en-US" dirty="0"/>
              <a:t>Take double the amount of silver with you, for you must return the silver that was put back into the mouths of your sacks. Perhaps it was a mistake. </a:t>
            </a:r>
            <a:r>
              <a:rPr lang="en-US" baseline="30000" dirty="0"/>
              <a:t>13 </a:t>
            </a:r>
            <a:r>
              <a:rPr lang="en-US" dirty="0"/>
              <a:t>Take your brother also and go back to the man at once. </a:t>
            </a:r>
            <a:r>
              <a:rPr lang="en-US" baseline="30000" dirty="0"/>
              <a:t>14 </a:t>
            </a:r>
            <a:r>
              <a:rPr lang="en-US" dirty="0"/>
              <a:t>And may God Almighty</a:t>
            </a:r>
            <a:r>
              <a:rPr lang="en-US" baseline="30000" dirty="0"/>
              <a:t>[</a:t>
            </a:r>
            <a:r>
              <a:rPr lang="en-US" baseline="30000" dirty="0">
                <a:hlinkClick r:id="rId2" tooltip="See footnote a"/>
              </a:rPr>
              <a:t>a</a:t>
            </a:r>
            <a:r>
              <a:rPr lang="en-US" baseline="30000" dirty="0"/>
              <a:t>]</a:t>
            </a:r>
            <a:r>
              <a:rPr lang="en-US" dirty="0"/>
              <a:t> grant you mercy before the man so that he will let your other brother and Benjamin come back with you. As for me, if I am bereaved, I am bereaved.”</a:t>
            </a:r>
            <a:endParaRPr lang="en-US" dirty="0">
              <a:solidFill>
                <a:schemeClr val="tx1"/>
              </a:solidFill>
            </a:endParaRPr>
          </a:p>
        </p:txBody>
      </p:sp>
      <p:sp>
        <p:nvSpPr>
          <p:cNvPr id="5" name="Rectangle 4">
            <a:extLst>
              <a:ext uri="{FF2B5EF4-FFF2-40B4-BE49-F238E27FC236}">
                <a16:creationId xmlns:a16="http://schemas.microsoft.com/office/drawing/2014/main" id="{032FB76C-DDE6-7DFD-1085-2BD866A845D1}"/>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 name="Picture 12" descr="A cartoon of two men talking&#10;&#10;Description automatically generated">
            <a:extLst>
              <a:ext uri="{FF2B5EF4-FFF2-40B4-BE49-F238E27FC236}">
                <a16:creationId xmlns:a16="http://schemas.microsoft.com/office/drawing/2014/main" id="{A4E3AF23-DC13-1A80-6B40-FEB3DD5BA9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587" y="970671"/>
            <a:ext cx="6499867" cy="4874901"/>
          </a:xfrm>
          <a:prstGeom prst="rect">
            <a:avLst/>
          </a:prstGeom>
        </p:spPr>
      </p:pic>
      <p:sp>
        <p:nvSpPr>
          <p:cNvPr id="3" name="Speech Bubble: Rectangle 2">
            <a:extLst>
              <a:ext uri="{FF2B5EF4-FFF2-40B4-BE49-F238E27FC236}">
                <a16:creationId xmlns:a16="http://schemas.microsoft.com/office/drawing/2014/main" id="{C0FAC95D-27E2-1237-0327-814FD4AFD138}"/>
              </a:ext>
            </a:extLst>
          </p:cNvPr>
          <p:cNvSpPr/>
          <p:nvPr/>
        </p:nvSpPr>
        <p:spPr>
          <a:xfrm>
            <a:off x="5907673" y="199782"/>
            <a:ext cx="3795694" cy="1110403"/>
          </a:xfrm>
          <a:prstGeom prst="wedgeRectCallout">
            <a:avLst>
              <a:gd name="adj1" fmla="val -38620"/>
              <a:gd name="adj2" fmla="val 92064"/>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Alright Judah, if it must be do this.</a:t>
            </a:r>
          </a:p>
          <a:p>
            <a:pPr algn="ctr"/>
            <a:r>
              <a:rPr lang="en-US" dirty="0"/>
              <a:t>Take a gift to the man – a little balm and honey, some spices and myrrh, some pistachio nuts and almonds.</a:t>
            </a:r>
          </a:p>
        </p:txBody>
      </p:sp>
      <p:sp>
        <p:nvSpPr>
          <p:cNvPr id="14" name="Speech Bubble: Rectangle 13">
            <a:extLst>
              <a:ext uri="{FF2B5EF4-FFF2-40B4-BE49-F238E27FC236}">
                <a16:creationId xmlns:a16="http://schemas.microsoft.com/office/drawing/2014/main" id="{31EECDC3-8794-2F80-106C-D021D565C236}"/>
              </a:ext>
            </a:extLst>
          </p:cNvPr>
          <p:cNvSpPr/>
          <p:nvPr/>
        </p:nvSpPr>
        <p:spPr>
          <a:xfrm>
            <a:off x="5976475" y="199782"/>
            <a:ext cx="3795694" cy="1015125"/>
          </a:xfrm>
          <a:prstGeom prst="wedgeRectCallout">
            <a:avLst>
              <a:gd name="adj1" fmla="val -38620"/>
              <a:gd name="adj2" fmla="val 92064"/>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Also pack your bags with the silver that was returned and more to buy grain perhaps it was a mistake.</a:t>
            </a:r>
          </a:p>
        </p:txBody>
      </p:sp>
      <p:sp>
        <p:nvSpPr>
          <p:cNvPr id="15" name="Speech Bubble: Rectangle 14">
            <a:extLst>
              <a:ext uri="{FF2B5EF4-FFF2-40B4-BE49-F238E27FC236}">
                <a16:creationId xmlns:a16="http://schemas.microsoft.com/office/drawing/2014/main" id="{C2320AB9-2A26-4831-A341-8C05E2A1D3B3}"/>
              </a:ext>
            </a:extLst>
          </p:cNvPr>
          <p:cNvSpPr/>
          <p:nvPr/>
        </p:nvSpPr>
        <p:spPr>
          <a:xfrm>
            <a:off x="6096000" y="247420"/>
            <a:ext cx="3795694" cy="1015125"/>
          </a:xfrm>
          <a:prstGeom prst="wedgeRectCallout">
            <a:avLst>
              <a:gd name="adj1" fmla="val -38620"/>
              <a:gd name="adj2" fmla="val 92064"/>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May God Almighty grant you mercy so that Simeon can return and Benjamin can come back with you.</a:t>
            </a:r>
          </a:p>
        </p:txBody>
      </p:sp>
    </p:spTree>
    <p:extLst>
      <p:ext uri="{BB962C8B-B14F-4D97-AF65-F5344CB8AC3E}">
        <p14:creationId xmlns:p14="http://schemas.microsoft.com/office/powerpoint/2010/main" val="284446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C89D3-31EF-D67E-35A4-641F3391C47D}"/>
            </a:ext>
          </a:extLst>
        </p:cNvPr>
        <p:cNvGrpSpPr/>
        <p:nvPr/>
      </p:nvGrpSpPr>
      <p:grpSpPr>
        <a:xfrm>
          <a:off x="0" y="0"/>
          <a:ext cx="0" cy="0"/>
          <a:chOff x="0" y="0"/>
          <a:chExt cx="0" cy="0"/>
        </a:xfrm>
      </p:grpSpPr>
      <p:pic>
        <p:nvPicPr>
          <p:cNvPr id="11" name="Content Placeholder 10" descr="A group of people in a room&#10;&#10;Description automatically generated">
            <a:extLst>
              <a:ext uri="{FF2B5EF4-FFF2-40B4-BE49-F238E27FC236}">
                <a16:creationId xmlns:a16="http://schemas.microsoft.com/office/drawing/2014/main" id="{59F590A3-9BB8-1B34-FA19-36CE10BCD1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1139" y="457200"/>
            <a:ext cx="7182623" cy="5386967"/>
          </a:xfrm>
        </p:spPr>
      </p:pic>
      <p:sp>
        <p:nvSpPr>
          <p:cNvPr id="2" name="Title 1">
            <a:extLst>
              <a:ext uri="{FF2B5EF4-FFF2-40B4-BE49-F238E27FC236}">
                <a16:creationId xmlns:a16="http://schemas.microsoft.com/office/drawing/2014/main" id="{F69E6018-74D9-A410-104B-651E3863FC9D}"/>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chemeClr val="accent1">
                    <a:lumMod val="75000"/>
                  </a:schemeClr>
                </a:solidFill>
                <a:effectLst>
                  <a:outerShdw blurRad="38100" dist="38100" dir="2700000" algn="tl">
                    <a:srgbClr val="000000">
                      <a:alpha val="43137"/>
                    </a:srgbClr>
                  </a:outerShdw>
                </a:effectLst>
              </a:rPr>
              <a:t>When they got to Egypt</a:t>
            </a:r>
          </a:p>
        </p:txBody>
      </p:sp>
      <p:sp>
        <p:nvSpPr>
          <p:cNvPr id="4" name="Text Placeholder 3">
            <a:extLst>
              <a:ext uri="{FF2B5EF4-FFF2-40B4-BE49-F238E27FC236}">
                <a16:creationId xmlns:a16="http://schemas.microsoft.com/office/drawing/2014/main" id="{FAEE226D-B25E-A580-3D27-00C4619943AA}"/>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15 </a:t>
            </a:r>
            <a:r>
              <a:rPr lang="en-US" dirty="0"/>
              <a:t>So the men took the gifts and double the amount of silver, and Benjamin also. They hurried down to Egypt and presented themselves to Joseph. </a:t>
            </a:r>
            <a:r>
              <a:rPr lang="en-US" baseline="30000" dirty="0"/>
              <a:t>16 </a:t>
            </a:r>
            <a:r>
              <a:rPr lang="en-US" dirty="0"/>
              <a:t>When Joseph saw Benjamin with them, he said to the steward of his house, “Take these men to my house, slaughter an animal and prepare a meal; they are to eat with me at noon.”</a:t>
            </a:r>
          </a:p>
          <a:p>
            <a:endParaRPr lang="en-US" dirty="0">
              <a:solidFill>
                <a:schemeClr val="tx1"/>
              </a:solidFill>
            </a:endParaRPr>
          </a:p>
        </p:txBody>
      </p:sp>
      <p:sp>
        <p:nvSpPr>
          <p:cNvPr id="5" name="Rectangle 4">
            <a:extLst>
              <a:ext uri="{FF2B5EF4-FFF2-40B4-BE49-F238E27FC236}">
                <a16:creationId xmlns:a16="http://schemas.microsoft.com/office/drawing/2014/main" id="{45B83227-98F8-BDB4-73B3-DC9A5B97C17F}"/>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F7D958DC-D2E0-559D-7331-88E560C2486B}"/>
              </a:ext>
            </a:extLst>
          </p:cNvPr>
          <p:cNvSpPr/>
          <p:nvPr/>
        </p:nvSpPr>
        <p:spPr>
          <a:xfrm>
            <a:off x="6696223" y="295060"/>
            <a:ext cx="4875094" cy="852985"/>
          </a:xfrm>
          <a:prstGeom prst="wedgeRectCallout">
            <a:avLst>
              <a:gd name="adj1" fmla="val 32511"/>
              <a:gd name="adj2" fmla="val 120233"/>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Steward, take these men to my house.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Prepare a meal, they are to eat with me at noon.</a:t>
            </a:r>
          </a:p>
        </p:txBody>
      </p:sp>
    </p:spTree>
    <p:extLst>
      <p:ext uri="{BB962C8B-B14F-4D97-AF65-F5344CB8AC3E}">
        <p14:creationId xmlns:p14="http://schemas.microsoft.com/office/powerpoint/2010/main" val="2245412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8D97B-1CC9-9CDD-D88A-EF8575A45221}"/>
            </a:ext>
          </a:extLst>
        </p:cNvPr>
        <p:cNvGrpSpPr/>
        <p:nvPr/>
      </p:nvGrpSpPr>
      <p:grpSpPr>
        <a:xfrm>
          <a:off x="0" y="0"/>
          <a:ext cx="0" cy="0"/>
          <a:chOff x="0" y="0"/>
          <a:chExt cx="0" cy="0"/>
        </a:xfrm>
      </p:grpSpPr>
      <p:pic>
        <p:nvPicPr>
          <p:cNvPr id="11" name="Content Placeholder 10" descr="A group of men in ancient clothes&#10;&#10;Description automatically generated">
            <a:extLst>
              <a:ext uri="{FF2B5EF4-FFF2-40B4-BE49-F238E27FC236}">
                <a16:creationId xmlns:a16="http://schemas.microsoft.com/office/drawing/2014/main" id="{5B9440B1-2C1F-24CB-4E42-4C502655F6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28893" y="457200"/>
            <a:ext cx="7145166" cy="5358874"/>
          </a:xfrm>
        </p:spPr>
      </p:pic>
      <p:sp>
        <p:nvSpPr>
          <p:cNvPr id="4" name="Text Placeholder 3">
            <a:extLst>
              <a:ext uri="{FF2B5EF4-FFF2-40B4-BE49-F238E27FC236}">
                <a16:creationId xmlns:a16="http://schemas.microsoft.com/office/drawing/2014/main" id="{75C6F983-D332-003A-0B3E-850C70A2E1DE}"/>
              </a:ext>
            </a:extLst>
          </p:cNvPr>
          <p:cNvSpPr>
            <a:spLocks noGrp="1"/>
          </p:cNvSpPr>
          <p:nvPr>
            <p:ph type="body" sz="half" idx="2"/>
          </p:nvPr>
        </p:nvSpPr>
        <p:spPr>
          <a:xfrm>
            <a:off x="421462" y="457200"/>
            <a:ext cx="3795695" cy="541178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85000" lnSpcReduction="20000"/>
          </a:bodyPr>
          <a:lstStyle/>
          <a:p>
            <a:r>
              <a:rPr lang="en-US" baseline="30000" dirty="0"/>
              <a:t>17 </a:t>
            </a:r>
            <a:r>
              <a:rPr lang="en-US" dirty="0"/>
              <a:t>The man did as Joseph told him and took the men to Joseph’s house. </a:t>
            </a:r>
            <a:r>
              <a:rPr lang="en-US" baseline="30000" dirty="0"/>
              <a:t>18 </a:t>
            </a:r>
            <a:r>
              <a:rPr lang="en-US" dirty="0"/>
              <a:t>Now the men were frightened when they were taken to his house. They thought, “We were brought here because of the silver that was put back into our sacks the first time. He wants to attack us and overpower us and seize us as slaves and take our donkeys.”</a:t>
            </a:r>
          </a:p>
          <a:p>
            <a:r>
              <a:rPr lang="en-US" baseline="30000" dirty="0"/>
              <a:t>19 </a:t>
            </a:r>
            <a:r>
              <a:rPr lang="en-US" dirty="0"/>
              <a:t>So they went up to Joseph’s steward and spoke to him at the entrance to the house. </a:t>
            </a:r>
            <a:r>
              <a:rPr lang="en-US" baseline="30000" dirty="0"/>
              <a:t>20 </a:t>
            </a:r>
            <a:r>
              <a:rPr lang="en-US" dirty="0"/>
              <a:t>“We beg your pardon, our lord,” they said, “we came down here the first time to buy food. </a:t>
            </a:r>
            <a:r>
              <a:rPr lang="en-US" baseline="30000" dirty="0"/>
              <a:t>21 </a:t>
            </a:r>
            <a:r>
              <a:rPr lang="en-US" dirty="0"/>
              <a:t>But at the place where we stopped for the night we opened our sacks and each of us found his silver—the exact weight—in the mouth of his sack. So we have brought it back with us. </a:t>
            </a:r>
            <a:r>
              <a:rPr lang="en-US" baseline="30000" dirty="0"/>
              <a:t>22 </a:t>
            </a:r>
            <a:r>
              <a:rPr lang="en-US" dirty="0"/>
              <a:t>We have also brought additional silver with us to buy food. We don’t know who put our silver in our sacks.”</a:t>
            </a:r>
          </a:p>
          <a:p>
            <a:r>
              <a:rPr lang="en-US" baseline="30000" dirty="0"/>
              <a:t>23 </a:t>
            </a:r>
            <a:r>
              <a:rPr lang="en-US" dirty="0"/>
              <a:t>“It’s all right,” he said. “Don’t be afraid. Your God, the God of your father, has given you treasure in your sacks; I received your silver.”</a:t>
            </a:r>
          </a:p>
          <a:p>
            <a:r>
              <a:rPr lang="en-US" dirty="0"/>
              <a:t>Then he brought Simeon out to them.</a:t>
            </a:r>
          </a:p>
          <a:p>
            <a:r>
              <a:rPr lang="en-US" baseline="30000" dirty="0"/>
              <a:t>24 </a:t>
            </a:r>
            <a:r>
              <a:rPr lang="en-US" dirty="0"/>
              <a:t>The steward took the men into Joseph’s house, gave them water to wash their feet and provided fodder for their donkeys. </a:t>
            </a:r>
            <a:r>
              <a:rPr lang="en-US" baseline="30000" dirty="0"/>
              <a:t>25 </a:t>
            </a:r>
            <a:r>
              <a:rPr lang="en-US" dirty="0"/>
              <a:t>They prepared their gifts for Joseph’s arrival at noon, because they had heard that they were to eat there.</a:t>
            </a:r>
          </a:p>
          <a:p>
            <a:endParaRPr lang="en-US" dirty="0">
              <a:solidFill>
                <a:schemeClr val="tx1"/>
              </a:solidFill>
            </a:endParaRPr>
          </a:p>
        </p:txBody>
      </p:sp>
      <p:sp>
        <p:nvSpPr>
          <p:cNvPr id="5" name="Rectangle 4">
            <a:extLst>
              <a:ext uri="{FF2B5EF4-FFF2-40B4-BE49-F238E27FC236}">
                <a16:creationId xmlns:a16="http://schemas.microsoft.com/office/drawing/2014/main" id="{39AB00F7-F8DE-60E7-70C5-9C9C82EE2FF5}"/>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Speech Bubble: Rectangle 7">
            <a:extLst>
              <a:ext uri="{FF2B5EF4-FFF2-40B4-BE49-F238E27FC236}">
                <a16:creationId xmlns:a16="http://schemas.microsoft.com/office/drawing/2014/main" id="{1D27D3B0-4423-2995-2F75-35F4A8F98073}"/>
              </a:ext>
            </a:extLst>
          </p:cNvPr>
          <p:cNvSpPr/>
          <p:nvPr/>
        </p:nvSpPr>
        <p:spPr>
          <a:xfrm>
            <a:off x="4845153" y="3428999"/>
            <a:ext cx="3145295" cy="1832317"/>
          </a:xfrm>
          <a:prstGeom prst="wedgeRectCallout">
            <a:avLst>
              <a:gd name="adj1" fmla="val 48493"/>
              <a:gd name="adj2" fmla="val -120365"/>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I beg your pardon Sir.</a:t>
            </a:r>
          </a:p>
          <a:p>
            <a:pPr algn="ctr"/>
            <a:r>
              <a:rPr lang="en-US" dirty="0"/>
              <a:t>We found the silver which we brought to pay for the grain, </a:t>
            </a:r>
          </a:p>
          <a:p>
            <a:pPr algn="ctr"/>
            <a:r>
              <a:rPr lang="en-US" dirty="0"/>
              <a:t>in our sacks of grain.  We brought it back and more so that we could buy more grain.</a:t>
            </a:r>
          </a:p>
        </p:txBody>
      </p:sp>
      <p:sp>
        <p:nvSpPr>
          <p:cNvPr id="12" name="Thought Bubble: Cloud 11">
            <a:extLst>
              <a:ext uri="{FF2B5EF4-FFF2-40B4-BE49-F238E27FC236}">
                <a16:creationId xmlns:a16="http://schemas.microsoft.com/office/drawing/2014/main" id="{105B0357-A81F-0226-648E-13E11603B45B}"/>
              </a:ext>
            </a:extLst>
          </p:cNvPr>
          <p:cNvSpPr/>
          <p:nvPr/>
        </p:nvSpPr>
        <p:spPr>
          <a:xfrm>
            <a:off x="8862646" y="126609"/>
            <a:ext cx="3024554" cy="915317"/>
          </a:xfrm>
          <a:prstGeom prst="cloudCallout">
            <a:avLst>
              <a:gd name="adj1" fmla="val 16947"/>
              <a:gd name="adj2" fmla="val 131661"/>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He brought us here to attack us!</a:t>
            </a:r>
          </a:p>
        </p:txBody>
      </p:sp>
      <p:sp>
        <p:nvSpPr>
          <p:cNvPr id="13" name="Speech Bubble: Rectangle 12">
            <a:extLst>
              <a:ext uri="{FF2B5EF4-FFF2-40B4-BE49-F238E27FC236}">
                <a16:creationId xmlns:a16="http://schemas.microsoft.com/office/drawing/2014/main" id="{03EA5338-79D8-D643-B649-4BC01455B15B}"/>
              </a:ext>
            </a:extLst>
          </p:cNvPr>
          <p:cNvSpPr/>
          <p:nvPr/>
        </p:nvSpPr>
        <p:spPr>
          <a:xfrm>
            <a:off x="9383151" y="3429001"/>
            <a:ext cx="2602644" cy="1832316"/>
          </a:xfrm>
          <a:prstGeom prst="wedgeRectCallout">
            <a:avLst>
              <a:gd name="adj1" fmla="val -37164"/>
              <a:gd name="adj2" fmla="val -9357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It’s all right.  </a:t>
            </a:r>
          </a:p>
          <a:p>
            <a:pPr algn="ctr"/>
            <a:r>
              <a:rPr lang="en-US" dirty="0"/>
              <a:t>Don’t be afraid.</a:t>
            </a:r>
          </a:p>
          <a:p>
            <a:pPr algn="ctr"/>
            <a:r>
              <a:rPr lang="en-US" dirty="0"/>
              <a:t>I received your silver.</a:t>
            </a:r>
          </a:p>
          <a:p>
            <a:pPr algn="ctr"/>
            <a:r>
              <a:rPr lang="en-US" dirty="0"/>
              <a:t>Your God, the God of your father put treasure in your sacks.</a:t>
            </a:r>
          </a:p>
        </p:txBody>
      </p:sp>
      <p:sp>
        <p:nvSpPr>
          <p:cNvPr id="14" name="Speech Bubble: Rectangle 13">
            <a:extLst>
              <a:ext uri="{FF2B5EF4-FFF2-40B4-BE49-F238E27FC236}">
                <a16:creationId xmlns:a16="http://schemas.microsoft.com/office/drawing/2014/main" id="{89406160-B58F-756D-A3F4-EDFD8BEE5EAE}"/>
              </a:ext>
            </a:extLst>
          </p:cNvPr>
          <p:cNvSpPr/>
          <p:nvPr/>
        </p:nvSpPr>
        <p:spPr>
          <a:xfrm>
            <a:off x="9383151" y="3530990"/>
            <a:ext cx="2602644" cy="1730325"/>
          </a:xfrm>
          <a:prstGeom prst="wedgeRectCallout">
            <a:avLst>
              <a:gd name="adj1" fmla="val -37164"/>
              <a:gd name="adj2" fmla="val -9357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Your donkeys will be fed.</a:t>
            </a:r>
          </a:p>
          <a:p>
            <a:pPr algn="ctr"/>
            <a:r>
              <a:rPr lang="en-US" dirty="0"/>
              <a:t>Wash your feet and prepare for dinner.</a:t>
            </a:r>
          </a:p>
        </p:txBody>
      </p:sp>
    </p:spTree>
    <p:extLst>
      <p:ext uri="{BB962C8B-B14F-4D97-AF65-F5344CB8AC3E}">
        <p14:creationId xmlns:p14="http://schemas.microsoft.com/office/powerpoint/2010/main" val="1394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CC303-18F0-3C57-77DD-6D03A31D174B}"/>
            </a:ext>
          </a:extLst>
        </p:cNvPr>
        <p:cNvGrpSpPr/>
        <p:nvPr/>
      </p:nvGrpSpPr>
      <p:grpSpPr>
        <a:xfrm>
          <a:off x="0" y="0"/>
          <a:ext cx="0" cy="0"/>
          <a:chOff x="0" y="0"/>
          <a:chExt cx="0" cy="0"/>
        </a:xfrm>
      </p:grpSpPr>
      <p:pic>
        <p:nvPicPr>
          <p:cNvPr id="11" name="Content Placeholder 10" descr="A group of people kneeling on the floor&#10;&#10;Description automatically generated">
            <a:extLst>
              <a:ext uri="{FF2B5EF4-FFF2-40B4-BE49-F238E27FC236}">
                <a16:creationId xmlns:a16="http://schemas.microsoft.com/office/drawing/2014/main" id="{EE9F9198-8781-F6F8-44AC-F5AE41842F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2214" y="417745"/>
            <a:ext cx="7268324" cy="5451244"/>
          </a:xfrm>
        </p:spPr>
      </p:pic>
      <p:sp>
        <p:nvSpPr>
          <p:cNvPr id="2" name="Title 1">
            <a:extLst>
              <a:ext uri="{FF2B5EF4-FFF2-40B4-BE49-F238E27FC236}">
                <a16:creationId xmlns:a16="http://schemas.microsoft.com/office/drawing/2014/main" id="{0A03939A-DC03-F4E2-8866-D6C1DEA70887}"/>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Before Joseph again</a:t>
            </a:r>
          </a:p>
        </p:txBody>
      </p:sp>
      <p:sp>
        <p:nvSpPr>
          <p:cNvPr id="4" name="Text Placeholder 3">
            <a:extLst>
              <a:ext uri="{FF2B5EF4-FFF2-40B4-BE49-F238E27FC236}">
                <a16:creationId xmlns:a16="http://schemas.microsoft.com/office/drawing/2014/main" id="{AE6E2E8D-3A38-9769-34FE-85F13E52DFD1}"/>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26 </a:t>
            </a:r>
            <a:r>
              <a:rPr lang="en-US" dirty="0"/>
              <a:t>When Joseph came home, they presented to him the gifts they had brought into the house, and they bowed down before him to the ground. </a:t>
            </a:r>
            <a:r>
              <a:rPr lang="en-US" baseline="30000" dirty="0"/>
              <a:t>27 </a:t>
            </a:r>
            <a:r>
              <a:rPr lang="en-US" dirty="0"/>
              <a:t>He asked them how they were, and then he said, “How is your aged father you told me about? Is he still living?”</a:t>
            </a:r>
          </a:p>
          <a:p>
            <a:r>
              <a:rPr lang="en-US" baseline="30000" dirty="0"/>
              <a:t>28 </a:t>
            </a:r>
            <a:r>
              <a:rPr lang="en-US" dirty="0"/>
              <a:t>They replied, “Your servant our father is still alive and well.” And they bowed down, prostrating themselves before him.</a:t>
            </a:r>
          </a:p>
          <a:p>
            <a:r>
              <a:rPr lang="en-US" baseline="30000" dirty="0"/>
              <a:t>29 </a:t>
            </a:r>
            <a:r>
              <a:rPr lang="en-US" dirty="0"/>
              <a:t>As he looked about and saw his brother Benjamin, his own mother’s son, he asked, “Is this your youngest brother, the one you told me about?” And he said, “God be gracious to you, my son.”</a:t>
            </a:r>
          </a:p>
          <a:p>
            <a:endParaRPr lang="en-US" dirty="0">
              <a:solidFill>
                <a:schemeClr val="tx1"/>
              </a:solidFill>
            </a:endParaRPr>
          </a:p>
        </p:txBody>
      </p:sp>
      <p:sp>
        <p:nvSpPr>
          <p:cNvPr id="5" name="Rectangle 4">
            <a:extLst>
              <a:ext uri="{FF2B5EF4-FFF2-40B4-BE49-F238E27FC236}">
                <a16:creationId xmlns:a16="http://schemas.microsoft.com/office/drawing/2014/main" id="{9A7AB62A-3858-8293-DE64-E85F45220AD5}"/>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5707C427-9C63-60DA-3A97-4363B7882881}"/>
              </a:ext>
            </a:extLst>
          </p:cNvPr>
          <p:cNvSpPr/>
          <p:nvPr/>
        </p:nvSpPr>
        <p:spPr>
          <a:xfrm>
            <a:off x="8693834" y="295060"/>
            <a:ext cx="2877482" cy="857225"/>
          </a:xfrm>
          <a:prstGeom prst="wedgeRectCallout">
            <a:avLst>
              <a:gd name="adj1" fmla="val -2310"/>
              <a:gd name="adj2" fmla="val 96674"/>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How is your aged father?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Is he still living?</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7" name="Speech Bubble: Rectangle 6">
            <a:extLst>
              <a:ext uri="{FF2B5EF4-FFF2-40B4-BE49-F238E27FC236}">
                <a16:creationId xmlns:a16="http://schemas.microsoft.com/office/drawing/2014/main" id="{94B77111-FD4B-AB56-A8CC-BF8BCE4D7A7A}"/>
              </a:ext>
            </a:extLst>
          </p:cNvPr>
          <p:cNvSpPr/>
          <p:nvPr/>
        </p:nvSpPr>
        <p:spPr>
          <a:xfrm>
            <a:off x="7974846" y="4597919"/>
            <a:ext cx="3596470" cy="1393755"/>
          </a:xfrm>
          <a:prstGeom prst="wedgeRectCallout">
            <a:avLst>
              <a:gd name="adj1" fmla="val -42946"/>
              <a:gd name="adj2" fmla="val -66244"/>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Sir, your servants have brought you a small gift – balm and honey, myrrh and spices,</a:t>
            </a:r>
          </a:p>
          <a:p>
            <a:pPr algn="ctr"/>
            <a:r>
              <a:rPr lang="en-US" dirty="0"/>
              <a:t> pistachios and almonds</a:t>
            </a:r>
          </a:p>
        </p:txBody>
      </p:sp>
      <p:sp>
        <p:nvSpPr>
          <p:cNvPr id="12" name="Speech Bubble: Rectangle 11">
            <a:extLst>
              <a:ext uri="{FF2B5EF4-FFF2-40B4-BE49-F238E27FC236}">
                <a16:creationId xmlns:a16="http://schemas.microsoft.com/office/drawing/2014/main" id="{F7760D64-DA30-0438-27ED-D6B1E459C2D0}"/>
              </a:ext>
            </a:extLst>
          </p:cNvPr>
          <p:cNvSpPr/>
          <p:nvPr/>
        </p:nvSpPr>
        <p:spPr>
          <a:xfrm>
            <a:off x="8039067" y="4597919"/>
            <a:ext cx="3596470" cy="1393755"/>
          </a:xfrm>
          <a:prstGeom prst="wedgeRectCallout">
            <a:avLst>
              <a:gd name="adj1" fmla="val -42946"/>
              <a:gd name="adj2" fmla="val -66244"/>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Our father is still alive and well.</a:t>
            </a:r>
          </a:p>
        </p:txBody>
      </p:sp>
      <p:sp>
        <p:nvSpPr>
          <p:cNvPr id="13" name="Speech Bubble: Rectangle 12">
            <a:extLst>
              <a:ext uri="{FF2B5EF4-FFF2-40B4-BE49-F238E27FC236}">
                <a16:creationId xmlns:a16="http://schemas.microsoft.com/office/drawing/2014/main" id="{4295E71E-D4F0-A3BA-96D7-6F13FF6C3A92}"/>
              </a:ext>
            </a:extLst>
          </p:cNvPr>
          <p:cNvSpPr/>
          <p:nvPr/>
        </p:nvSpPr>
        <p:spPr>
          <a:xfrm>
            <a:off x="8705929" y="295059"/>
            <a:ext cx="3349666" cy="857225"/>
          </a:xfrm>
          <a:prstGeom prst="wedgeRectCallout">
            <a:avLst>
              <a:gd name="adj1" fmla="val -2310"/>
              <a:gd name="adj2" fmla="val 96674"/>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Is this your youngest brother, the one you told me about?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God be gracious to you, my son.</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429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1AFEA-D85B-3FF0-C744-8A3E50184C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65408A-B6A3-0A6E-D15A-4BEA634E5B7A}"/>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Weeping</a:t>
            </a:r>
          </a:p>
        </p:txBody>
      </p:sp>
      <p:sp>
        <p:nvSpPr>
          <p:cNvPr id="4" name="Text Placeholder 3">
            <a:extLst>
              <a:ext uri="{FF2B5EF4-FFF2-40B4-BE49-F238E27FC236}">
                <a16:creationId xmlns:a16="http://schemas.microsoft.com/office/drawing/2014/main" id="{3DE6E2AD-86B2-23B8-8061-DF02BD599B89}"/>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30 </a:t>
            </a:r>
            <a:r>
              <a:rPr lang="en-US" dirty="0"/>
              <a:t>Deeply moved at the sight of his brother, Joseph hurried out and looked for a place to weep. He went into his private room and wept there.</a:t>
            </a:r>
            <a:endParaRPr lang="en-US" dirty="0">
              <a:solidFill>
                <a:schemeClr val="tx1"/>
              </a:solidFill>
            </a:endParaRPr>
          </a:p>
        </p:txBody>
      </p:sp>
      <p:sp>
        <p:nvSpPr>
          <p:cNvPr id="5" name="Rectangle 4">
            <a:extLst>
              <a:ext uri="{FF2B5EF4-FFF2-40B4-BE49-F238E27FC236}">
                <a16:creationId xmlns:a16="http://schemas.microsoft.com/office/drawing/2014/main" id="{234FB8A7-DAE0-90FC-18A9-C018B035B9F8}"/>
              </a:ext>
            </a:extLst>
          </p:cNvPr>
          <p:cNvSpPr/>
          <p:nvPr/>
        </p:nvSpPr>
        <p:spPr>
          <a:xfrm>
            <a:off x="0" y="6372225"/>
            <a:ext cx="12192000" cy="485775"/>
          </a:xfrm>
          <a:prstGeom prst="rect">
            <a:avLst/>
          </a:prstGeom>
          <a:blipFill>
            <a:blip r:embed="rId2"/>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Content Placeholder 10" descr="A person sitting on a bench&#10;&#10;Description automatically generated">
            <a:extLst>
              <a:ext uri="{FF2B5EF4-FFF2-40B4-BE49-F238E27FC236}">
                <a16:creationId xmlns:a16="http://schemas.microsoft.com/office/drawing/2014/main" id="{1DAA8E46-3D47-E93A-5DFB-A320EAB8EE4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11040" y="1704855"/>
            <a:ext cx="6172200" cy="4114800"/>
          </a:xfrm>
        </p:spPr>
      </p:pic>
      <p:sp>
        <p:nvSpPr>
          <p:cNvPr id="10" name="Speech Bubble: Rectangle 9">
            <a:extLst>
              <a:ext uri="{FF2B5EF4-FFF2-40B4-BE49-F238E27FC236}">
                <a16:creationId xmlns:a16="http://schemas.microsoft.com/office/drawing/2014/main" id="{4548D11C-C053-0EB8-D9DE-686626B3367F}"/>
              </a:ext>
            </a:extLst>
          </p:cNvPr>
          <p:cNvSpPr/>
          <p:nvPr/>
        </p:nvSpPr>
        <p:spPr>
          <a:xfrm>
            <a:off x="7531331" y="295060"/>
            <a:ext cx="4039985" cy="1015125"/>
          </a:xfrm>
          <a:prstGeom prst="wedgeRectCallout">
            <a:avLst>
              <a:gd name="adj1" fmla="val -48970"/>
              <a:gd name="adj2" fmla="val 127162"/>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My brother, Benjamin!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I didn’t think I would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 ever see you again!</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3" name="Picture 12" descr="A yellow face with tears on it&#10;&#10;Description automatically generated">
            <a:extLst>
              <a:ext uri="{FF2B5EF4-FFF2-40B4-BE49-F238E27FC236}">
                <a16:creationId xmlns:a16="http://schemas.microsoft.com/office/drawing/2014/main" id="{6B297CAE-3641-2CBF-212B-2894C8A966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7140" y="294620"/>
            <a:ext cx="857665" cy="857665"/>
          </a:xfrm>
          <a:prstGeom prst="rect">
            <a:avLst/>
          </a:prstGeom>
        </p:spPr>
      </p:pic>
      <p:pic>
        <p:nvPicPr>
          <p:cNvPr id="15" name="Picture 14" descr="A yellow emoji with tears on it&#10;&#10;Description automatically generated">
            <a:extLst>
              <a:ext uri="{FF2B5EF4-FFF2-40B4-BE49-F238E27FC236}">
                <a16:creationId xmlns:a16="http://schemas.microsoft.com/office/drawing/2014/main" id="{93962669-A7A7-1DA8-16F6-B7F25515CD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67176" y="294620"/>
            <a:ext cx="1004140" cy="1004140"/>
          </a:xfrm>
          <a:prstGeom prst="rect">
            <a:avLst/>
          </a:prstGeom>
        </p:spPr>
      </p:pic>
    </p:spTree>
    <p:extLst>
      <p:ext uri="{BB962C8B-B14F-4D97-AF65-F5344CB8AC3E}">
        <p14:creationId xmlns:p14="http://schemas.microsoft.com/office/powerpoint/2010/main" val="739105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692B7-A677-3C78-9D0A-1003E9CDBD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7479E9-D7E2-B078-5AF0-07A0A24C1388}"/>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chemeClr val="accent1">
                    <a:lumMod val="75000"/>
                  </a:schemeClr>
                </a:solidFill>
                <a:effectLst>
                  <a:outerShdw blurRad="38100" dist="38100" dir="2700000" algn="tl">
                    <a:srgbClr val="000000">
                      <a:alpha val="43137"/>
                    </a:srgbClr>
                  </a:outerShdw>
                </a:effectLst>
              </a:rPr>
              <a:t>Let’s eat – snack time!</a:t>
            </a:r>
          </a:p>
        </p:txBody>
      </p:sp>
      <p:sp>
        <p:nvSpPr>
          <p:cNvPr id="4" name="Text Placeholder 3">
            <a:extLst>
              <a:ext uri="{FF2B5EF4-FFF2-40B4-BE49-F238E27FC236}">
                <a16:creationId xmlns:a16="http://schemas.microsoft.com/office/drawing/2014/main" id="{7B995E46-8DA5-B339-5DD5-2B400DA21686}"/>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endParaRPr lang="en-US" dirty="0">
              <a:solidFill>
                <a:schemeClr val="tx1"/>
              </a:solidFill>
            </a:endParaRPr>
          </a:p>
          <a:p>
            <a:r>
              <a:rPr lang="en-US" baseline="30000" dirty="0"/>
              <a:t>31 </a:t>
            </a:r>
            <a:r>
              <a:rPr lang="en-US" dirty="0"/>
              <a:t>After he had washed his face, he came out and, controlling himself, said, “Serve the food.”</a:t>
            </a:r>
          </a:p>
          <a:p>
            <a:r>
              <a:rPr lang="en-US" baseline="30000" dirty="0"/>
              <a:t>32 </a:t>
            </a:r>
            <a:r>
              <a:rPr lang="en-US" dirty="0"/>
              <a:t>They served him by himself, the brothers by themselves, and the Egyptians who ate with him by themselves, because Egyptians could not eat with Hebrews, for that is detestable to Egyptians. </a:t>
            </a:r>
            <a:r>
              <a:rPr lang="en-US" baseline="30000" dirty="0"/>
              <a:t>33 </a:t>
            </a:r>
            <a:r>
              <a:rPr lang="en-US" dirty="0"/>
              <a:t>The men had been seated before him in the order of their ages, from the firstborn to the youngest; and they looked at each other in astonishment. </a:t>
            </a:r>
            <a:r>
              <a:rPr lang="en-US" baseline="30000" dirty="0"/>
              <a:t>34 </a:t>
            </a:r>
            <a:r>
              <a:rPr lang="en-US" dirty="0"/>
              <a:t>When portions were served to them from Joseph’s table, Benjamin’s portion was five times as much as anyone else’s. So, they feasted and drank freely with him.</a:t>
            </a:r>
          </a:p>
          <a:p>
            <a:endParaRPr lang="en-US" dirty="0">
              <a:solidFill>
                <a:schemeClr val="tx1"/>
              </a:solidFill>
            </a:endParaRPr>
          </a:p>
        </p:txBody>
      </p:sp>
      <p:sp>
        <p:nvSpPr>
          <p:cNvPr id="5" name="Rectangle 4">
            <a:extLst>
              <a:ext uri="{FF2B5EF4-FFF2-40B4-BE49-F238E27FC236}">
                <a16:creationId xmlns:a16="http://schemas.microsoft.com/office/drawing/2014/main" id="{85E7FCDD-9169-6AA5-9DE7-A0434DACEB18}"/>
              </a:ext>
            </a:extLst>
          </p:cNvPr>
          <p:cNvSpPr/>
          <p:nvPr/>
        </p:nvSpPr>
        <p:spPr>
          <a:xfrm>
            <a:off x="0" y="6372225"/>
            <a:ext cx="12192000" cy="485775"/>
          </a:xfrm>
          <a:prstGeom prst="rect">
            <a:avLst/>
          </a:prstGeom>
          <a:blipFill>
            <a:blip r:embed="rId2"/>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Content Placeholder 10" descr="A group of people sitting at a table&#10;&#10;Description automatically generated">
            <a:extLst>
              <a:ext uri="{FF2B5EF4-FFF2-40B4-BE49-F238E27FC236}">
                <a16:creationId xmlns:a16="http://schemas.microsoft.com/office/drawing/2014/main" id="{E8DE6BAF-683C-2422-5570-600AC1F809D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88766" y="749810"/>
            <a:ext cx="6790575" cy="5092932"/>
          </a:xfrm>
        </p:spPr>
      </p:pic>
      <p:sp>
        <p:nvSpPr>
          <p:cNvPr id="7" name="Speech Bubble: Rectangle 6">
            <a:extLst>
              <a:ext uri="{FF2B5EF4-FFF2-40B4-BE49-F238E27FC236}">
                <a16:creationId xmlns:a16="http://schemas.microsoft.com/office/drawing/2014/main" id="{3D82DB86-75B8-1028-B7B6-C3B4E2071E63}"/>
              </a:ext>
            </a:extLst>
          </p:cNvPr>
          <p:cNvSpPr/>
          <p:nvPr/>
        </p:nvSpPr>
        <p:spPr>
          <a:xfrm>
            <a:off x="6096000" y="997487"/>
            <a:ext cx="3106451" cy="1015125"/>
          </a:xfrm>
          <a:prstGeom prst="wedgeRectCallout">
            <a:avLst>
              <a:gd name="adj1" fmla="val 9961"/>
              <a:gd name="adj2" fmla="val 73586"/>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Look!  We’ve been seated according to our ages from oldest to youngest!</a:t>
            </a:r>
          </a:p>
        </p:txBody>
      </p:sp>
      <p:sp>
        <p:nvSpPr>
          <p:cNvPr id="12" name="Thought Bubble: Cloud 11">
            <a:extLst>
              <a:ext uri="{FF2B5EF4-FFF2-40B4-BE49-F238E27FC236}">
                <a16:creationId xmlns:a16="http://schemas.microsoft.com/office/drawing/2014/main" id="{48653F5D-C078-0325-9B4B-C915FBC1BFF4}"/>
              </a:ext>
            </a:extLst>
          </p:cNvPr>
          <p:cNvSpPr/>
          <p:nvPr/>
        </p:nvSpPr>
        <p:spPr>
          <a:xfrm>
            <a:off x="9551963" y="997487"/>
            <a:ext cx="2640038" cy="1126735"/>
          </a:xfrm>
          <a:prstGeom prst="cloudCallout">
            <a:avLst>
              <a:gd name="adj1" fmla="val -22216"/>
              <a:gd name="adj2" fmla="val 66245"/>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Benjamin is getting 5 times as much as us.</a:t>
            </a:r>
          </a:p>
        </p:txBody>
      </p:sp>
    </p:spTree>
    <p:extLst>
      <p:ext uri="{BB962C8B-B14F-4D97-AF65-F5344CB8AC3E}">
        <p14:creationId xmlns:p14="http://schemas.microsoft.com/office/powerpoint/2010/main" val="299253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835E8-B5C7-83FE-35C4-66D538CE21F2}"/>
            </a:ext>
          </a:extLst>
        </p:cNvPr>
        <p:cNvGrpSpPr/>
        <p:nvPr/>
      </p:nvGrpSpPr>
      <p:grpSpPr>
        <a:xfrm>
          <a:off x="0" y="0"/>
          <a:ext cx="0" cy="0"/>
          <a:chOff x="0" y="0"/>
          <a:chExt cx="0" cy="0"/>
        </a:xfrm>
      </p:grpSpPr>
      <p:pic>
        <p:nvPicPr>
          <p:cNvPr id="11" name="Content Placeholder 10" descr="A person and person in a purple robe&#10;&#10;Description automatically generated">
            <a:extLst>
              <a:ext uri="{FF2B5EF4-FFF2-40B4-BE49-F238E27FC236}">
                <a16:creationId xmlns:a16="http://schemas.microsoft.com/office/drawing/2014/main" id="{F3C44F63-68F7-3C6D-C309-983CE7AD8F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11040" y="573781"/>
            <a:ext cx="7060276" cy="5295207"/>
          </a:xfrm>
        </p:spPr>
      </p:pic>
      <p:sp>
        <p:nvSpPr>
          <p:cNvPr id="2" name="Title 1">
            <a:extLst>
              <a:ext uri="{FF2B5EF4-FFF2-40B4-BE49-F238E27FC236}">
                <a16:creationId xmlns:a16="http://schemas.microsoft.com/office/drawing/2014/main" id="{3B429BDF-A414-AF9C-F04A-6B7C82EC3168}"/>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One more test</a:t>
            </a:r>
          </a:p>
        </p:txBody>
      </p:sp>
      <p:sp>
        <p:nvSpPr>
          <p:cNvPr id="4" name="Text Placeholder 3">
            <a:extLst>
              <a:ext uri="{FF2B5EF4-FFF2-40B4-BE49-F238E27FC236}">
                <a16:creationId xmlns:a16="http://schemas.microsoft.com/office/drawing/2014/main" id="{519A73F0-EBA5-2E0A-901D-E5C3FAA528FF}"/>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t>Now Joseph gave these instructions to the steward of his house: “Fill the men’s sacks with as much food as they can carry, and put each man’s silver in the mouth of his sack. </a:t>
            </a:r>
            <a:r>
              <a:rPr lang="en-US" baseline="30000" dirty="0"/>
              <a:t>2 </a:t>
            </a:r>
            <a:r>
              <a:rPr lang="en-US" dirty="0"/>
              <a:t>Then put my cup, the silver one, in the mouth of the youngest one’s sack, along with the silver for his grain.” And he did as Joseph said.</a:t>
            </a:r>
            <a:endParaRPr lang="en-US" dirty="0">
              <a:solidFill>
                <a:schemeClr val="tx1"/>
              </a:solidFill>
            </a:endParaRPr>
          </a:p>
        </p:txBody>
      </p:sp>
      <p:sp>
        <p:nvSpPr>
          <p:cNvPr id="5" name="Rectangle 4">
            <a:extLst>
              <a:ext uri="{FF2B5EF4-FFF2-40B4-BE49-F238E27FC236}">
                <a16:creationId xmlns:a16="http://schemas.microsoft.com/office/drawing/2014/main" id="{4F8C92C4-719F-1236-13F7-389DF182ECA8}"/>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8E310B9B-4266-00B6-71EE-D4E5020A390A}"/>
              </a:ext>
            </a:extLst>
          </p:cNvPr>
          <p:cNvSpPr/>
          <p:nvPr/>
        </p:nvSpPr>
        <p:spPr>
          <a:xfrm>
            <a:off x="4886605" y="70544"/>
            <a:ext cx="4039985" cy="1239641"/>
          </a:xfrm>
          <a:prstGeom prst="wedgeRectCallout">
            <a:avLst>
              <a:gd name="adj1" fmla="val 51315"/>
              <a:gd name="adj2" fmla="val 70082"/>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Fill the men’s sacks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with as much food as they can carry.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Also put their silver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in the top of their sacks.</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2" name="Speech Bubble: Rectangle 11">
            <a:extLst>
              <a:ext uri="{FF2B5EF4-FFF2-40B4-BE49-F238E27FC236}">
                <a16:creationId xmlns:a16="http://schemas.microsoft.com/office/drawing/2014/main" id="{6B1BACC6-5109-943B-9508-04F3187C38F0}"/>
              </a:ext>
            </a:extLst>
          </p:cNvPr>
          <p:cNvSpPr/>
          <p:nvPr/>
        </p:nvSpPr>
        <p:spPr>
          <a:xfrm>
            <a:off x="5039005" y="222944"/>
            <a:ext cx="4039985" cy="1239641"/>
          </a:xfrm>
          <a:prstGeom prst="wedgeRectCallout">
            <a:avLst>
              <a:gd name="adj1" fmla="val 51315"/>
              <a:gd name="adj2" fmla="val 70082"/>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Put my silver cup in the</a:t>
            </a:r>
            <a:r>
              <a:rPr kumimoji="0" lang="en-US" sz="1800" b="0" i="0" u="none" strike="noStrike" kern="1200" cap="none" spc="0" normalizeH="0" noProof="0" dirty="0">
                <a:ln>
                  <a:noFill/>
                </a:ln>
                <a:solidFill>
                  <a:srgbClr val="C00000"/>
                </a:solidFill>
                <a:effectLst/>
                <a:uLnTx/>
                <a:uFillTx/>
                <a:latin typeface="Aptos" panose="02110004020202020204"/>
                <a:ea typeface="+mn-ea"/>
                <a:cs typeface="+mn-cs"/>
              </a:rPr>
              <a:t> top of the youngest one’s sack along with his silver.</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954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F4A38-4844-2C3B-083E-C8DE33589B3F}"/>
            </a:ext>
          </a:extLst>
        </p:cNvPr>
        <p:cNvGrpSpPr/>
        <p:nvPr/>
      </p:nvGrpSpPr>
      <p:grpSpPr>
        <a:xfrm>
          <a:off x="0" y="0"/>
          <a:ext cx="0" cy="0"/>
          <a:chOff x="0" y="0"/>
          <a:chExt cx="0" cy="0"/>
        </a:xfrm>
      </p:grpSpPr>
      <p:pic>
        <p:nvPicPr>
          <p:cNvPr id="11" name="Content Placeholder 10" descr="A group of men wearing robes&#10;&#10;Description automatically generated">
            <a:extLst>
              <a:ext uri="{FF2B5EF4-FFF2-40B4-BE49-F238E27FC236}">
                <a16:creationId xmlns:a16="http://schemas.microsoft.com/office/drawing/2014/main" id="{8DE25F9B-98A8-300B-4A26-B0B1D9AD64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13239" y="457200"/>
            <a:ext cx="6968197" cy="5226148"/>
          </a:xfrm>
        </p:spPr>
      </p:pic>
      <p:sp>
        <p:nvSpPr>
          <p:cNvPr id="2" name="Title 1">
            <a:extLst>
              <a:ext uri="{FF2B5EF4-FFF2-40B4-BE49-F238E27FC236}">
                <a16:creationId xmlns:a16="http://schemas.microsoft.com/office/drawing/2014/main" id="{B458A4CB-5A5C-0408-1E30-C20923E28B37}"/>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Thieves?</a:t>
            </a:r>
          </a:p>
        </p:txBody>
      </p:sp>
      <p:sp>
        <p:nvSpPr>
          <p:cNvPr id="4" name="Text Placeholder 3">
            <a:extLst>
              <a:ext uri="{FF2B5EF4-FFF2-40B4-BE49-F238E27FC236}">
                <a16:creationId xmlns:a16="http://schemas.microsoft.com/office/drawing/2014/main" id="{2DC6A43B-DF2D-1343-DADD-067FA05579A4}"/>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2500" lnSpcReduction="20000"/>
          </a:bodyPr>
          <a:lstStyle/>
          <a:p>
            <a:r>
              <a:rPr lang="en-US" baseline="30000" dirty="0"/>
              <a:t>3 </a:t>
            </a:r>
            <a:r>
              <a:rPr lang="en-US" dirty="0"/>
              <a:t>As morning dawned, the men were sent on their way with their donkeys.</a:t>
            </a:r>
          </a:p>
          <a:p>
            <a:r>
              <a:rPr lang="en-US" dirty="0"/>
              <a:t> </a:t>
            </a:r>
            <a:r>
              <a:rPr lang="en-US" baseline="30000" dirty="0"/>
              <a:t>4 </a:t>
            </a:r>
            <a:r>
              <a:rPr lang="en-US" dirty="0"/>
              <a:t>They had not gone far from the city when Joseph said to his steward, “Go after those men at once, and when you catch up with them, say to them, ‘Why have you repaid good with evil? </a:t>
            </a:r>
            <a:r>
              <a:rPr lang="en-US" baseline="30000" dirty="0"/>
              <a:t>5 </a:t>
            </a:r>
            <a:r>
              <a:rPr lang="en-US" dirty="0"/>
              <a:t>Isn’t this the cup my master drinks from and also uses for divination? This is a wicked thing you have done.’”</a:t>
            </a:r>
          </a:p>
          <a:p>
            <a:r>
              <a:rPr lang="en-US" baseline="30000" dirty="0"/>
              <a:t>6 </a:t>
            </a:r>
            <a:r>
              <a:rPr lang="en-US" dirty="0"/>
              <a:t>When he caught up with them, he repeated these words to them. </a:t>
            </a:r>
            <a:r>
              <a:rPr lang="en-US" baseline="30000" dirty="0"/>
              <a:t>7 </a:t>
            </a:r>
            <a:r>
              <a:rPr lang="en-US" dirty="0"/>
              <a:t>But they said to him, “Why does my lord say such things? Far be it from your servants to do anything like that! </a:t>
            </a:r>
            <a:r>
              <a:rPr lang="en-US" baseline="30000" dirty="0"/>
              <a:t>8 </a:t>
            </a:r>
            <a:r>
              <a:rPr lang="en-US" dirty="0"/>
              <a:t>We even brought back to you from the land of Canaan the silver we found inside the mouths of our sacks. So why would we steal silver or gold from your master’s house? </a:t>
            </a:r>
            <a:r>
              <a:rPr lang="en-US" baseline="30000" dirty="0"/>
              <a:t>9 </a:t>
            </a:r>
            <a:r>
              <a:rPr lang="en-US" dirty="0"/>
              <a:t>If any of your servants is found to have it, he will die; and the rest of us will become my lord’s slaves.”</a:t>
            </a:r>
          </a:p>
          <a:p>
            <a:r>
              <a:rPr lang="en-US" baseline="30000" dirty="0"/>
              <a:t>10 </a:t>
            </a:r>
            <a:r>
              <a:rPr lang="en-US" dirty="0"/>
              <a:t>“Very well, then,” he said, “let it be as you say. Whoever is found to have it will become my slave; the rest of you will be free from blame.”</a:t>
            </a:r>
          </a:p>
          <a:p>
            <a:endParaRPr lang="en-US" dirty="0">
              <a:solidFill>
                <a:schemeClr val="tx1"/>
              </a:solidFill>
            </a:endParaRPr>
          </a:p>
        </p:txBody>
      </p:sp>
      <p:sp>
        <p:nvSpPr>
          <p:cNvPr id="5" name="Rectangle 4">
            <a:extLst>
              <a:ext uri="{FF2B5EF4-FFF2-40B4-BE49-F238E27FC236}">
                <a16:creationId xmlns:a16="http://schemas.microsoft.com/office/drawing/2014/main" id="{CBE89C98-CB38-5A73-93AD-C5A5168C4807}"/>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E8D95DA6-ACB8-1A72-2830-B673323FFDE5}"/>
              </a:ext>
            </a:extLst>
          </p:cNvPr>
          <p:cNvSpPr/>
          <p:nvPr/>
        </p:nvSpPr>
        <p:spPr>
          <a:xfrm>
            <a:off x="7730553" y="132920"/>
            <a:ext cx="4039985" cy="953892"/>
          </a:xfrm>
          <a:prstGeom prst="wedgeRectCallout">
            <a:avLst>
              <a:gd name="adj1" fmla="val -39568"/>
              <a:gd name="adj2" fmla="val 80044"/>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My</a:t>
            </a:r>
            <a:r>
              <a:rPr kumimoji="0" lang="en-US" sz="1800" b="0" i="0" u="none" strike="noStrike" kern="1200" cap="none" spc="0" normalizeH="0" noProof="0" dirty="0">
                <a:ln>
                  <a:noFill/>
                </a:ln>
                <a:solidFill>
                  <a:srgbClr val="C00000"/>
                </a:solidFill>
                <a:effectLst/>
                <a:uLnTx/>
                <a:uFillTx/>
                <a:latin typeface="Aptos" panose="02110004020202020204"/>
                <a:ea typeface="+mn-ea"/>
                <a:cs typeface="+mn-cs"/>
              </a:rPr>
              <a:t> brothers should be well on their way.  Quick!  Go after them.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dirty="0">
                <a:solidFill>
                  <a:srgbClr val="C00000"/>
                </a:solidFill>
                <a:latin typeface="Aptos" panose="02110004020202020204"/>
              </a:rPr>
              <a:t>Ask</a:t>
            </a:r>
            <a:r>
              <a:rPr lang="en-US" dirty="0">
                <a:solidFill>
                  <a:srgbClr val="C00000"/>
                </a:solidFill>
                <a:latin typeface="Aptos" panose="02110004020202020204"/>
              </a:rPr>
              <a:t> why they have taken my cup!</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22464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7088F-6BDA-5798-0331-CF1296144C40}"/>
            </a:ext>
          </a:extLst>
        </p:cNvPr>
        <p:cNvGrpSpPr/>
        <p:nvPr/>
      </p:nvGrpSpPr>
      <p:grpSpPr>
        <a:xfrm>
          <a:off x="0" y="0"/>
          <a:ext cx="0" cy="0"/>
          <a:chOff x="0" y="0"/>
          <a:chExt cx="0" cy="0"/>
        </a:xfrm>
      </p:grpSpPr>
      <p:pic>
        <p:nvPicPr>
          <p:cNvPr id="11" name="Content Placeholder 10" descr="A group of men standing in a circle&#10;&#10;Description automatically generated">
            <a:extLst>
              <a:ext uri="{FF2B5EF4-FFF2-40B4-BE49-F238E27FC236}">
                <a16:creationId xmlns:a16="http://schemas.microsoft.com/office/drawing/2014/main" id="{84217E80-CA54-B7EC-B264-FED8AC1707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10025" y="457200"/>
            <a:ext cx="7210759" cy="5408069"/>
          </a:xfrm>
        </p:spPr>
      </p:pic>
      <p:sp>
        <p:nvSpPr>
          <p:cNvPr id="2" name="Title 1">
            <a:extLst>
              <a:ext uri="{FF2B5EF4-FFF2-40B4-BE49-F238E27FC236}">
                <a16:creationId xmlns:a16="http://schemas.microsoft.com/office/drawing/2014/main" id="{2CC15013-4B2F-C187-8D28-104FC7C51DC9}"/>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Accusations</a:t>
            </a:r>
          </a:p>
        </p:txBody>
      </p:sp>
      <p:sp>
        <p:nvSpPr>
          <p:cNvPr id="4" name="Text Placeholder 3">
            <a:extLst>
              <a:ext uri="{FF2B5EF4-FFF2-40B4-BE49-F238E27FC236}">
                <a16:creationId xmlns:a16="http://schemas.microsoft.com/office/drawing/2014/main" id="{C98673B4-8D81-CA19-D496-34093171B9FE}"/>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r>
              <a:rPr lang="en-US" baseline="30000" dirty="0"/>
              <a:t>36 </a:t>
            </a:r>
            <a:r>
              <a:rPr lang="en-US" dirty="0"/>
              <a:t>When he caught up with them, he repeated these words to them. </a:t>
            </a:r>
            <a:r>
              <a:rPr lang="en-US" baseline="30000" dirty="0"/>
              <a:t>7 </a:t>
            </a:r>
            <a:r>
              <a:rPr lang="en-US" dirty="0"/>
              <a:t>But they said to him, “Why does my lord say such things? Far be it from your servants to do anything like that! </a:t>
            </a:r>
            <a:r>
              <a:rPr lang="en-US" baseline="30000" dirty="0"/>
              <a:t>8 </a:t>
            </a:r>
            <a:r>
              <a:rPr lang="en-US" dirty="0"/>
              <a:t>We even brought back to you from the land of Canaan the silver we found inside the mouths of our sacks. So why would we steal silver or gold from your master’s house? </a:t>
            </a:r>
            <a:r>
              <a:rPr lang="en-US" baseline="30000" dirty="0"/>
              <a:t>9 </a:t>
            </a:r>
            <a:r>
              <a:rPr lang="en-US" dirty="0"/>
              <a:t>If any of your servants is found to have it, he will die; and the rest of us will become my lord’s slaves.”</a:t>
            </a:r>
          </a:p>
          <a:p>
            <a:r>
              <a:rPr lang="en-US" baseline="30000" dirty="0"/>
              <a:t>10 </a:t>
            </a:r>
            <a:r>
              <a:rPr lang="en-US" dirty="0"/>
              <a:t>“Very well, then,” he said, “let it be as you say. Whoever is found to have it will become my slave; the rest of you will be free from blame.”</a:t>
            </a:r>
          </a:p>
          <a:p>
            <a:r>
              <a:rPr lang="en-US" baseline="30000" dirty="0"/>
              <a:t>11 </a:t>
            </a:r>
            <a:r>
              <a:rPr lang="en-US" dirty="0"/>
              <a:t>Each of them quickly lowered his sack to the ground and opened it. </a:t>
            </a:r>
            <a:r>
              <a:rPr lang="en-US" baseline="30000" dirty="0"/>
              <a:t>12 </a:t>
            </a:r>
            <a:r>
              <a:rPr lang="en-US" dirty="0"/>
              <a:t>Then the steward proceeded to search, beginning with the oldest and ending with the youngest. And the cup was found in Benjamin’s sack. </a:t>
            </a:r>
            <a:endParaRPr lang="en-US" dirty="0">
              <a:solidFill>
                <a:schemeClr val="tx1"/>
              </a:solidFill>
            </a:endParaRPr>
          </a:p>
          <a:p>
            <a:endParaRPr lang="en-US" dirty="0">
              <a:solidFill>
                <a:schemeClr val="tx1"/>
              </a:solidFill>
            </a:endParaRPr>
          </a:p>
        </p:txBody>
      </p:sp>
      <p:sp>
        <p:nvSpPr>
          <p:cNvPr id="5" name="Rectangle 4">
            <a:extLst>
              <a:ext uri="{FF2B5EF4-FFF2-40B4-BE49-F238E27FC236}">
                <a16:creationId xmlns:a16="http://schemas.microsoft.com/office/drawing/2014/main" id="{D48C6E01-1D8D-50F2-DF65-5A1769E14DE7}"/>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956D288C-B2E7-589C-ABAC-AB1293E91484}"/>
              </a:ext>
            </a:extLst>
          </p:cNvPr>
          <p:cNvSpPr/>
          <p:nvPr/>
        </p:nvSpPr>
        <p:spPr>
          <a:xfrm>
            <a:off x="7531331" y="295060"/>
            <a:ext cx="4039985" cy="1015125"/>
          </a:xfrm>
          <a:prstGeom prst="wedgeRectCallout">
            <a:avLst>
              <a:gd name="adj1" fmla="val -21462"/>
              <a:gd name="adj2" fmla="val 82757"/>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Why have you </a:t>
            </a:r>
            <a:r>
              <a:rPr kumimoji="0" lang="en-US" sz="1800" b="0" i="0" u="none" strike="noStrike" kern="1200" cap="none" spc="0" normalizeH="0" baseline="0" noProof="0" dirty="0" err="1">
                <a:ln>
                  <a:noFill/>
                </a:ln>
                <a:solidFill>
                  <a:srgbClr val="C00000"/>
                </a:solidFill>
                <a:effectLst/>
                <a:uLnTx/>
                <a:uFillTx/>
                <a:latin typeface="Aptos" panose="02110004020202020204"/>
                <a:ea typeface="+mn-ea"/>
                <a:cs typeface="+mn-cs"/>
              </a:rPr>
              <a:t>repayed</a:t>
            </a: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 good with evil?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Why did you take our lord’s silver cup?</a:t>
            </a:r>
          </a:p>
        </p:txBody>
      </p:sp>
      <p:sp>
        <p:nvSpPr>
          <p:cNvPr id="7" name="Speech Bubble: Rectangle 6">
            <a:extLst>
              <a:ext uri="{FF2B5EF4-FFF2-40B4-BE49-F238E27FC236}">
                <a16:creationId xmlns:a16="http://schemas.microsoft.com/office/drawing/2014/main" id="{C1A742F0-38B8-18A4-CA5A-11E4E9D5A0CE}"/>
              </a:ext>
            </a:extLst>
          </p:cNvPr>
          <p:cNvSpPr/>
          <p:nvPr/>
        </p:nvSpPr>
        <p:spPr>
          <a:xfrm>
            <a:off x="5162843" y="3949963"/>
            <a:ext cx="4425953" cy="1015125"/>
          </a:xfrm>
          <a:prstGeom prst="wedgeRectCallout">
            <a:avLst>
              <a:gd name="adj1" fmla="val 53117"/>
              <a:gd name="adj2" fmla="val -157844"/>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Why are you saying such things?</a:t>
            </a:r>
          </a:p>
          <a:p>
            <a:pPr algn="ctr"/>
            <a:r>
              <a:rPr lang="en-US" dirty="0"/>
              <a:t>If anyone has it, he will die and the rest of you will become my lord’s slaves!</a:t>
            </a:r>
          </a:p>
        </p:txBody>
      </p:sp>
      <p:sp>
        <p:nvSpPr>
          <p:cNvPr id="12" name="Speech Bubble: Rectangle 11">
            <a:extLst>
              <a:ext uri="{FF2B5EF4-FFF2-40B4-BE49-F238E27FC236}">
                <a16:creationId xmlns:a16="http://schemas.microsoft.com/office/drawing/2014/main" id="{D6A6C768-1171-7A7B-2272-BFC14A6299C4}"/>
              </a:ext>
            </a:extLst>
          </p:cNvPr>
          <p:cNvSpPr/>
          <p:nvPr/>
        </p:nvSpPr>
        <p:spPr>
          <a:xfrm>
            <a:off x="7630316" y="324868"/>
            <a:ext cx="4039985" cy="1147457"/>
          </a:xfrm>
          <a:prstGeom prst="wedgeRectCallout">
            <a:avLst>
              <a:gd name="adj1" fmla="val -21462"/>
              <a:gd name="adj2" fmla="val 82757"/>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Very well,</a:t>
            </a:r>
            <a:r>
              <a:rPr kumimoji="0" lang="en-US" sz="1800" b="0" i="0" u="none" strike="noStrike" kern="1200" cap="none" spc="0" normalizeH="0" noProof="0" dirty="0">
                <a:ln>
                  <a:noFill/>
                </a:ln>
                <a:solidFill>
                  <a:srgbClr val="C00000"/>
                </a:solidFill>
                <a:effectLst/>
                <a:uLnTx/>
                <a:uFillTx/>
                <a:latin typeface="Aptos" panose="02110004020202020204"/>
                <a:ea typeface="+mn-ea"/>
                <a:cs typeface="+mn-cs"/>
              </a:rPr>
              <a:t> let it be as you have said.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Whoever is found to have it,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 will become my slave.   The rest of you will be free </a:t>
            </a:r>
            <a:r>
              <a:rPr lang="en-US" dirty="0" err="1">
                <a:solidFill>
                  <a:srgbClr val="C00000"/>
                </a:solidFill>
                <a:latin typeface="Aptos" panose="02110004020202020204"/>
              </a:rPr>
              <a:t>brom</a:t>
            </a:r>
            <a:r>
              <a:rPr lang="en-US" dirty="0">
                <a:solidFill>
                  <a:srgbClr val="C00000"/>
                </a:solidFill>
                <a:latin typeface="Aptos" panose="02110004020202020204"/>
              </a:rPr>
              <a:t> blame.</a:t>
            </a:r>
          </a:p>
        </p:txBody>
      </p:sp>
    </p:spTree>
    <p:extLst>
      <p:ext uri="{BB962C8B-B14F-4D97-AF65-F5344CB8AC3E}">
        <p14:creationId xmlns:p14="http://schemas.microsoft.com/office/powerpoint/2010/main" val="2377398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A27D4-5111-9DC5-BAB2-126D900BB12F}"/>
            </a:ext>
          </a:extLst>
        </p:cNvPr>
        <p:cNvGrpSpPr/>
        <p:nvPr/>
      </p:nvGrpSpPr>
      <p:grpSpPr>
        <a:xfrm>
          <a:off x="0" y="0"/>
          <a:ext cx="0" cy="0"/>
          <a:chOff x="0" y="0"/>
          <a:chExt cx="0" cy="0"/>
        </a:xfrm>
      </p:grpSpPr>
      <p:pic>
        <p:nvPicPr>
          <p:cNvPr id="11" name="Content Placeholder 10" descr="A cartoon of a group of men&#10;&#10;Description automatically generated">
            <a:extLst>
              <a:ext uri="{FF2B5EF4-FFF2-40B4-BE49-F238E27FC236}">
                <a16:creationId xmlns:a16="http://schemas.microsoft.com/office/drawing/2014/main" id="{B8354650-2E66-F70D-62F0-242B05C426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01082" y="734077"/>
            <a:ext cx="6785828" cy="5089371"/>
          </a:xfrm>
        </p:spPr>
      </p:pic>
      <p:sp>
        <p:nvSpPr>
          <p:cNvPr id="2" name="Title 1">
            <a:extLst>
              <a:ext uri="{FF2B5EF4-FFF2-40B4-BE49-F238E27FC236}">
                <a16:creationId xmlns:a16="http://schemas.microsoft.com/office/drawing/2014/main" id="{463C9E5E-2712-7434-5DFF-5F14EE2A8318}"/>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solidFill>
                  <a:schemeClr val="accent1">
                    <a:lumMod val="75000"/>
                  </a:schemeClr>
                </a:solidFill>
                <a:effectLst>
                  <a:outerShdw blurRad="38100" dist="38100" dir="2700000" algn="tl">
                    <a:srgbClr val="000000">
                      <a:alpha val="43137"/>
                    </a:srgbClr>
                  </a:outerShdw>
                </a:effectLst>
              </a:rPr>
              <a:t>Will they let Benjamin die?</a:t>
            </a:r>
          </a:p>
        </p:txBody>
      </p:sp>
      <p:sp>
        <p:nvSpPr>
          <p:cNvPr id="4" name="Text Placeholder 3">
            <a:extLst>
              <a:ext uri="{FF2B5EF4-FFF2-40B4-BE49-F238E27FC236}">
                <a16:creationId xmlns:a16="http://schemas.microsoft.com/office/drawing/2014/main" id="{5475396C-E70E-BF2A-DC9C-EA80ABE6C854}"/>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t>And the cup was found in Benjamin’s sack. </a:t>
            </a:r>
            <a:r>
              <a:rPr lang="en-US" baseline="30000" dirty="0"/>
              <a:t>13 </a:t>
            </a:r>
            <a:r>
              <a:rPr lang="en-US" dirty="0"/>
              <a:t>At this, they tore their clothes. Then they all loaded their donkeys and returned to the city.</a:t>
            </a:r>
            <a:endParaRPr lang="en-US" dirty="0">
              <a:solidFill>
                <a:schemeClr val="tx1"/>
              </a:solidFill>
            </a:endParaRPr>
          </a:p>
        </p:txBody>
      </p:sp>
      <p:sp>
        <p:nvSpPr>
          <p:cNvPr id="5" name="Rectangle 4">
            <a:extLst>
              <a:ext uri="{FF2B5EF4-FFF2-40B4-BE49-F238E27FC236}">
                <a16:creationId xmlns:a16="http://schemas.microsoft.com/office/drawing/2014/main" id="{D73F020D-78E2-6226-D37B-8BA6FEA7C577}"/>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Speech Bubble: Rectangle 6">
            <a:extLst>
              <a:ext uri="{FF2B5EF4-FFF2-40B4-BE49-F238E27FC236}">
                <a16:creationId xmlns:a16="http://schemas.microsoft.com/office/drawing/2014/main" id="{CEDFF899-4A5F-143A-6226-2CE758D446F4}"/>
              </a:ext>
            </a:extLst>
          </p:cNvPr>
          <p:cNvSpPr/>
          <p:nvPr/>
        </p:nvSpPr>
        <p:spPr>
          <a:xfrm>
            <a:off x="8699472" y="1404955"/>
            <a:ext cx="2473036" cy="1015125"/>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What?!</a:t>
            </a:r>
          </a:p>
          <a:p>
            <a:pPr algn="ctr"/>
            <a:r>
              <a:rPr lang="en-US" dirty="0"/>
              <a:t>The cup is in my sack.</a:t>
            </a:r>
          </a:p>
          <a:p>
            <a:pPr algn="ctr"/>
            <a:r>
              <a:rPr lang="en-US" dirty="0"/>
              <a:t>I didn’t put it there!</a:t>
            </a:r>
          </a:p>
        </p:txBody>
      </p:sp>
      <p:sp>
        <p:nvSpPr>
          <p:cNvPr id="8" name="Speech Bubble: Rectangle 7">
            <a:extLst>
              <a:ext uri="{FF2B5EF4-FFF2-40B4-BE49-F238E27FC236}">
                <a16:creationId xmlns:a16="http://schemas.microsoft.com/office/drawing/2014/main" id="{7290165A-706B-C2D0-930A-5048B96294BE}"/>
              </a:ext>
            </a:extLst>
          </p:cNvPr>
          <p:cNvSpPr/>
          <p:nvPr/>
        </p:nvSpPr>
        <p:spPr>
          <a:xfrm>
            <a:off x="5753686" y="3545323"/>
            <a:ext cx="2545911" cy="1246080"/>
          </a:xfrm>
          <a:prstGeom prst="wedgeRectCallout">
            <a:avLst>
              <a:gd name="adj1" fmla="val 13425"/>
              <a:gd name="adj2" fmla="val -78620"/>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Oh no!</a:t>
            </a:r>
          </a:p>
          <a:p>
            <a:pPr algn="ctr"/>
            <a:r>
              <a:rPr lang="en-US" dirty="0"/>
              <a:t>Not in Benjamin’s sack!</a:t>
            </a:r>
          </a:p>
          <a:p>
            <a:pPr algn="ctr"/>
            <a:r>
              <a:rPr lang="en-US" dirty="0"/>
              <a:t>We will all go back.</a:t>
            </a:r>
          </a:p>
        </p:txBody>
      </p:sp>
    </p:spTree>
    <p:extLst>
      <p:ext uri="{BB962C8B-B14F-4D97-AF65-F5344CB8AC3E}">
        <p14:creationId xmlns:p14="http://schemas.microsoft.com/office/powerpoint/2010/main" val="3996284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E330C-865B-AF7A-7FAF-54F3F0F1131E}"/>
            </a:ext>
          </a:extLst>
        </p:cNvPr>
        <p:cNvGrpSpPr/>
        <p:nvPr/>
      </p:nvGrpSpPr>
      <p:grpSpPr>
        <a:xfrm>
          <a:off x="0" y="0"/>
          <a:ext cx="0" cy="0"/>
          <a:chOff x="0" y="0"/>
          <a:chExt cx="0" cy="0"/>
        </a:xfrm>
      </p:grpSpPr>
      <p:pic>
        <p:nvPicPr>
          <p:cNvPr id="11" name="Content Placeholder 10" descr="A group of people in a room&#10;&#10;Description automatically generated">
            <a:extLst>
              <a:ext uri="{FF2B5EF4-FFF2-40B4-BE49-F238E27FC236}">
                <a16:creationId xmlns:a16="http://schemas.microsoft.com/office/drawing/2014/main" id="{F429E847-54E0-4FCB-24A3-91FBE1507E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10187" y="604911"/>
            <a:ext cx="6827520" cy="5120640"/>
          </a:xfrm>
        </p:spPr>
      </p:pic>
      <p:sp>
        <p:nvSpPr>
          <p:cNvPr id="2" name="Title 1">
            <a:extLst>
              <a:ext uri="{FF2B5EF4-FFF2-40B4-BE49-F238E27FC236}">
                <a16:creationId xmlns:a16="http://schemas.microsoft.com/office/drawing/2014/main" id="{305F2D73-2E53-F7F1-9641-8A30FD39D8A1}"/>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We are guilty</a:t>
            </a:r>
          </a:p>
        </p:txBody>
      </p:sp>
      <p:sp>
        <p:nvSpPr>
          <p:cNvPr id="4" name="Text Placeholder 3">
            <a:extLst>
              <a:ext uri="{FF2B5EF4-FFF2-40B4-BE49-F238E27FC236}">
                <a16:creationId xmlns:a16="http://schemas.microsoft.com/office/drawing/2014/main" id="{9EC54C12-D2B2-024F-8E19-3A46F4F10DCC}"/>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14 </a:t>
            </a:r>
            <a:r>
              <a:rPr lang="en-US" dirty="0"/>
              <a:t>Joseph was still in the house when Judah and his brothers came in, and they threw themselves to the ground before him. </a:t>
            </a:r>
            <a:r>
              <a:rPr lang="en-US" baseline="30000" dirty="0"/>
              <a:t>15 </a:t>
            </a:r>
            <a:r>
              <a:rPr lang="en-US" dirty="0"/>
              <a:t>Joseph said to them, “What is this you have done? Don’t you know that a man like me can find things out by divination?”</a:t>
            </a:r>
          </a:p>
          <a:p>
            <a:r>
              <a:rPr lang="en-US" baseline="30000" dirty="0"/>
              <a:t>16 </a:t>
            </a:r>
            <a:r>
              <a:rPr lang="en-US" dirty="0"/>
              <a:t>“What can we say to my lord?” Judah replied. “What can we say? How can we prove our innocence? God has uncovered your servants’ guilt. We are now my lord’s slaves—we ourselves and the one who was found to have the cup.”</a:t>
            </a:r>
          </a:p>
          <a:p>
            <a:r>
              <a:rPr lang="en-US" baseline="30000" dirty="0"/>
              <a:t>17 </a:t>
            </a:r>
            <a:r>
              <a:rPr lang="en-US" dirty="0"/>
              <a:t>But Joseph said, “Far be it from me to do such a thing! Only the man who was found to have the cup will become my slave. The rest of you, go back to your father in peace.”</a:t>
            </a:r>
          </a:p>
          <a:p>
            <a:endParaRPr lang="en-US" dirty="0">
              <a:solidFill>
                <a:schemeClr val="tx1"/>
              </a:solidFill>
            </a:endParaRPr>
          </a:p>
        </p:txBody>
      </p:sp>
      <p:sp>
        <p:nvSpPr>
          <p:cNvPr id="5" name="Rectangle 4">
            <a:extLst>
              <a:ext uri="{FF2B5EF4-FFF2-40B4-BE49-F238E27FC236}">
                <a16:creationId xmlns:a16="http://schemas.microsoft.com/office/drawing/2014/main" id="{FB66F729-6FE2-04E2-30FB-1645B5D2616A}"/>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4FB4FB3C-2795-06A4-E117-F705055F6A80}"/>
              </a:ext>
            </a:extLst>
          </p:cNvPr>
          <p:cNvSpPr/>
          <p:nvPr/>
        </p:nvSpPr>
        <p:spPr>
          <a:xfrm>
            <a:off x="7531331" y="295060"/>
            <a:ext cx="4039985" cy="1015125"/>
          </a:xfrm>
          <a:prstGeom prst="wedgeRectCallout">
            <a:avLst>
              <a:gd name="adj1" fmla="val -27033"/>
              <a:gd name="adj2" fmla="val 75887"/>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What is this that you have done?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Don’t you know that a man like me,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 can find out all things?</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8" name="Speech Bubble: Rectangle 7">
            <a:extLst>
              <a:ext uri="{FF2B5EF4-FFF2-40B4-BE49-F238E27FC236}">
                <a16:creationId xmlns:a16="http://schemas.microsoft.com/office/drawing/2014/main" id="{5D6DDF43-8378-45E4-995F-35E3F6735432}"/>
              </a:ext>
            </a:extLst>
          </p:cNvPr>
          <p:cNvSpPr/>
          <p:nvPr/>
        </p:nvSpPr>
        <p:spPr>
          <a:xfrm>
            <a:off x="7414526" y="4867871"/>
            <a:ext cx="4039985" cy="1001523"/>
          </a:xfrm>
          <a:prstGeom prst="wedgeRectCallout">
            <a:avLst>
              <a:gd name="adj1" fmla="val -22574"/>
              <a:gd name="adj2" fmla="val -92009"/>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What can we say my lord?</a:t>
            </a:r>
          </a:p>
          <a:p>
            <a:pPr algn="ctr"/>
            <a:r>
              <a:rPr lang="en-US" dirty="0"/>
              <a:t>How can we prove our innocence.</a:t>
            </a:r>
          </a:p>
          <a:p>
            <a:pPr algn="ctr"/>
            <a:r>
              <a:rPr lang="en-US" dirty="0"/>
              <a:t>God has uncovered our guilt.</a:t>
            </a:r>
          </a:p>
        </p:txBody>
      </p:sp>
      <p:sp>
        <p:nvSpPr>
          <p:cNvPr id="12" name="Speech Bubble: Rectangle 11">
            <a:extLst>
              <a:ext uri="{FF2B5EF4-FFF2-40B4-BE49-F238E27FC236}">
                <a16:creationId xmlns:a16="http://schemas.microsoft.com/office/drawing/2014/main" id="{57BB3D2E-5914-4632-402C-0066B69A4029}"/>
              </a:ext>
            </a:extLst>
          </p:cNvPr>
          <p:cNvSpPr/>
          <p:nvPr/>
        </p:nvSpPr>
        <p:spPr>
          <a:xfrm>
            <a:off x="7531330" y="4942393"/>
            <a:ext cx="4039985" cy="1001523"/>
          </a:xfrm>
          <a:prstGeom prst="wedgeRectCallout">
            <a:avLst>
              <a:gd name="adj1" fmla="val -22574"/>
              <a:gd name="adj2" fmla="val -92009"/>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Now we are your slaves –</a:t>
            </a:r>
          </a:p>
          <a:p>
            <a:pPr algn="ctr"/>
            <a:r>
              <a:rPr lang="en-US" dirty="0"/>
              <a:t>All of us including the one with the cup.</a:t>
            </a:r>
          </a:p>
        </p:txBody>
      </p:sp>
      <p:sp>
        <p:nvSpPr>
          <p:cNvPr id="13" name="Speech Bubble: Rectangle 12">
            <a:extLst>
              <a:ext uri="{FF2B5EF4-FFF2-40B4-BE49-F238E27FC236}">
                <a16:creationId xmlns:a16="http://schemas.microsoft.com/office/drawing/2014/main" id="{74F4F00F-045E-A3F9-3B51-93BA5C3B0D46}"/>
              </a:ext>
            </a:extLst>
          </p:cNvPr>
          <p:cNvSpPr/>
          <p:nvPr/>
        </p:nvSpPr>
        <p:spPr>
          <a:xfrm>
            <a:off x="7683731" y="447460"/>
            <a:ext cx="4039985" cy="1015125"/>
          </a:xfrm>
          <a:prstGeom prst="wedgeRectCallout">
            <a:avLst>
              <a:gd name="adj1" fmla="val -27033"/>
              <a:gd name="adj2" fmla="val 75887"/>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Far be it from me to do such a thing!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Only the one with the cup will be my slave!  The rest of you go in peace.</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017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3C9A9-2182-85C5-2D80-C7C517D431B8}"/>
            </a:ext>
          </a:extLst>
        </p:cNvPr>
        <p:cNvGrpSpPr/>
        <p:nvPr/>
      </p:nvGrpSpPr>
      <p:grpSpPr>
        <a:xfrm>
          <a:off x="0" y="0"/>
          <a:ext cx="0" cy="0"/>
          <a:chOff x="0" y="0"/>
          <a:chExt cx="0" cy="0"/>
        </a:xfrm>
      </p:grpSpPr>
      <p:pic>
        <p:nvPicPr>
          <p:cNvPr id="11" name="Content Placeholder 10" descr="A group of people in a room&#10;&#10;Description automatically generated">
            <a:extLst>
              <a:ext uri="{FF2B5EF4-FFF2-40B4-BE49-F238E27FC236}">
                <a16:creationId xmlns:a16="http://schemas.microsoft.com/office/drawing/2014/main" id="{8A567F80-4246-0B8F-7817-2EA56C5383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10187" y="604911"/>
            <a:ext cx="6827520" cy="5120640"/>
          </a:xfrm>
        </p:spPr>
      </p:pic>
      <p:sp>
        <p:nvSpPr>
          <p:cNvPr id="4" name="Text Placeholder 3">
            <a:extLst>
              <a:ext uri="{FF2B5EF4-FFF2-40B4-BE49-F238E27FC236}">
                <a16:creationId xmlns:a16="http://schemas.microsoft.com/office/drawing/2014/main" id="{3D04ED5D-3D03-94E3-749A-0650D25106D2}"/>
              </a:ext>
            </a:extLst>
          </p:cNvPr>
          <p:cNvSpPr>
            <a:spLocks noGrp="1"/>
          </p:cNvSpPr>
          <p:nvPr>
            <p:ph type="body" sz="half" idx="2"/>
          </p:nvPr>
        </p:nvSpPr>
        <p:spPr>
          <a:xfrm>
            <a:off x="421462" y="604911"/>
            <a:ext cx="3795695" cy="5264077"/>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70000" lnSpcReduction="20000"/>
          </a:bodyPr>
          <a:lstStyle/>
          <a:p>
            <a:r>
              <a:rPr lang="en-US" baseline="30000" dirty="0"/>
              <a:t>18 </a:t>
            </a:r>
            <a:r>
              <a:rPr lang="en-US" dirty="0"/>
              <a:t>Then Judah went up to him and said: “Pardon your servant, my lord, let me speak a word to my lord. Do not be angry with your servant, though you are equal to Pharaoh himself. </a:t>
            </a:r>
            <a:r>
              <a:rPr lang="en-US" baseline="30000" dirty="0"/>
              <a:t>19 </a:t>
            </a:r>
            <a:r>
              <a:rPr lang="en-US" dirty="0"/>
              <a:t>My lord asked his servants, ‘Do you have a father or a brother?’ </a:t>
            </a:r>
            <a:r>
              <a:rPr lang="en-US" baseline="30000" dirty="0"/>
              <a:t>20 </a:t>
            </a:r>
            <a:r>
              <a:rPr lang="en-US" dirty="0"/>
              <a:t>And we answered, ‘We have an aged father, and there is a young son born to him in his old age. His brother is dead, and he is the only one of his mother’s sons left, and his father loves him.’</a:t>
            </a:r>
          </a:p>
          <a:p>
            <a:r>
              <a:rPr lang="en-US" baseline="30000" dirty="0"/>
              <a:t>21 </a:t>
            </a:r>
            <a:r>
              <a:rPr lang="en-US" dirty="0"/>
              <a:t>“Then you said to your servants, ‘Bring him down to me so I can see him for myself.’ </a:t>
            </a:r>
            <a:r>
              <a:rPr lang="en-US" baseline="30000" dirty="0"/>
              <a:t>22 </a:t>
            </a:r>
            <a:r>
              <a:rPr lang="en-US" dirty="0"/>
              <a:t>And we said to my lord, ‘The boy cannot leave his father; if he leaves him, his father will die.’ </a:t>
            </a:r>
            <a:r>
              <a:rPr lang="en-US" baseline="30000" dirty="0"/>
              <a:t>23 </a:t>
            </a:r>
            <a:r>
              <a:rPr lang="en-US" dirty="0"/>
              <a:t>But you told your servants, ‘Unless your youngest brother comes down with you, you will not see my face again.’ </a:t>
            </a:r>
            <a:r>
              <a:rPr lang="en-US" baseline="30000" dirty="0"/>
              <a:t>24 </a:t>
            </a:r>
            <a:r>
              <a:rPr lang="en-US" dirty="0"/>
              <a:t>When we went back to your servant my father, we told him what my lord had said.</a:t>
            </a:r>
          </a:p>
          <a:p>
            <a:r>
              <a:rPr lang="en-US" baseline="30000" dirty="0"/>
              <a:t>25 </a:t>
            </a:r>
            <a:r>
              <a:rPr lang="en-US" dirty="0"/>
              <a:t>“Then our father said, ‘Go back and buy a little more food.’ </a:t>
            </a:r>
            <a:r>
              <a:rPr lang="en-US" baseline="30000" dirty="0"/>
              <a:t>26 </a:t>
            </a:r>
            <a:r>
              <a:rPr lang="en-US" dirty="0"/>
              <a:t>But we said, ‘We cannot go down. Only if our youngest brother is with us will we go. We cannot see the man’s face unless our youngest brother is with us.’</a:t>
            </a:r>
          </a:p>
          <a:p>
            <a:r>
              <a:rPr lang="en-US" baseline="30000" dirty="0"/>
              <a:t>27 </a:t>
            </a:r>
            <a:r>
              <a:rPr lang="en-US" dirty="0"/>
              <a:t>“Your servant my father said to us, ‘You know that my wife bore me two sons. </a:t>
            </a:r>
            <a:r>
              <a:rPr lang="en-US" baseline="30000" dirty="0"/>
              <a:t>28 </a:t>
            </a:r>
            <a:r>
              <a:rPr lang="en-US" dirty="0"/>
              <a:t>One of them went away from me, and I said, “He has surely been torn to pieces.” And I have not seen him since. </a:t>
            </a:r>
            <a:r>
              <a:rPr lang="en-US" baseline="30000" dirty="0"/>
              <a:t>29 </a:t>
            </a:r>
            <a:r>
              <a:rPr lang="en-US" dirty="0"/>
              <a:t>If you take this one from me too and harm comes to him, you will bring my gray head down to the grave in misery.’</a:t>
            </a:r>
          </a:p>
          <a:p>
            <a:r>
              <a:rPr lang="en-US" baseline="30000" dirty="0"/>
              <a:t>30 </a:t>
            </a:r>
            <a:r>
              <a:rPr lang="en-US" dirty="0"/>
              <a:t>“So now, if the boy is not with us when I go back to your servant my father, and if my father, whose life is closely bound up with the boy’s life, </a:t>
            </a:r>
            <a:r>
              <a:rPr lang="en-US" baseline="30000" dirty="0"/>
              <a:t>31 </a:t>
            </a:r>
            <a:r>
              <a:rPr lang="en-US" dirty="0"/>
              <a:t>sees that the boy isn’t there, he will die. Your servants will bring the gray head of our father down to the grave in sorrow. </a:t>
            </a:r>
            <a:r>
              <a:rPr lang="en-US" baseline="30000" dirty="0"/>
              <a:t>32 </a:t>
            </a:r>
            <a:r>
              <a:rPr lang="en-US" dirty="0"/>
              <a:t>Your servant guaranteed the boy’s safety to my father. I said, ‘If I do not bring him back to you, I will bear the blame before you, my father, all my life!’</a:t>
            </a:r>
          </a:p>
          <a:p>
            <a:r>
              <a:rPr lang="en-US" baseline="30000" dirty="0"/>
              <a:t>33 </a:t>
            </a:r>
            <a:r>
              <a:rPr lang="en-US" dirty="0"/>
              <a:t>“Now then, please let your servant remain here as my lord’s slave in place of the boy, and let the boy return with his brothers. </a:t>
            </a:r>
            <a:r>
              <a:rPr lang="en-US" baseline="30000" dirty="0"/>
              <a:t>34 </a:t>
            </a:r>
            <a:r>
              <a:rPr lang="en-US" dirty="0"/>
              <a:t>How can I go back to my father if the boy is not with me? No! Do not let me see the misery that would come on my father.”</a:t>
            </a:r>
          </a:p>
          <a:p>
            <a:endParaRPr lang="en-US" dirty="0">
              <a:solidFill>
                <a:schemeClr val="tx1"/>
              </a:solidFill>
            </a:endParaRPr>
          </a:p>
        </p:txBody>
      </p:sp>
      <p:sp>
        <p:nvSpPr>
          <p:cNvPr id="5" name="Rectangle 4">
            <a:extLst>
              <a:ext uri="{FF2B5EF4-FFF2-40B4-BE49-F238E27FC236}">
                <a16:creationId xmlns:a16="http://schemas.microsoft.com/office/drawing/2014/main" id="{9189C592-05BD-E211-6856-46BFBE59AAC0}"/>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Speech Bubble: Rectangle 7">
            <a:extLst>
              <a:ext uri="{FF2B5EF4-FFF2-40B4-BE49-F238E27FC236}">
                <a16:creationId xmlns:a16="http://schemas.microsoft.com/office/drawing/2014/main" id="{678FCE31-44BC-2DEE-101D-DBCE753ADE17}"/>
              </a:ext>
            </a:extLst>
          </p:cNvPr>
          <p:cNvSpPr/>
          <p:nvPr/>
        </p:nvSpPr>
        <p:spPr>
          <a:xfrm>
            <a:off x="7414526" y="4867870"/>
            <a:ext cx="4039985" cy="1360917"/>
          </a:xfrm>
          <a:prstGeom prst="wedgeRectCallout">
            <a:avLst>
              <a:gd name="adj1" fmla="val -22574"/>
              <a:gd name="adj2" fmla="val -92009"/>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Oh sir!  Let my brother go free.</a:t>
            </a:r>
          </a:p>
          <a:p>
            <a:pPr algn="ctr"/>
            <a:r>
              <a:rPr lang="en-US" dirty="0"/>
              <a:t>Enslave me instead.</a:t>
            </a:r>
          </a:p>
          <a:p>
            <a:pPr algn="ctr"/>
            <a:r>
              <a:rPr lang="en-US" dirty="0"/>
              <a:t>I have promised our father that I will be held responsible for any bad thing that happens to Benjamin.  Enslave me.</a:t>
            </a:r>
          </a:p>
        </p:txBody>
      </p:sp>
      <p:sp>
        <p:nvSpPr>
          <p:cNvPr id="7" name="Speech Bubble: Rectangle 6">
            <a:extLst>
              <a:ext uri="{FF2B5EF4-FFF2-40B4-BE49-F238E27FC236}">
                <a16:creationId xmlns:a16="http://schemas.microsoft.com/office/drawing/2014/main" id="{FAE9695E-6742-542F-2778-A55BF44EC4A3}"/>
              </a:ext>
            </a:extLst>
          </p:cNvPr>
          <p:cNvSpPr/>
          <p:nvPr/>
        </p:nvSpPr>
        <p:spPr>
          <a:xfrm>
            <a:off x="7202658" y="4867870"/>
            <a:ext cx="4713743" cy="1360916"/>
          </a:xfrm>
          <a:prstGeom prst="wedgeRectCallout">
            <a:avLst>
              <a:gd name="adj1" fmla="val -22574"/>
              <a:gd name="adj2" fmla="val -92009"/>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How can I go back to my father without him?  No!  Do not let me see the misery that would come on my father!</a:t>
            </a:r>
          </a:p>
          <a:p>
            <a:pPr algn="ctr"/>
            <a:r>
              <a:rPr lang="en-US" dirty="0"/>
              <a:t>I will accept the responsibility .</a:t>
            </a:r>
          </a:p>
        </p:txBody>
      </p:sp>
      <p:sp>
        <p:nvSpPr>
          <p:cNvPr id="9" name="Thought Bubble: Cloud 8">
            <a:extLst>
              <a:ext uri="{FF2B5EF4-FFF2-40B4-BE49-F238E27FC236}">
                <a16:creationId xmlns:a16="http://schemas.microsoft.com/office/drawing/2014/main" id="{36A29E1F-ABB1-40C7-4EFA-B24B3E2A614D}"/>
              </a:ext>
            </a:extLst>
          </p:cNvPr>
          <p:cNvSpPr/>
          <p:nvPr/>
        </p:nvSpPr>
        <p:spPr>
          <a:xfrm>
            <a:off x="7414526" y="604911"/>
            <a:ext cx="3586409" cy="928467"/>
          </a:xfrm>
          <a:prstGeom prst="cloudCallout">
            <a:avLst>
              <a:gd name="adj1" fmla="val -16126"/>
              <a:gd name="adj2" fmla="val 67045"/>
            </a:avLst>
          </a:prstGeom>
          <a:solidFill>
            <a:srgbClr val="FFC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What love!</a:t>
            </a:r>
          </a:p>
          <a:p>
            <a:pPr algn="ctr"/>
            <a:r>
              <a:rPr lang="en-US" dirty="0">
                <a:solidFill>
                  <a:srgbClr val="C00000"/>
                </a:solidFill>
              </a:rPr>
              <a:t>They have changed!</a:t>
            </a:r>
          </a:p>
        </p:txBody>
      </p:sp>
    </p:spTree>
    <p:extLst>
      <p:ext uri="{BB962C8B-B14F-4D97-AF65-F5344CB8AC3E}">
        <p14:creationId xmlns:p14="http://schemas.microsoft.com/office/powerpoint/2010/main" val="33799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BBADF-9C38-79C3-57A1-A8E1387C9852}"/>
            </a:ext>
          </a:extLst>
        </p:cNvPr>
        <p:cNvGrpSpPr/>
        <p:nvPr/>
      </p:nvGrpSpPr>
      <p:grpSpPr>
        <a:xfrm>
          <a:off x="0" y="0"/>
          <a:ext cx="0" cy="0"/>
          <a:chOff x="0" y="0"/>
          <a:chExt cx="0" cy="0"/>
        </a:xfrm>
      </p:grpSpPr>
      <p:pic>
        <p:nvPicPr>
          <p:cNvPr id="11" name="Content Placeholder 10" descr="A group of people standing in a line&#10;&#10;Description automatically generated">
            <a:extLst>
              <a:ext uri="{FF2B5EF4-FFF2-40B4-BE49-F238E27FC236}">
                <a16:creationId xmlns:a16="http://schemas.microsoft.com/office/drawing/2014/main" id="{6B3F8B5F-1E37-4804-2897-0333E08B08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8270" y="457200"/>
            <a:ext cx="7172197" cy="5379148"/>
          </a:xfrm>
        </p:spPr>
      </p:pic>
      <p:sp>
        <p:nvSpPr>
          <p:cNvPr id="2" name="Title 1">
            <a:extLst>
              <a:ext uri="{FF2B5EF4-FFF2-40B4-BE49-F238E27FC236}">
                <a16:creationId xmlns:a16="http://schemas.microsoft.com/office/drawing/2014/main" id="{AB544EAE-0A62-6EAC-05CD-961B31764E74}"/>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Come to me</a:t>
            </a:r>
          </a:p>
        </p:txBody>
      </p:sp>
      <p:sp>
        <p:nvSpPr>
          <p:cNvPr id="4" name="Text Placeholder 3">
            <a:extLst>
              <a:ext uri="{FF2B5EF4-FFF2-40B4-BE49-F238E27FC236}">
                <a16:creationId xmlns:a16="http://schemas.microsoft.com/office/drawing/2014/main" id="{D726722E-48C9-9A75-D693-E90AEF0046C6}"/>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77500" lnSpcReduction="20000"/>
          </a:bodyPr>
          <a:lstStyle/>
          <a:p>
            <a:r>
              <a:rPr lang="en-US" dirty="0"/>
              <a:t>Then Joseph could no longer control himself before all his attendants, and he cried out, “Have everyone leave my presence!” So there was no one with Joseph when he made himself known to his brothers. </a:t>
            </a:r>
            <a:r>
              <a:rPr lang="en-US" baseline="30000" dirty="0"/>
              <a:t>2 </a:t>
            </a:r>
            <a:r>
              <a:rPr lang="en-US" dirty="0"/>
              <a:t>And he wept so loudly that the Egyptians heard him, and Pharaoh’s household heard about it.</a:t>
            </a:r>
          </a:p>
          <a:p>
            <a:r>
              <a:rPr lang="en-US" baseline="30000" dirty="0"/>
              <a:t>3 </a:t>
            </a:r>
            <a:r>
              <a:rPr lang="en-US" dirty="0"/>
              <a:t>Joseph said to his brothers, “I am Joseph! Is my father still living?” But his brothers were not able to answer him, because they were terrified at his presence.</a:t>
            </a:r>
          </a:p>
          <a:p>
            <a:r>
              <a:rPr lang="en-US" baseline="30000" dirty="0"/>
              <a:t>4 </a:t>
            </a:r>
            <a:r>
              <a:rPr lang="en-US" dirty="0"/>
              <a:t>Then Joseph said to his brothers, “Come close to me.” When they had done so, he said, “I am your brother Joseph, the one you sold into Egypt! </a:t>
            </a:r>
            <a:r>
              <a:rPr lang="en-US" baseline="30000" dirty="0"/>
              <a:t>5 </a:t>
            </a:r>
            <a:r>
              <a:rPr lang="en-US" dirty="0"/>
              <a:t>And now, do not be distressed and do not be angry with yourselves for selling me here, because it was to save lives that God sent me ahead of you. </a:t>
            </a:r>
            <a:r>
              <a:rPr lang="en-US" baseline="30000" dirty="0"/>
              <a:t>6 </a:t>
            </a:r>
            <a:r>
              <a:rPr lang="en-US" dirty="0"/>
              <a:t>For two years now there has been famine in the land, and for the next five years there will be no plowing and reaping. </a:t>
            </a:r>
            <a:r>
              <a:rPr lang="en-US" baseline="30000" dirty="0"/>
              <a:t>7 </a:t>
            </a:r>
            <a:r>
              <a:rPr lang="en-US" dirty="0"/>
              <a:t>But God sent me ahead of you to preserve for you a remnant on earth and to save your lives by a great deliverance.</a:t>
            </a:r>
            <a:r>
              <a:rPr lang="en-US" baseline="30000" dirty="0"/>
              <a:t>[</a:t>
            </a:r>
            <a:r>
              <a:rPr lang="en-US" baseline="30000" dirty="0">
                <a:hlinkClick r:id="rId3" tooltip="See footnote a"/>
              </a:rPr>
              <a:t>a</a:t>
            </a:r>
            <a:r>
              <a:rPr lang="en-US" baseline="30000" dirty="0"/>
              <a:t>]</a:t>
            </a:r>
            <a:endParaRPr lang="en-US" dirty="0"/>
          </a:p>
          <a:p>
            <a:r>
              <a:rPr lang="en-US" baseline="30000" dirty="0"/>
              <a:t>8 </a:t>
            </a:r>
            <a:r>
              <a:rPr lang="en-US" dirty="0"/>
              <a:t>“So then, it was not you who sent me here, but God. He made me father to Pharaoh, lord of his entire household and ruler of all Egypt. </a:t>
            </a:r>
          </a:p>
          <a:p>
            <a:endParaRPr lang="en-US" dirty="0">
              <a:solidFill>
                <a:schemeClr val="tx1"/>
              </a:solidFill>
            </a:endParaRPr>
          </a:p>
        </p:txBody>
      </p:sp>
      <p:sp>
        <p:nvSpPr>
          <p:cNvPr id="5" name="Rectangle 4">
            <a:extLst>
              <a:ext uri="{FF2B5EF4-FFF2-40B4-BE49-F238E27FC236}">
                <a16:creationId xmlns:a16="http://schemas.microsoft.com/office/drawing/2014/main" id="{6E0E10BA-69D4-20AA-E7A4-9A57576C4A05}"/>
              </a:ext>
            </a:extLst>
          </p:cNvPr>
          <p:cNvSpPr/>
          <p:nvPr/>
        </p:nvSpPr>
        <p:spPr>
          <a:xfrm>
            <a:off x="0" y="6372225"/>
            <a:ext cx="12192000" cy="485775"/>
          </a:xfrm>
          <a:prstGeom prst="rect">
            <a:avLst/>
          </a:prstGeom>
          <a:blipFill>
            <a:blip r:embed="rId4"/>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3F2F373B-F5D6-271D-6B0D-755C0603A94A}"/>
              </a:ext>
            </a:extLst>
          </p:cNvPr>
          <p:cNvSpPr/>
          <p:nvPr/>
        </p:nvSpPr>
        <p:spPr>
          <a:xfrm>
            <a:off x="7531331" y="295060"/>
            <a:ext cx="4039985" cy="726591"/>
          </a:xfrm>
          <a:prstGeom prst="wedgeRectCallout">
            <a:avLst>
              <a:gd name="adj1" fmla="val -25988"/>
              <a:gd name="adj2" fmla="val 85588"/>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Stewards and officials leave me with these men.</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8" name="Speech Bubble: Rectangle 7">
            <a:extLst>
              <a:ext uri="{FF2B5EF4-FFF2-40B4-BE49-F238E27FC236}">
                <a16:creationId xmlns:a16="http://schemas.microsoft.com/office/drawing/2014/main" id="{4FCD0F2C-6005-327E-CCDE-CCFEB26B7310}"/>
              </a:ext>
            </a:extLst>
          </p:cNvPr>
          <p:cNvSpPr/>
          <p:nvPr/>
        </p:nvSpPr>
        <p:spPr>
          <a:xfrm>
            <a:off x="10716288" y="4251487"/>
            <a:ext cx="1710056" cy="1246080"/>
          </a:xfrm>
          <a:prstGeom prst="wedgeRectCallou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Speech Bubble: Rectangle 11">
            <a:extLst>
              <a:ext uri="{FF2B5EF4-FFF2-40B4-BE49-F238E27FC236}">
                <a16:creationId xmlns:a16="http://schemas.microsoft.com/office/drawing/2014/main" id="{00139CA0-09A2-5C24-3604-85268F2BB9A3}"/>
              </a:ext>
            </a:extLst>
          </p:cNvPr>
          <p:cNvSpPr/>
          <p:nvPr/>
        </p:nvSpPr>
        <p:spPr>
          <a:xfrm>
            <a:off x="7683731" y="447460"/>
            <a:ext cx="4039985" cy="726591"/>
          </a:xfrm>
          <a:prstGeom prst="wedgeRectCallout">
            <a:avLst>
              <a:gd name="adj1" fmla="val -25988"/>
              <a:gd name="adj2" fmla="val 85588"/>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I am Joseph!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Is my father still living?</a:t>
            </a:r>
          </a:p>
        </p:txBody>
      </p:sp>
      <p:grpSp>
        <p:nvGrpSpPr>
          <p:cNvPr id="18" name="Group 17">
            <a:extLst>
              <a:ext uri="{FF2B5EF4-FFF2-40B4-BE49-F238E27FC236}">
                <a16:creationId xmlns:a16="http://schemas.microsoft.com/office/drawing/2014/main" id="{E3258A4A-53CD-1BA8-70F2-15AC42452935}"/>
              </a:ext>
            </a:extLst>
          </p:cNvPr>
          <p:cNvGrpSpPr/>
          <p:nvPr/>
        </p:nvGrpSpPr>
        <p:grpSpPr>
          <a:xfrm>
            <a:off x="4660670" y="295060"/>
            <a:ext cx="2345041" cy="1125777"/>
            <a:chOff x="4660670" y="295060"/>
            <a:chExt cx="2345041" cy="1125777"/>
          </a:xfrm>
        </p:grpSpPr>
        <p:sp>
          <p:nvSpPr>
            <p:cNvPr id="13" name="Thought Bubble: Cloud 12">
              <a:extLst>
                <a:ext uri="{FF2B5EF4-FFF2-40B4-BE49-F238E27FC236}">
                  <a16:creationId xmlns:a16="http://schemas.microsoft.com/office/drawing/2014/main" id="{73964C10-4EA8-E847-92EC-6C6993A28BB5}"/>
                </a:ext>
              </a:extLst>
            </p:cNvPr>
            <p:cNvSpPr/>
            <p:nvPr/>
          </p:nvSpPr>
          <p:spPr>
            <a:xfrm>
              <a:off x="4660670" y="295060"/>
              <a:ext cx="2345041" cy="1125777"/>
            </a:xfrm>
            <a:prstGeom prst="cloud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FD131D7-A3BA-1081-48D6-855567B5EA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6441" y="457201"/>
              <a:ext cx="816749" cy="852984"/>
            </a:xfrm>
            <a:prstGeom prst="rect">
              <a:avLst/>
            </a:prstGeom>
          </p:spPr>
        </p:pic>
        <p:pic>
          <p:nvPicPr>
            <p:cNvPr id="17" name="Picture 16" descr="A yellow emoji with green eyes and mouth&#10;&#10;Description automatically generated">
              <a:extLst>
                <a:ext uri="{FF2B5EF4-FFF2-40B4-BE49-F238E27FC236}">
                  <a16:creationId xmlns:a16="http://schemas.microsoft.com/office/drawing/2014/main" id="{A546964A-FC8D-2A7D-1AC6-C6E51D706715}"/>
                </a:ext>
              </a:extLst>
            </p:cNvPr>
            <p:cNvPicPr>
              <a:picLocks noChangeAspect="1"/>
            </p:cNvPicPr>
            <p:nvPr/>
          </p:nvPicPr>
          <p:blipFill>
            <a:blip r:embed="rId6">
              <a:extLst>
                <a:ext uri="{28A0092B-C50C-407E-A947-70E740481C1C}">
                  <a14:useLocalDpi xmlns:a14="http://schemas.microsoft.com/office/drawing/2010/main" val="0"/>
                </a:ext>
              </a:extLst>
            </a:blip>
            <a:srcRect l="8911" t="6526" r="9420" b="8922"/>
            <a:stretch/>
          </p:blipFill>
          <p:spPr>
            <a:xfrm>
              <a:off x="5897500" y="447460"/>
              <a:ext cx="758406" cy="730395"/>
            </a:xfrm>
            <a:prstGeom prst="ellipse">
              <a:avLst/>
            </a:prstGeom>
          </p:spPr>
        </p:pic>
      </p:grpSp>
      <p:sp>
        <p:nvSpPr>
          <p:cNvPr id="19" name="Speech Bubble: Rectangle 18">
            <a:extLst>
              <a:ext uri="{FF2B5EF4-FFF2-40B4-BE49-F238E27FC236}">
                <a16:creationId xmlns:a16="http://schemas.microsoft.com/office/drawing/2014/main" id="{1A07482B-5E2F-D557-DFA4-F00AD7C79E9D}"/>
              </a:ext>
            </a:extLst>
          </p:cNvPr>
          <p:cNvSpPr/>
          <p:nvPr/>
        </p:nvSpPr>
        <p:spPr>
          <a:xfrm>
            <a:off x="7531330" y="253556"/>
            <a:ext cx="4301537" cy="920495"/>
          </a:xfrm>
          <a:prstGeom prst="wedgeRectCallout">
            <a:avLst>
              <a:gd name="adj1" fmla="val -25988"/>
              <a:gd name="adj2" fmla="val 85588"/>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Come close to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I</a:t>
            </a:r>
            <a:r>
              <a:rPr kumimoji="0" lang="en-US" sz="1800" b="0" i="0" u="none" strike="noStrike" kern="1200" cap="none" spc="0" normalizeH="0" noProof="0" dirty="0">
                <a:ln>
                  <a:noFill/>
                </a:ln>
                <a:solidFill>
                  <a:srgbClr val="C00000"/>
                </a:solidFill>
                <a:effectLst/>
                <a:uLnTx/>
                <a:uFillTx/>
                <a:latin typeface="Aptos" panose="02110004020202020204"/>
                <a:ea typeface="+mn-ea"/>
                <a:cs typeface="+mn-cs"/>
              </a:rPr>
              <a:t> am your brother!</a:t>
            </a:r>
          </a:p>
        </p:txBody>
      </p:sp>
      <p:sp>
        <p:nvSpPr>
          <p:cNvPr id="20" name="Speech Bubble: Rectangle 19">
            <a:extLst>
              <a:ext uri="{FF2B5EF4-FFF2-40B4-BE49-F238E27FC236}">
                <a16:creationId xmlns:a16="http://schemas.microsoft.com/office/drawing/2014/main" id="{48896250-D4B3-EE1B-82DA-C8CEC642B540}"/>
              </a:ext>
            </a:extLst>
          </p:cNvPr>
          <p:cNvSpPr/>
          <p:nvPr/>
        </p:nvSpPr>
        <p:spPr>
          <a:xfrm>
            <a:off x="7607530" y="350507"/>
            <a:ext cx="4301537" cy="920495"/>
          </a:xfrm>
          <a:prstGeom prst="wedgeRectCallout">
            <a:avLst>
              <a:gd name="adj1" fmla="val -25988"/>
              <a:gd name="adj2" fmla="val 85588"/>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dirty="0">
                <a:solidFill>
                  <a:srgbClr val="C00000"/>
                </a:solidFill>
                <a:latin typeface="Aptos" panose="02110004020202020204"/>
              </a:rPr>
              <a:t>Do</a:t>
            </a:r>
            <a:r>
              <a:rPr lang="en-US" dirty="0">
                <a:solidFill>
                  <a:srgbClr val="C00000"/>
                </a:solidFill>
                <a:latin typeface="Aptos" panose="02110004020202020204"/>
              </a:rPr>
              <a:t> not be distressed.  Don’t be angry with yourselves.  It is God who has sent me here before you so that lives can be saved</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21" name="Speech Bubble: Rectangle 20">
            <a:extLst>
              <a:ext uri="{FF2B5EF4-FFF2-40B4-BE49-F238E27FC236}">
                <a16:creationId xmlns:a16="http://schemas.microsoft.com/office/drawing/2014/main" id="{22940661-C4F5-A825-422B-8A7E3EDDE9C8}"/>
              </a:ext>
            </a:extLst>
          </p:cNvPr>
          <p:cNvSpPr/>
          <p:nvPr/>
        </p:nvSpPr>
        <p:spPr>
          <a:xfrm>
            <a:off x="7615593" y="335501"/>
            <a:ext cx="4301537" cy="920495"/>
          </a:xfrm>
          <a:prstGeom prst="wedgeRectCallout">
            <a:avLst>
              <a:gd name="adj1" fmla="val -25988"/>
              <a:gd name="adj2" fmla="val 85588"/>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dirty="0">
                <a:solidFill>
                  <a:srgbClr val="C00000"/>
                </a:solidFill>
                <a:latin typeface="Aptos" panose="02110004020202020204"/>
              </a:rPr>
              <a:t>God has shown that there will be 7 years of terrible famine.  </a:t>
            </a:r>
            <a:r>
              <a:rPr lang="en-US" dirty="0">
                <a:solidFill>
                  <a:srgbClr val="C00000"/>
                </a:solidFill>
                <a:latin typeface="Aptos" panose="02110004020202020204"/>
              </a:rPr>
              <a:t>2 years have passed and there will be 5 more years of famine.</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026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0" grpId="0" animBg="1"/>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5482B-6289-8C01-6210-3862BD64C728}"/>
            </a:ext>
          </a:extLst>
        </p:cNvPr>
        <p:cNvGrpSpPr/>
        <p:nvPr/>
      </p:nvGrpSpPr>
      <p:grpSpPr>
        <a:xfrm>
          <a:off x="0" y="0"/>
          <a:ext cx="0" cy="0"/>
          <a:chOff x="0" y="0"/>
          <a:chExt cx="0" cy="0"/>
        </a:xfrm>
      </p:grpSpPr>
      <p:pic>
        <p:nvPicPr>
          <p:cNvPr id="9" name="Content Placeholder 10" descr="A group of people standing in a line&#10;&#10;Description automatically generated">
            <a:extLst>
              <a:ext uri="{FF2B5EF4-FFF2-40B4-BE49-F238E27FC236}">
                <a16:creationId xmlns:a16="http://schemas.microsoft.com/office/drawing/2014/main" id="{2E135A19-C1D4-4D31-D014-FD6F95150A2E}"/>
              </a:ext>
            </a:extLst>
          </p:cNvPr>
          <p:cNvPicPr>
            <a:picLocks noChangeAspect="1"/>
          </p:cNvPicPr>
          <p:nvPr/>
        </p:nvPicPr>
        <p:blipFill>
          <a:blip r:embed="rId2">
            <a:extLst>
              <a:ext uri="{28A0092B-C50C-407E-A947-70E740481C1C}">
                <a14:useLocalDpi xmlns:a14="http://schemas.microsoft.com/office/drawing/2010/main" val="0"/>
              </a:ext>
            </a:extLst>
          </a:blip>
          <a:srcRect b="10120"/>
          <a:stretch/>
        </p:blipFill>
        <p:spPr>
          <a:xfrm>
            <a:off x="4388746" y="1034246"/>
            <a:ext cx="7172197" cy="4834742"/>
          </a:xfrm>
          <a:prstGeom prst="rect">
            <a:avLst/>
          </a:prstGeom>
        </p:spPr>
      </p:pic>
      <p:sp>
        <p:nvSpPr>
          <p:cNvPr id="2" name="Title 1">
            <a:extLst>
              <a:ext uri="{FF2B5EF4-FFF2-40B4-BE49-F238E27FC236}">
                <a16:creationId xmlns:a16="http://schemas.microsoft.com/office/drawing/2014/main" id="{C783BEFA-586D-D9B8-E170-D5CC75652BFB}"/>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accent1">
                    <a:lumMod val="75000"/>
                  </a:schemeClr>
                </a:solidFill>
                <a:effectLst>
                  <a:outerShdw blurRad="38100" dist="38100" dir="2700000" algn="tl">
                    <a:srgbClr val="000000">
                      <a:alpha val="43137"/>
                    </a:srgbClr>
                  </a:outerShdw>
                </a:effectLst>
              </a:rPr>
              <a:t>Come live here</a:t>
            </a:r>
          </a:p>
        </p:txBody>
      </p:sp>
      <p:sp>
        <p:nvSpPr>
          <p:cNvPr id="4" name="Text Placeholder 3">
            <a:extLst>
              <a:ext uri="{FF2B5EF4-FFF2-40B4-BE49-F238E27FC236}">
                <a16:creationId xmlns:a16="http://schemas.microsoft.com/office/drawing/2014/main" id="{7665B085-0420-46E5-3675-75B6878F8932}"/>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9 </a:t>
            </a:r>
            <a:r>
              <a:rPr lang="en-US" dirty="0"/>
              <a:t>Now hurry back to my father and say to him, ‘This is what your son Joseph says: God has made me lord of all Egypt. Come down to me; don’t delay. </a:t>
            </a:r>
            <a:r>
              <a:rPr lang="en-US" baseline="30000" dirty="0"/>
              <a:t>10 </a:t>
            </a:r>
            <a:r>
              <a:rPr lang="en-US" dirty="0"/>
              <a:t>You shall live in the region of Goshen and be near me—you, your children and grandchildren, your flocks and herds, and all you have. </a:t>
            </a:r>
            <a:r>
              <a:rPr lang="en-US" baseline="30000" dirty="0"/>
              <a:t>11 </a:t>
            </a:r>
            <a:r>
              <a:rPr lang="en-US" dirty="0"/>
              <a:t>I will provide for you there, because five years of famine are still to come. Otherwise you and your household and all who belong to you will become destitute.’</a:t>
            </a:r>
          </a:p>
          <a:p>
            <a:r>
              <a:rPr lang="en-US" baseline="30000" dirty="0"/>
              <a:t>12 </a:t>
            </a:r>
            <a:r>
              <a:rPr lang="en-US" dirty="0"/>
              <a:t>“You can see for yourselves, and so can my brother Benjamin, that it is really I who am speaking to you. </a:t>
            </a:r>
            <a:r>
              <a:rPr lang="en-US" baseline="30000" dirty="0"/>
              <a:t>13 </a:t>
            </a:r>
            <a:r>
              <a:rPr lang="en-US" dirty="0"/>
              <a:t>Tell my father about all the honor accorded me in Egypt and about everything you have seen. And bring my father down here quickly.”</a:t>
            </a:r>
          </a:p>
          <a:p>
            <a:endParaRPr lang="en-US" dirty="0">
              <a:solidFill>
                <a:schemeClr val="tx1"/>
              </a:solidFill>
            </a:endParaRPr>
          </a:p>
        </p:txBody>
      </p:sp>
      <p:sp>
        <p:nvSpPr>
          <p:cNvPr id="5" name="Rectangle 4">
            <a:extLst>
              <a:ext uri="{FF2B5EF4-FFF2-40B4-BE49-F238E27FC236}">
                <a16:creationId xmlns:a16="http://schemas.microsoft.com/office/drawing/2014/main" id="{F2235BD5-B650-9045-2F3B-96F6CDC39E0F}"/>
              </a:ext>
            </a:extLst>
          </p:cNvPr>
          <p:cNvSpPr/>
          <p:nvPr/>
        </p:nvSpPr>
        <p:spPr>
          <a:xfrm>
            <a:off x="0" y="6372225"/>
            <a:ext cx="12192000" cy="485775"/>
          </a:xfrm>
          <a:prstGeom prst="rect">
            <a:avLst/>
          </a:prstGeom>
          <a:blipFill>
            <a:blip r:embed="rId3"/>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258A1172-C16D-A5AE-7981-43B09FDBB235}"/>
              </a:ext>
            </a:extLst>
          </p:cNvPr>
          <p:cNvSpPr/>
          <p:nvPr/>
        </p:nvSpPr>
        <p:spPr>
          <a:xfrm>
            <a:off x="7974844" y="1549311"/>
            <a:ext cx="4039985" cy="570193"/>
          </a:xfrm>
          <a:prstGeom prst="wedgeRectCallout">
            <a:avLst>
              <a:gd name="adj1" fmla="val -32953"/>
              <a:gd name="adj2" fmla="val 94660"/>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See it really is me – Joseph!</a:t>
            </a:r>
          </a:p>
        </p:txBody>
      </p:sp>
      <p:sp>
        <p:nvSpPr>
          <p:cNvPr id="22" name="Speech Bubble: Rectangle 21">
            <a:extLst>
              <a:ext uri="{FF2B5EF4-FFF2-40B4-BE49-F238E27FC236}">
                <a16:creationId xmlns:a16="http://schemas.microsoft.com/office/drawing/2014/main" id="{F1EFFAD1-EE29-0BF1-73E2-FC282A247026}"/>
              </a:ext>
            </a:extLst>
          </p:cNvPr>
          <p:cNvSpPr/>
          <p:nvPr/>
        </p:nvSpPr>
        <p:spPr>
          <a:xfrm>
            <a:off x="4780489" y="341063"/>
            <a:ext cx="6780454" cy="1085258"/>
          </a:xfrm>
          <a:prstGeom prst="wedgeRectCallout">
            <a:avLst>
              <a:gd name="adj1" fmla="val -2751"/>
              <a:gd name="adj2" fmla="val 120587"/>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dirty="0">
                <a:solidFill>
                  <a:srgbClr val="C00000"/>
                </a:solidFill>
                <a:latin typeface="Aptos" panose="02110004020202020204"/>
              </a:rPr>
              <a:t>So, God has sent me here to save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srgbClr val="C00000"/>
                </a:solidFill>
                <a:effectLst/>
                <a:uLnTx/>
                <a:uFillTx/>
                <a:latin typeface="Aptos" panose="02110004020202020204"/>
                <a:ea typeface="+mn-ea"/>
                <a:cs typeface="+mn-cs"/>
              </a:rPr>
              <a:t>Go back and quickly bring your families and our father to come live here in Egypt where there is food saved from the 7 years of plenty.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srgbClr val="C00000"/>
                </a:solidFill>
                <a:effectLst/>
                <a:uLnTx/>
                <a:uFillTx/>
                <a:latin typeface="Aptos" panose="02110004020202020204"/>
                <a:ea typeface="+mn-ea"/>
                <a:cs typeface="+mn-cs"/>
              </a:rPr>
              <a:t>We will give you a good place to live.</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73866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12911-5F9E-F368-D7DC-E7A759B95F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C081402-BE35-31C0-C078-26D17BE83104}"/>
              </a:ext>
            </a:extLst>
          </p:cNvPr>
          <p:cNvSpPr>
            <a:spLocks noGrp="1"/>
          </p:cNvSpPr>
          <p:nvPr>
            <p:ph type="body" sz="half" idx="2"/>
          </p:nvPr>
        </p:nvSpPr>
        <p:spPr>
          <a:xfrm>
            <a:off x="421462" y="393895"/>
            <a:ext cx="3795695" cy="5475093"/>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fontScale="85000" lnSpcReduction="20000"/>
          </a:bodyPr>
          <a:lstStyle/>
          <a:p>
            <a:r>
              <a:rPr lang="en-US" baseline="30000" dirty="0"/>
              <a:t>14 </a:t>
            </a:r>
            <a:r>
              <a:rPr lang="en-US" dirty="0"/>
              <a:t>Then he threw his arms around his brother Benjamin and wept, and Benjamin embraced him, weeping. </a:t>
            </a:r>
            <a:r>
              <a:rPr lang="en-US" baseline="30000" dirty="0"/>
              <a:t>15 </a:t>
            </a:r>
            <a:r>
              <a:rPr lang="en-US" dirty="0"/>
              <a:t>And he kissed all his brothers and wept over them. Afterward his brothers talked with him.</a:t>
            </a:r>
          </a:p>
          <a:p>
            <a:r>
              <a:rPr lang="en-US" baseline="30000" dirty="0"/>
              <a:t>16 </a:t>
            </a:r>
            <a:r>
              <a:rPr lang="en-US" dirty="0"/>
              <a:t>When the news reached Pharaoh’s palace that Joseph’s brothers had come, Pharaoh and all his officials were pleased. </a:t>
            </a:r>
            <a:r>
              <a:rPr lang="en-US" baseline="30000" dirty="0"/>
              <a:t>17 </a:t>
            </a:r>
            <a:r>
              <a:rPr lang="en-US" dirty="0"/>
              <a:t>Pharaoh said to Joseph, “Tell your brothers, ‘Do this: Load your animals and return to the land of Canaan, </a:t>
            </a:r>
            <a:r>
              <a:rPr lang="en-US" baseline="30000" dirty="0"/>
              <a:t>18 </a:t>
            </a:r>
            <a:r>
              <a:rPr lang="en-US" dirty="0"/>
              <a:t>and bring your father and your families back to me. I will give you the best of the land of Egypt and you can enjoy the fat of the land.’</a:t>
            </a:r>
          </a:p>
          <a:p>
            <a:r>
              <a:rPr lang="en-US" baseline="30000" dirty="0"/>
              <a:t>19 </a:t>
            </a:r>
            <a:r>
              <a:rPr lang="en-US" dirty="0"/>
              <a:t>“You are also directed to tell them, ‘Do this: Take some carts from Egypt for your children and your wives, and get your father and come. </a:t>
            </a:r>
            <a:r>
              <a:rPr lang="en-US" baseline="30000" dirty="0"/>
              <a:t>20 </a:t>
            </a:r>
            <a:r>
              <a:rPr lang="en-US" dirty="0"/>
              <a:t>Never mind about your belongings, because the best of all Egypt will be yours.’”</a:t>
            </a:r>
          </a:p>
          <a:p>
            <a:r>
              <a:rPr lang="en-US" baseline="30000" dirty="0"/>
              <a:t>21 </a:t>
            </a:r>
            <a:r>
              <a:rPr lang="en-US" dirty="0"/>
              <a:t>So the sons of Israel did this. Joseph gave them carts, as Pharaoh had commanded, and he also gave them provisions for their journey. </a:t>
            </a:r>
            <a:r>
              <a:rPr lang="en-US" baseline="30000" dirty="0"/>
              <a:t>22 </a:t>
            </a:r>
            <a:r>
              <a:rPr lang="en-US" dirty="0"/>
              <a:t>To each of them he gave new clothing, but to Benjamin he gave three hundred shekels</a:t>
            </a:r>
            <a:r>
              <a:rPr lang="en-US" baseline="30000" dirty="0"/>
              <a:t>[</a:t>
            </a:r>
            <a:r>
              <a:rPr lang="en-US" baseline="30000" dirty="0">
                <a:hlinkClick r:id="rId2" tooltip="See footnote b"/>
              </a:rPr>
              <a:t>b</a:t>
            </a:r>
            <a:r>
              <a:rPr lang="en-US" baseline="30000" dirty="0"/>
              <a:t>]</a:t>
            </a:r>
            <a:r>
              <a:rPr lang="en-US" dirty="0"/>
              <a:t> of silver and five sets of clothes. </a:t>
            </a:r>
            <a:r>
              <a:rPr lang="en-US" baseline="30000" dirty="0"/>
              <a:t>23 </a:t>
            </a:r>
            <a:r>
              <a:rPr lang="en-US" dirty="0"/>
              <a:t>And this is what he sent to his father: ten donkeys loaded with the best things of Egypt, and ten female donkeys loaded with grain and bread and other provisions for his journey. </a:t>
            </a:r>
            <a:r>
              <a:rPr lang="en-US" baseline="30000" dirty="0"/>
              <a:t>24 </a:t>
            </a:r>
            <a:r>
              <a:rPr lang="en-US" dirty="0"/>
              <a:t>Then he sent his brothers away, and as they were leaving he said to them, “Don’t quarrel on the way!”</a:t>
            </a:r>
          </a:p>
          <a:p>
            <a:endParaRPr lang="en-US" dirty="0">
              <a:solidFill>
                <a:schemeClr val="tx1"/>
              </a:solidFill>
            </a:endParaRPr>
          </a:p>
        </p:txBody>
      </p:sp>
      <p:pic>
        <p:nvPicPr>
          <p:cNvPr id="12" name="Picture 11" descr="A painting of people carrying goods&#10;&#10;Description automatically generated">
            <a:extLst>
              <a:ext uri="{FF2B5EF4-FFF2-40B4-BE49-F238E27FC236}">
                <a16:creationId xmlns:a16="http://schemas.microsoft.com/office/drawing/2014/main" id="{A59D6729-FBC2-114C-E1BA-61DE558C5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125" y="720212"/>
            <a:ext cx="7566708" cy="5148776"/>
          </a:xfrm>
          <a:prstGeom prst="rect">
            <a:avLst/>
          </a:prstGeom>
        </p:spPr>
      </p:pic>
      <p:sp>
        <p:nvSpPr>
          <p:cNvPr id="5" name="Rectangle 4">
            <a:extLst>
              <a:ext uri="{FF2B5EF4-FFF2-40B4-BE49-F238E27FC236}">
                <a16:creationId xmlns:a16="http://schemas.microsoft.com/office/drawing/2014/main" id="{323D2446-225C-EE2B-4376-F23625B46DBF}"/>
              </a:ext>
            </a:extLst>
          </p:cNvPr>
          <p:cNvSpPr/>
          <p:nvPr/>
        </p:nvSpPr>
        <p:spPr>
          <a:xfrm>
            <a:off x="0" y="6372225"/>
            <a:ext cx="12192000" cy="485775"/>
          </a:xfrm>
          <a:prstGeom prst="rect">
            <a:avLst/>
          </a:prstGeom>
          <a:blipFill>
            <a:blip r:embed="rId4"/>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DC62FC6A-4CCB-4949-F40C-046080EF8825}"/>
              </a:ext>
            </a:extLst>
          </p:cNvPr>
          <p:cNvSpPr/>
          <p:nvPr/>
        </p:nvSpPr>
        <p:spPr>
          <a:xfrm>
            <a:off x="6096000" y="154383"/>
            <a:ext cx="5859833" cy="1360462"/>
          </a:xfrm>
          <a:prstGeom prst="wedgeRectCallout">
            <a:avLst>
              <a:gd name="adj1" fmla="val -51546"/>
              <a:gd name="adj2" fmla="val 71720"/>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Here take these carts.   Pharaoh is giving them to you along with provisions for the journey.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C00000"/>
                </a:solidFill>
                <a:latin typeface="Aptos" panose="02110004020202020204"/>
              </a:rPr>
              <a:t>Here are some new clothes and donkeys with the best things of Egypt for Father.</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13" name="Speech Bubble: Rectangle 12">
            <a:extLst>
              <a:ext uri="{FF2B5EF4-FFF2-40B4-BE49-F238E27FC236}">
                <a16:creationId xmlns:a16="http://schemas.microsoft.com/office/drawing/2014/main" id="{3B08D007-0652-DE6C-F34B-556491E8DA81}"/>
              </a:ext>
            </a:extLst>
          </p:cNvPr>
          <p:cNvSpPr/>
          <p:nvPr/>
        </p:nvSpPr>
        <p:spPr>
          <a:xfrm>
            <a:off x="6165488" y="216975"/>
            <a:ext cx="5859833" cy="1360462"/>
          </a:xfrm>
          <a:prstGeom prst="wedgeRectCallout">
            <a:avLst>
              <a:gd name="adj1" fmla="val -51546"/>
              <a:gd name="adj2" fmla="val 71720"/>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rPr>
              <a:t>Don</a:t>
            </a:r>
            <a:r>
              <a:rPr lang="en-US" dirty="0">
                <a:solidFill>
                  <a:srgbClr val="C00000"/>
                </a:solidFill>
                <a:latin typeface="Aptos" panose="02110004020202020204"/>
              </a:rPr>
              <a:t>’t quarrel on the way!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noProof="0" dirty="0">
                <a:solidFill>
                  <a:srgbClr val="C00000"/>
                </a:solidFill>
                <a:latin typeface="Aptos" panose="02110004020202020204"/>
              </a:rPr>
              <a:t>See you soon!</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705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text&#10;&#10;Description automatically generated">
            <a:extLst>
              <a:ext uri="{FF2B5EF4-FFF2-40B4-BE49-F238E27FC236}">
                <a16:creationId xmlns:a16="http://schemas.microsoft.com/office/drawing/2014/main" id="{51787282-B093-559B-00FA-C1B2CDD73C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4" name="Rectangle 3">
            <a:extLst>
              <a:ext uri="{FF2B5EF4-FFF2-40B4-BE49-F238E27FC236}">
                <a16:creationId xmlns:a16="http://schemas.microsoft.com/office/drawing/2014/main" id="{BDBE3E2F-F746-961C-D8E5-943C22E5EBD2}"/>
              </a:ext>
            </a:extLst>
          </p:cNvPr>
          <p:cNvSpPr/>
          <p:nvPr/>
        </p:nvSpPr>
        <p:spPr>
          <a:xfrm>
            <a:off x="0" y="6384471"/>
            <a:ext cx="12192000" cy="473529"/>
          </a:xfrm>
          <a:prstGeom prst="rect">
            <a:avLst/>
          </a:prstGeom>
          <a:blipFill>
            <a:blip r:embed="rId3"/>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07B3F43-CCCE-F40F-5AC5-7F664A35596E}"/>
              </a:ext>
            </a:extLst>
          </p:cNvPr>
          <p:cNvSpPr txBox="1"/>
          <p:nvPr/>
        </p:nvSpPr>
        <p:spPr>
          <a:xfrm>
            <a:off x="4167316" y="5676176"/>
            <a:ext cx="6110416" cy="369332"/>
          </a:xfrm>
          <a:prstGeom prst="rect">
            <a:avLst/>
          </a:prstGeom>
          <a:noFill/>
        </p:spPr>
        <p:txBody>
          <a:bodyPr wrap="square">
            <a:spAutoFit/>
          </a:bodyPr>
          <a:lstStyle/>
          <a:p>
            <a:r>
              <a:rPr lang="en-US" dirty="0">
                <a:hlinkClick r:id="rId4"/>
              </a:rPr>
              <a:t>https://activity-array.com/</a:t>
            </a:r>
            <a:r>
              <a:rPr lang="en-US" dirty="0"/>
              <a:t>	</a:t>
            </a:r>
          </a:p>
        </p:txBody>
      </p:sp>
    </p:spTree>
    <p:extLst>
      <p:ext uri="{BB962C8B-B14F-4D97-AF65-F5344CB8AC3E}">
        <p14:creationId xmlns:p14="http://schemas.microsoft.com/office/powerpoint/2010/main" val="789151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75EC5-93D7-AF49-3972-5942F1C40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D5887-B1AE-81E4-7B06-A761F38557E7}"/>
              </a:ext>
            </a:extLst>
          </p:cNvPr>
          <p:cNvSpPr>
            <a:spLocks noGrp="1"/>
          </p:cNvSpPr>
          <p:nvPr>
            <p:ph type="title"/>
          </p:nvPr>
        </p:nvSpPr>
        <p:spPr>
          <a:xfrm>
            <a:off x="421462" y="457200"/>
            <a:ext cx="3795695" cy="852985"/>
          </a:xfrm>
          <a:solidFill>
            <a:schemeClr val="accent2">
              <a:alpha val="50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endParaRPr lang="en-US" dirty="0">
              <a:solidFill>
                <a:schemeClr val="accent1">
                  <a:lumMod val="75000"/>
                </a:schemeClr>
              </a:solidFill>
              <a:effectLst>
                <a:outerShdw blurRad="38100" dist="38100" dir="2700000" algn="tl">
                  <a:srgbClr val="000000">
                    <a:alpha val="43137"/>
                  </a:srgbClr>
                </a:outerShdw>
              </a:effectLst>
            </a:endParaRPr>
          </a:p>
        </p:txBody>
      </p:sp>
      <p:sp>
        <p:nvSpPr>
          <p:cNvPr id="4" name="Text Placeholder 3">
            <a:extLst>
              <a:ext uri="{FF2B5EF4-FFF2-40B4-BE49-F238E27FC236}">
                <a16:creationId xmlns:a16="http://schemas.microsoft.com/office/drawing/2014/main" id="{F3E2A3E4-A3C8-1E67-3CCC-294A0E678E01}"/>
              </a:ext>
            </a:extLst>
          </p:cNvPr>
          <p:cNvSpPr>
            <a:spLocks noGrp="1"/>
          </p:cNvSpPr>
          <p:nvPr>
            <p:ph type="body" sz="half" idx="2"/>
          </p:nvPr>
        </p:nvSpPr>
        <p:spPr>
          <a:xfrm>
            <a:off x="421462" y="1528550"/>
            <a:ext cx="3795695" cy="4340438"/>
          </a:xfrm>
          <a:solidFill>
            <a:schemeClr val="accent2">
              <a:lumMod val="50000"/>
              <a:alpha val="76000"/>
            </a:schemeClr>
          </a:solidFill>
          <a:ln w="57150">
            <a:solidFill>
              <a:srgbClr val="FFC000"/>
            </a:solidFill>
          </a:ln>
        </p:spPr>
        <p:style>
          <a:lnRef idx="0">
            <a:scrgbClr r="0" g="0" b="0"/>
          </a:lnRef>
          <a:fillRef idx="0">
            <a:scrgbClr r="0" g="0" b="0"/>
          </a:fillRef>
          <a:effectRef idx="0">
            <a:scrgbClr r="0" g="0" b="0"/>
          </a:effectRef>
          <a:fontRef idx="minor">
            <a:schemeClr val="lt1"/>
          </a:fontRef>
        </p:style>
        <p:txBody>
          <a:bodyPr>
            <a:normAutofit/>
          </a:bodyPr>
          <a:lstStyle/>
          <a:p>
            <a:endParaRPr lang="en-US" dirty="0">
              <a:solidFill>
                <a:schemeClr val="tx1"/>
              </a:solidFill>
            </a:endParaRPr>
          </a:p>
        </p:txBody>
      </p:sp>
      <p:sp>
        <p:nvSpPr>
          <p:cNvPr id="5" name="Rectangle 4">
            <a:extLst>
              <a:ext uri="{FF2B5EF4-FFF2-40B4-BE49-F238E27FC236}">
                <a16:creationId xmlns:a16="http://schemas.microsoft.com/office/drawing/2014/main" id="{D24EC7FA-51FF-B087-E080-C98C64C09BDF}"/>
              </a:ext>
            </a:extLst>
          </p:cNvPr>
          <p:cNvSpPr/>
          <p:nvPr/>
        </p:nvSpPr>
        <p:spPr>
          <a:xfrm>
            <a:off x="0" y="6372225"/>
            <a:ext cx="12192000" cy="485775"/>
          </a:xfrm>
          <a:prstGeom prst="rect">
            <a:avLst/>
          </a:prstGeom>
          <a:blipFill>
            <a:blip r:embed="rId2"/>
            <a:tile tx="0" ty="0" sx="100000" sy="100000" flip="none" algn="tl"/>
          </a:bli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peech Bubble: Rectangle 9">
            <a:extLst>
              <a:ext uri="{FF2B5EF4-FFF2-40B4-BE49-F238E27FC236}">
                <a16:creationId xmlns:a16="http://schemas.microsoft.com/office/drawing/2014/main" id="{92A6D3DE-79FD-E280-8EA8-F1DBA986ACAF}"/>
              </a:ext>
            </a:extLst>
          </p:cNvPr>
          <p:cNvSpPr/>
          <p:nvPr/>
        </p:nvSpPr>
        <p:spPr>
          <a:xfrm>
            <a:off x="7730553" y="132920"/>
            <a:ext cx="4039985" cy="953892"/>
          </a:xfrm>
          <a:prstGeom prst="wedgeRectCallout">
            <a:avLst>
              <a:gd name="adj1" fmla="val -39568"/>
              <a:gd name="adj2" fmla="val 80044"/>
            </a:avLst>
          </a:prstGeom>
          <a:solidFill>
            <a:srgbClr val="FFC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6" name="Content Placeholder 5">
            <a:extLst>
              <a:ext uri="{FF2B5EF4-FFF2-40B4-BE49-F238E27FC236}">
                <a16:creationId xmlns:a16="http://schemas.microsoft.com/office/drawing/2014/main" id="{C0638594-FBCC-7B4E-E3FA-6C3491BCE3A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4049843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3258</TotalTime>
  <Words>6187</Words>
  <Application>Microsoft Office PowerPoint</Application>
  <PresentationFormat>Widescreen</PresentationFormat>
  <Paragraphs>280</Paragraphs>
  <Slides>34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Aptos</vt:lpstr>
      <vt:lpstr>Aptos Display</vt:lpstr>
      <vt:lpstr>Arial</vt:lpstr>
      <vt:lpstr>1_Office Theme</vt:lpstr>
      <vt:lpstr>Joseph Forgives His Brothers</vt:lpstr>
      <vt:lpstr>Craft Time</vt:lpstr>
      <vt:lpstr>Lord, I Thank You</vt:lpstr>
      <vt:lpstr>Genesis 41 Store the extra food</vt:lpstr>
      <vt:lpstr>Blessed with sons</vt:lpstr>
      <vt:lpstr>Food during Famine</vt:lpstr>
      <vt:lpstr>Food for everyone</vt:lpstr>
      <vt:lpstr>Genesis 42 Hungry Brothers</vt:lpstr>
      <vt:lpstr>Going to Egypt</vt:lpstr>
      <vt:lpstr>Bowing to Joseph</vt:lpstr>
      <vt:lpstr>Bowing to Joseph</vt:lpstr>
      <vt:lpstr>Brothers in Prison</vt:lpstr>
      <vt:lpstr>A test of honesty</vt:lpstr>
      <vt:lpstr>PowerPoint Presentation</vt:lpstr>
      <vt:lpstr>Back home</vt:lpstr>
      <vt:lpstr>PowerPoint Presentation</vt:lpstr>
      <vt:lpstr>Genesis 43 Time passed … then:</vt:lpstr>
      <vt:lpstr>The plan</vt:lpstr>
      <vt:lpstr>When they got to Egypt</vt:lpstr>
      <vt:lpstr>PowerPoint Presentation</vt:lpstr>
      <vt:lpstr>Before Joseph again</vt:lpstr>
      <vt:lpstr>Weeping</vt:lpstr>
      <vt:lpstr>Let’s eat – snack time!</vt:lpstr>
      <vt:lpstr>One more test</vt:lpstr>
      <vt:lpstr>Thieves?</vt:lpstr>
      <vt:lpstr>Accusations</vt:lpstr>
      <vt:lpstr>Will they let Benjamin die?</vt:lpstr>
      <vt:lpstr>We are guilty</vt:lpstr>
      <vt:lpstr>PowerPoint Presentation</vt:lpstr>
      <vt:lpstr>Come to me</vt:lpstr>
      <vt:lpstr>Come live here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15</cp:revision>
  <dcterms:created xsi:type="dcterms:W3CDTF">2024-12-02T18:42:29Z</dcterms:created>
  <dcterms:modified xsi:type="dcterms:W3CDTF">2024-12-08T00:18:13Z</dcterms:modified>
</cp:coreProperties>
</file>