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86" r:id="rId4"/>
    <p:sldId id="287" r:id="rId5"/>
    <p:sldId id="289" r:id="rId6"/>
    <p:sldId id="290" r:id="rId7"/>
    <p:sldId id="278" r:id="rId8"/>
    <p:sldId id="262" r:id="rId9"/>
    <p:sldId id="263" r:id="rId10"/>
    <p:sldId id="264" r:id="rId11"/>
    <p:sldId id="265" r:id="rId12"/>
    <p:sldId id="258" r:id="rId13"/>
    <p:sldId id="266" r:id="rId14"/>
    <p:sldId id="261" r:id="rId15"/>
    <p:sldId id="260" r:id="rId16"/>
    <p:sldId id="267" r:id="rId17"/>
    <p:sldId id="259" r:id="rId18"/>
    <p:sldId id="268" r:id="rId19"/>
    <p:sldId id="284" r:id="rId20"/>
    <p:sldId id="282" r:id="rId21"/>
    <p:sldId id="269" r:id="rId22"/>
    <p:sldId id="283" r:id="rId23"/>
    <p:sldId id="270" r:id="rId24"/>
    <p:sldId id="285" r:id="rId25"/>
    <p:sldId id="288" r:id="rId26"/>
    <p:sldId id="281" r:id="rId27"/>
    <p:sldId id="275" r:id="rId28"/>
    <p:sldId id="271" r:id="rId29"/>
    <p:sldId id="272" r:id="rId30"/>
    <p:sldId id="280" r:id="rId31"/>
    <p:sldId id="274" r:id="rId32"/>
    <p:sldId id="279"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33"/>
    <a:srgbClr val="660033"/>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47186C-A1F2-4E55-A5F3-46F3200876FA}" v="1" dt="2025-04-08T22:13:55.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97" autoAdjust="0"/>
    <p:restoredTop sz="94660"/>
  </p:normalViewPr>
  <p:slideViewPr>
    <p:cSldViewPr>
      <p:cViewPr varScale="1">
        <p:scale>
          <a:sx n="70" d="100"/>
          <a:sy n="70" d="100"/>
        </p:scale>
        <p:origin x="366"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9D47186C-A1F2-4E55-A5F3-46F3200876FA}"/>
    <pc:docChg chg="addSld modSld">
      <pc:chgData name="Janelle Clendenon" userId="da17313139568148" providerId="LiveId" clId="{9D47186C-A1F2-4E55-A5F3-46F3200876FA}" dt="2025-04-08T22:14:06.831" v="2" actId="14100"/>
      <pc:docMkLst>
        <pc:docMk/>
      </pc:docMkLst>
      <pc:sldChg chg="addSp modSp new mod">
        <pc:chgData name="Janelle Clendenon" userId="da17313139568148" providerId="LiveId" clId="{9D47186C-A1F2-4E55-A5F3-46F3200876FA}" dt="2025-04-08T22:14:06.831" v="2" actId="14100"/>
        <pc:sldMkLst>
          <pc:docMk/>
          <pc:sldMk cId="2904920864" sldId="291"/>
        </pc:sldMkLst>
        <pc:spChg chg="add mod">
          <ac:chgData name="Janelle Clendenon" userId="da17313139568148" providerId="LiveId" clId="{9D47186C-A1F2-4E55-A5F3-46F3200876FA}" dt="2025-04-08T22:14:06.831" v="2" actId="14100"/>
          <ac:spMkLst>
            <pc:docMk/>
            <pc:sldMk cId="2904920864" sldId="291"/>
            <ac:spMk id="3" creationId="{8DE3C402-AD8B-5E49-608B-10631B489078}"/>
          </ac:spMkLst>
        </pc:spChg>
        <pc:picChg chg="add mod">
          <ac:chgData name="Janelle Clendenon" userId="da17313139568148" providerId="LiveId" clId="{9D47186C-A1F2-4E55-A5F3-46F3200876FA}" dt="2025-04-08T22:14:06.831" v="2" actId="14100"/>
          <ac:picMkLst>
            <pc:docMk/>
            <pc:sldMk cId="2904920864" sldId="291"/>
            <ac:picMk id="2" creationId="{516C1A63-11E8-AA9C-4786-F1D8B0274AE3}"/>
          </ac:picMkLst>
        </pc:picChg>
      </pc:sldChg>
    </pc:docChg>
  </pc:docChgLst>
  <pc:docChgLst>
    <pc:chgData name="Janelle Clendenon" userId="da17313139568148" providerId="LiveId" clId="{817C9761-C7A6-48E6-9FFB-EF62BD141215}"/>
    <pc:docChg chg="undo custSel addSld modSld sldOrd">
      <pc:chgData name="Janelle Clendenon" userId="da17313139568148" providerId="LiveId" clId="{817C9761-C7A6-48E6-9FFB-EF62BD141215}" dt="2022-03-15T04:02:20.335" v="161" actId="20577"/>
      <pc:docMkLst>
        <pc:docMk/>
      </pc:docMkLst>
      <pc:sldChg chg="ord">
        <pc:chgData name="Janelle Clendenon" userId="da17313139568148" providerId="LiveId" clId="{817C9761-C7A6-48E6-9FFB-EF62BD141215}" dt="2021-08-16T00:49:04.892" v="1"/>
        <pc:sldMkLst>
          <pc:docMk/>
          <pc:sldMk cId="2518633895" sldId="256"/>
        </pc:sldMkLst>
      </pc:sldChg>
      <pc:sldChg chg="modSp mod">
        <pc:chgData name="Janelle Clendenon" userId="da17313139568148" providerId="LiveId" clId="{817C9761-C7A6-48E6-9FFB-EF62BD141215}" dt="2021-08-16T00:54:20.735" v="7" actId="27636"/>
        <pc:sldMkLst>
          <pc:docMk/>
          <pc:sldMk cId="3795206886" sldId="267"/>
        </pc:sldMkLst>
      </pc:sldChg>
      <pc:sldChg chg="ord">
        <pc:chgData name="Janelle Clendenon" userId="da17313139568148" providerId="LiveId" clId="{817C9761-C7A6-48E6-9FFB-EF62BD141215}" dt="2021-08-16T00:59:11.468" v="99"/>
        <pc:sldMkLst>
          <pc:docMk/>
          <pc:sldMk cId="2987375124" sldId="285"/>
        </pc:sldMkLst>
      </pc:sldChg>
      <pc:sldChg chg="addSp delSp modSp new mod modAnim">
        <pc:chgData name="Janelle Clendenon" userId="da17313139568148" providerId="LiveId" clId="{817C9761-C7A6-48E6-9FFB-EF62BD141215}" dt="2021-08-16T00:55:07.978" v="69" actId="20577"/>
        <pc:sldMkLst>
          <pc:docMk/>
          <pc:sldMk cId="3859950569" sldId="287"/>
        </pc:sldMkLst>
      </pc:sldChg>
      <pc:sldChg chg="addSp delSp modSp new mod ord modAnim">
        <pc:chgData name="Janelle Clendenon" userId="da17313139568148" providerId="LiveId" clId="{817C9761-C7A6-48E6-9FFB-EF62BD141215}" dt="2021-08-16T00:59:00.926" v="97"/>
        <pc:sldMkLst>
          <pc:docMk/>
          <pc:sldMk cId="278996948" sldId="288"/>
        </pc:sldMkLst>
      </pc:sldChg>
      <pc:sldChg chg="addSp delSp modSp add mod delAnim modAnim">
        <pc:chgData name="Janelle Clendenon" userId="da17313139568148" providerId="LiveId" clId="{817C9761-C7A6-48E6-9FFB-EF62BD141215}" dt="2021-08-16T01:01:51.226" v="138" actId="14100"/>
        <pc:sldMkLst>
          <pc:docMk/>
          <pc:sldMk cId="1223087432" sldId="289"/>
        </pc:sldMkLst>
      </pc:sldChg>
      <pc:sldChg chg="addSp delSp modSp add mod delAnim modAnim">
        <pc:chgData name="Janelle Clendenon" userId="da17313139568148" providerId="LiveId" clId="{817C9761-C7A6-48E6-9FFB-EF62BD141215}" dt="2022-03-15T04:02:20.335" v="161" actId="20577"/>
        <pc:sldMkLst>
          <pc:docMk/>
          <pc:sldMk cId="1945701681" sldId="29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B7678B9-FB37-4404-81F3-00D751FD82B9}" type="datetimeFigureOut">
              <a:rPr lang="en-US" smtClean="0"/>
              <a:t>4/8/2025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F67B112-4CF6-4E81-A9A8-F86DB578F08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B7678B9-FB37-4404-81F3-00D751FD82B9}"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1B7678B9-FB37-4404-81F3-00D751FD82B9}" type="datetimeFigureOut">
              <a:rPr lang="en-US" smtClean="0"/>
              <a:t>4/8/2025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F67B112-4CF6-4E81-A9A8-F86DB578F080}"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1B7678B9-FB37-4404-81F3-00D751FD82B9}" type="datetimeFigureOut">
              <a:rPr lang="en-US" smtClean="0"/>
              <a:t>4/8/2025</a:t>
            </a:fld>
            <a:endParaRPr lang="en-US"/>
          </a:p>
        </p:txBody>
      </p:sp>
      <p:sp>
        <p:nvSpPr>
          <p:cNvPr id="10" name="Slide Number Placeholder 9"/>
          <p:cNvSpPr>
            <a:spLocks noGrp="1"/>
          </p:cNvSpPr>
          <p:nvPr>
            <p:ph type="sldNum" sz="quarter" idx="16"/>
          </p:nvPr>
        </p:nvSpPr>
        <p:spPr/>
        <p:txBody>
          <a:bodyPr rtlCol="0"/>
          <a:lstStyle/>
          <a:p>
            <a:fld id="{DF67B112-4CF6-4E81-A9A8-F86DB578F080}"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1B7678B9-FB37-4404-81F3-00D751FD82B9}" type="datetimeFigureOut">
              <a:rPr lang="en-US" smtClean="0"/>
              <a:t>4/8/2025</a:t>
            </a:fld>
            <a:endParaRPr lang="en-US"/>
          </a:p>
        </p:txBody>
      </p:sp>
      <p:sp>
        <p:nvSpPr>
          <p:cNvPr id="12" name="Slide Number Placeholder 11"/>
          <p:cNvSpPr>
            <a:spLocks noGrp="1"/>
          </p:cNvSpPr>
          <p:nvPr>
            <p:ph type="sldNum" sz="quarter" idx="16"/>
          </p:nvPr>
        </p:nvSpPr>
        <p:spPr/>
        <p:txBody>
          <a:bodyPr rtlCol="0"/>
          <a:lstStyle/>
          <a:p>
            <a:fld id="{DF67B112-4CF6-4E81-A9A8-F86DB578F080}"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B7678B9-FB37-4404-81F3-00D751FD82B9}" type="datetimeFigureOut">
              <a:rPr lang="en-US" smtClean="0"/>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678B9-FB37-4404-81F3-00D751FD82B9}" type="datetimeFigureOut">
              <a:rPr lang="en-US" smtClean="0"/>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F67B112-4CF6-4E81-A9A8-F86DB578F08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1B7678B9-FB37-4404-81F3-00D751FD82B9}"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B7678B9-FB37-4404-81F3-00D751FD82B9}" type="datetimeFigureOut">
              <a:rPr lang="en-US" smtClean="0"/>
              <a:t>4/8/2025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F67B112-4CF6-4E81-A9A8-F86DB578F080}"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7678B9-FB37-4404-81F3-00D751FD82B9}"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7B112-4CF6-4E81-A9A8-F86DB578F0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B7678B9-FB37-4404-81F3-00D751FD82B9}" type="datetimeFigureOut">
              <a:rPr lang="en-US" smtClean="0"/>
              <a:t>4/8/2025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F67B112-4CF6-4E81-A9A8-F86DB578F08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B7678B9-FB37-4404-81F3-00D751FD82B9}" type="datetimeFigureOut">
              <a:rPr lang="en-US" smtClean="0"/>
              <a:pPr/>
              <a:t>4/8/2025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ECE9C6"/>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F67B112-4CF6-4E81-A9A8-F86DB578F080}" type="slidenum">
              <a:rPr lang="en-US" smtClean="0">
                <a:solidFill>
                  <a:srgbClr val="ECE9C6"/>
                </a:solidFill>
              </a:rPr>
              <a:pPr/>
              <a:t>‹#›</a:t>
            </a:fld>
            <a:endParaRPr lang="en-US">
              <a:solidFill>
                <a:srgbClr val="ECE9C6"/>
              </a:solidFill>
            </a:endParaRPr>
          </a:p>
        </p:txBody>
      </p:sp>
    </p:spTree>
    <p:extLst>
      <p:ext uri="{BB962C8B-B14F-4D97-AF65-F5344CB8AC3E}">
        <p14:creationId xmlns:p14="http://schemas.microsoft.com/office/powerpoint/2010/main" val="129600342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725012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F67B112-4CF6-4E81-A9A8-F86DB578F080}"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895D1D"/>
              </a:solidFill>
            </a:endParaRPr>
          </a:p>
        </p:txBody>
      </p:sp>
    </p:spTree>
    <p:extLst>
      <p:ext uri="{BB962C8B-B14F-4D97-AF65-F5344CB8AC3E}">
        <p14:creationId xmlns:p14="http://schemas.microsoft.com/office/powerpoint/2010/main" val="111611050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1B7678B9-FB37-4404-81F3-00D751FD82B9}" type="datetimeFigureOut">
              <a:rPr lang="en-US" smtClean="0">
                <a:solidFill>
                  <a:srgbClr val="895D1D"/>
                </a:solidFill>
              </a:rPr>
              <a:pPr/>
              <a:t>4/8/2025</a:t>
            </a:fld>
            <a:endParaRPr lang="en-US">
              <a:solidFill>
                <a:srgbClr val="895D1D"/>
              </a:solidFill>
            </a:endParaRPr>
          </a:p>
        </p:txBody>
      </p:sp>
      <p:sp>
        <p:nvSpPr>
          <p:cNvPr id="10" name="Slide Number Placeholder 9"/>
          <p:cNvSpPr>
            <a:spLocks noGrp="1"/>
          </p:cNvSpPr>
          <p:nvPr>
            <p:ph type="sldNum" sz="quarter" idx="16"/>
          </p:nvPr>
        </p:nvSpPr>
        <p:spPr/>
        <p:txBody>
          <a:bodyPr rtlCol="0"/>
          <a:lstStyle/>
          <a:p>
            <a:fld id="{DF67B112-4CF6-4E81-A9A8-F86DB578F080}"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895D1D"/>
              </a:solidFill>
            </a:endParaRPr>
          </a:p>
        </p:txBody>
      </p:sp>
    </p:spTree>
    <p:extLst>
      <p:ext uri="{BB962C8B-B14F-4D97-AF65-F5344CB8AC3E}">
        <p14:creationId xmlns:p14="http://schemas.microsoft.com/office/powerpoint/2010/main" val="2174936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1B7678B9-FB37-4404-81F3-00D751FD82B9}" type="datetimeFigureOut">
              <a:rPr lang="en-US" smtClean="0">
                <a:solidFill>
                  <a:srgbClr val="895D1D"/>
                </a:solidFill>
              </a:rPr>
              <a:pPr/>
              <a:t>4/8/2025</a:t>
            </a:fld>
            <a:endParaRPr lang="en-US">
              <a:solidFill>
                <a:srgbClr val="895D1D"/>
              </a:solidFill>
            </a:endParaRPr>
          </a:p>
        </p:txBody>
      </p:sp>
      <p:sp>
        <p:nvSpPr>
          <p:cNvPr id="12" name="Slide Number Placeholder 11"/>
          <p:cNvSpPr>
            <a:spLocks noGrp="1"/>
          </p:cNvSpPr>
          <p:nvPr>
            <p:ph type="sldNum" sz="quarter" idx="16"/>
          </p:nvPr>
        </p:nvSpPr>
        <p:spPr/>
        <p:txBody>
          <a:bodyPr rtlCol="0"/>
          <a:lstStyle/>
          <a:p>
            <a:fld id="{DF67B112-4CF6-4E81-A9A8-F86DB578F080}"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895D1D"/>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901789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4" name="Footer Placeholder 3"/>
          <p:cNvSpPr>
            <a:spLocks noGrp="1"/>
          </p:cNvSpPr>
          <p:nvPr>
            <p:ph type="ftr" sz="quarter" idx="11"/>
          </p:nvPr>
        </p:nvSpPr>
        <p:spPr/>
        <p:txBody>
          <a:bodyPr/>
          <a:lstStyle/>
          <a:p>
            <a:endParaRPr lang="en-US">
              <a:solidFill>
                <a:srgbClr val="895D1D"/>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pPr/>
              <a:t>‹#›</a:t>
            </a:fld>
            <a:endParaRPr lang="en-US"/>
          </a:p>
        </p:txBody>
      </p:sp>
    </p:spTree>
    <p:extLst>
      <p:ext uri="{BB962C8B-B14F-4D97-AF65-F5344CB8AC3E}">
        <p14:creationId xmlns:p14="http://schemas.microsoft.com/office/powerpoint/2010/main" val="1778041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3" name="Footer Placeholder 2"/>
          <p:cNvSpPr>
            <a:spLocks noGrp="1"/>
          </p:cNvSpPr>
          <p:nvPr>
            <p:ph type="ftr" sz="quarter" idx="11"/>
          </p:nvPr>
        </p:nvSpPr>
        <p:spPr/>
        <p:txBody>
          <a:bodyPr/>
          <a:lstStyle/>
          <a:p>
            <a:endParaRPr lang="en-US">
              <a:solidFill>
                <a:srgbClr val="895D1D"/>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F67B112-4CF6-4E81-A9A8-F86DB578F080}"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614441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F67B112-4CF6-4E81-A9A8-F86DB578F080}"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164300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fld id="{1B7678B9-FB37-4404-81F3-00D751FD82B9}" type="datetimeFigureOut">
              <a:rPr lang="en-US" smtClean="0">
                <a:solidFill>
                  <a:srgbClr val="895D1D"/>
                </a:solidFill>
              </a:rPr>
              <a:pPr/>
              <a:t>4/8/2025</a:t>
            </a:fld>
            <a:endParaRPr lang="en-US">
              <a:solidFill>
                <a:srgbClr val="895D1D"/>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F67B112-4CF6-4E81-A9A8-F86DB578F080}"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895D1D"/>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192552502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DF67B112-4CF6-4E81-A9A8-F86DB578F080}" type="slidenum">
              <a:rPr lang="en-US" smtClean="0"/>
              <a:pPr/>
              <a:t>‹#›</a:t>
            </a:fld>
            <a:endParaRPr lang="en-US"/>
          </a:p>
        </p:txBody>
      </p:sp>
    </p:spTree>
    <p:extLst>
      <p:ext uri="{BB962C8B-B14F-4D97-AF65-F5344CB8AC3E}">
        <p14:creationId xmlns:p14="http://schemas.microsoft.com/office/powerpoint/2010/main" val="35114913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B7678B9-FB37-4404-81F3-00D751FD82B9}" type="datetimeFigureOut">
              <a:rPr lang="en-US" smtClean="0">
                <a:solidFill>
                  <a:srgbClr val="895D1D"/>
                </a:solidFill>
              </a:rPr>
              <a:pPr/>
              <a:t>4/8/2025</a:t>
            </a:fld>
            <a:endParaRPr lang="en-US">
              <a:solidFill>
                <a:srgbClr val="895D1D"/>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895D1D"/>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DF67B112-4CF6-4E81-A9A8-F86DB578F080}" type="slidenum">
              <a:rPr lang="en-US" smtClean="0"/>
              <a:pPr/>
              <a:t>‹#›</a:t>
            </a:fld>
            <a:endParaRPr lang="en-US"/>
          </a:p>
        </p:txBody>
      </p:sp>
    </p:spTree>
    <p:extLst>
      <p:ext uri="{BB962C8B-B14F-4D97-AF65-F5344CB8AC3E}">
        <p14:creationId xmlns:p14="http://schemas.microsoft.com/office/powerpoint/2010/main" val="209269188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B7678B9-FB37-4404-81F3-00D751FD82B9}" type="datetimeFigureOut">
              <a:rPr lang="en-US" smtClean="0"/>
              <a:t>4/8/2025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F67B112-4CF6-4E81-A9A8-F86DB578F0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B7678B9-FB37-4404-81F3-00D751FD82B9}" type="datetimeFigureOut">
              <a:rPr lang="en-US" smtClean="0">
                <a:solidFill>
                  <a:srgbClr val="895D1D"/>
                </a:solidFill>
              </a:rPr>
              <a:pPr/>
              <a:t>4/8/2025</a:t>
            </a:fld>
            <a:endParaRPr lang="en-US">
              <a:solidFill>
                <a:srgbClr val="895D1D"/>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895D1D"/>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F67B112-4CF6-4E81-A9A8-F86DB578F080}" type="slidenum">
              <a:rPr lang="en-US" smtClean="0"/>
              <a:pPr/>
              <a:t>‹#›</a:t>
            </a:fld>
            <a:endParaRPr lang="en-US"/>
          </a:p>
        </p:txBody>
      </p:sp>
    </p:spTree>
    <p:extLst>
      <p:ext uri="{BB962C8B-B14F-4D97-AF65-F5344CB8AC3E}">
        <p14:creationId xmlns:p14="http://schemas.microsoft.com/office/powerpoint/2010/main" val="6796176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ideo" Target="https://www.youtube.com/embed/i-DazySepro?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ideo" Target="https://www.youtube.com/embed/Y-V6kJtiKws?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ideo" Target="https://www.youtube.com/embed/oQUNBTTdSd4?feature=oembe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s://www.biblegateway.com/passage/?search=Exodus+16&amp;version=ERV#fen-ERV-1924b" TargetMode="External"/><Relationship Id="rId7" Type="http://schemas.openxmlformats.org/officeDocument/2006/relationships/image" Target="../media/image11.jpeg"/><Relationship Id="rId2" Type="http://schemas.openxmlformats.org/officeDocument/2006/relationships/hyperlink" Target="https://www.biblegateway.com/passage/?search=Exodus+16&amp;version=ERV#fen-ERV-1924a" TargetMode="Externa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Exodus+16&amp;version=ERV#fen-ERV-1939e" TargetMode="External"/><Relationship Id="rId7" Type="http://schemas.openxmlformats.org/officeDocument/2006/relationships/image" Target="../media/image46.pn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hyperlink" Target="https://www.biblegateway.com/passage/?search=Exodus+16&amp;version=ERV#fen-ERV-1944f" TargetMode="Externa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5.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0" Type="http://schemas.openxmlformats.org/officeDocument/2006/relationships/image" Target="../media/image75.jpeg"/><Relationship Id="rId4" Type="http://schemas.openxmlformats.org/officeDocument/2006/relationships/image" Target="../media/image69.jpeg"/><Relationship Id="rId9" Type="http://schemas.openxmlformats.org/officeDocument/2006/relationships/image" Target="../media/image74.jpeg"/></Relationships>
</file>

<file path=ppt/slides/_rels/slide2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hyperlink" Target="https://www.biblegateway.com/passage/?search=Exodus+16&amp;version=ERV#fen-ERV-1945g" TargetMode="External"/><Relationship Id="rId1" Type="http://schemas.openxmlformats.org/officeDocument/2006/relationships/slideLayout" Target="../slideLayouts/slideLayout1.xml"/><Relationship Id="rId6" Type="http://schemas.openxmlformats.org/officeDocument/2006/relationships/image" Target="../media/image80.gif"/><Relationship Id="rId5" Type="http://schemas.openxmlformats.org/officeDocument/2006/relationships/image" Target="../media/image79.jpeg"/><Relationship Id="rId4" Type="http://schemas.openxmlformats.org/officeDocument/2006/relationships/image" Target="../media/image78.jpeg"/></Relationships>
</file>

<file path=ppt/slides/_rels/slide21.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image" Target="../media/image81.jpeg"/><Relationship Id="rId1" Type="http://schemas.openxmlformats.org/officeDocument/2006/relationships/slideLayout" Target="../slideLayouts/slideLayout3.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96.gif"/><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image" Target="../media/image90.jpeg"/><Relationship Id="rId1" Type="http://schemas.openxmlformats.org/officeDocument/2006/relationships/slideLayout" Target="../slideLayouts/slideLayout4.xml"/><Relationship Id="rId6" Type="http://schemas.openxmlformats.org/officeDocument/2006/relationships/image" Target="../media/image94.gif"/><Relationship Id="rId5" Type="http://schemas.openxmlformats.org/officeDocument/2006/relationships/image" Target="../media/image93.jpeg"/><Relationship Id="rId4" Type="http://schemas.openxmlformats.org/officeDocument/2006/relationships/image" Target="../media/image92.jpeg"/><Relationship Id="rId9" Type="http://schemas.openxmlformats.org/officeDocument/2006/relationships/image" Target="../media/image97.jpeg"/></Relationships>
</file>

<file path=ppt/slides/_rels/slide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slideLayout" Target="../slideLayouts/slideLayout1.xml"/><Relationship Id="rId1" Type="http://schemas.openxmlformats.org/officeDocument/2006/relationships/video" Target="https://www.youtube.com/embed/vMqfPw4L-MU?feature=oembed"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png"/><Relationship Id="rId2" Type="http://schemas.openxmlformats.org/officeDocument/2006/relationships/hyperlink" Target="https://www.biblegateway.com/passage/?search=Exodus+16&amp;version=ERV#fen-ERV-1954h" TargetMode="Externa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jpeg"/><Relationship Id="rId9" Type="http://schemas.openxmlformats.org/officeDocument/2006/relationships/image" Target="../media/image105.jpeg"/></Relationships>
</file>

<file path=ppt/slides/_rels/slide28.xml.rels><?xml version="1.0" encoding="UTF-8" standalone="yes"?>
<Relationships xmlns="http://schemas.openxmlformats.org/package/2006/relationships"><Relationship Id="rId3" Type="http://schemas.openxmlformats.org/officeDocument/2006/relationships/hyperlink" Target="https://www.biblegateway.com/passage/?search=Exodus+16&amp;version=ERV#fen-ERV-1959i" TargetMode="External"/><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s://www.google.com/url?sa=i&amp;rct=j&amp;q=&amp;esrc=s&amp;source=imgres&amp;cd=&amp;cad=rja&amp;uact=8&amp;ved=2ahUKEwjJy4C1_OnpAhWpGDQIHaJICFsQjhx6BAgBEAI&amp;url=https://www.tasteofhome.com/recipes/vanilla-wafer-cookies/&amp;psig=AOvVaw2R6C9bf56C8b1cQq97ZTsK&amp;ust=1591420087753915" TargetMode="Externa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10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Manna in the Desert</a:t>
            </a:r>
          </a:p>
        </p:txBody>
      </p:sp>
      <p:sp>
        <p:nvSpPr>
          <p:cNvPr id="3" name="Subtitle 2"/>
          <p:cNvSpPr>
            <a:spLocks noGrp="1"/>
          </p:cNvSpPr>
          <p:nvPr>
            <p:ph type="subTitle" idx="1"/>
          </p:nvPr>
        </p:nvSpPr>
        <p:spPr/>
        <p:txBody>
          <a:bodyPr/>
          <a:lstStyle/>
          <a:p>
            <a:r>
              <a:rPr lang="en-US" dirty="0"/>
              <a:t>God’s Holy Day</a:t>
            </a:r>
          </a:p>
        </p:txBody>
      </p:sp>
      <p:pic>
        <p:nvPicPr>
          <p:cNvPr id="1026" name="Picture 2" descr="C:\Users\copperdaughter\AppData\Local\Microsoft\Windows\INetCache\IE\F8K5IBGG\Flinders_-_over_Desert_plai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066800"/>
            <a:ext cx="4913489" cy="32891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18633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5105400"/>
            <a:ext cx="6477000" cy="762000"/>
          </a:xfrm>
        </p:spPr>
        <p:txBody>
          <a:bodyPr/>
          <a:lstStyle/>
          <a:p>
            <a:r>
              <a:rPr lang="en-US" dirty="0"/>
              <a:t>Cook up some manna</a:t>
            </a:r>
          </a:p>
        </p:txBody>
      </p:sp>
      <p:sp>
        <p:nvSpPr>
          <p:cNvPr id="3" name="Subtitle 2"/>
          <p:cNvSpPr>
            <a:spLocks noGrp="1"/>
          </p:cNvSpPr>
          <p:nvPr>
            <p:ph type="subTitle" idx="1"/>
          </p:nvPr>
        </p:nvSpPr>
        <p:spPr/>
        <p:txBody>
          <a:bodyPr/>
          <a:lstStyle/>
          <a:p>
            <a:r>
              <a:rPr lang="en-US" dirty="0"/>
              <a:t>Manna Wafers</a:t>
            </a:r>
          </a:p>
        </p:txBody>
      </p:sp>
      <p:sp>
        <p:nvSpPr>
          <p:cNvPr id="4" name="TextBox 3"/>
          <p:cNvSpPr txBox="1"/>
          <p:nvPr/>
        </p:nvSpPr>
        <p:spPr>
          <a:xfrm>
            <a:off x="457200" y="152400"/>
            <a:ext cx="8001000" cy="507831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DIRECTIONS:</a:t>
            </a:r>
          </a:p>
          <a:p>
            <a:r>
              <a:rPr lang="en-US" dirty="0"/>
              <a:t>		Preheat oven to 400 degrees</a:t>
            </a:r>
          </a:p>
          <a:p>
            <a:endParaRPr lang="en-US" dirty="0"/>
          </a:p>
          <a:p>
            <a:r>
              <a:rPr lang="en-US" dirty="0"/>
              <a:t>Put </a:t>
            </a:r>
            <a:r>
              <a:rPr lang="en-US" u="sng" dirty="0"/>
              <a:t>1¼ cup of </a:t>
            </a:r>
            <a:r>
              <a:rPr lang="en-US" u="sng" dirty="0">
                <a:solidFill>
                  <a:srgbClr val="C00000"/>
                </a:solidFill>
              </a:rPr>
              <a:t>flour</a:t>
            </a:r>
            <a:r>
              <a:rPr lang="en-US" dirty="0"/>
              <a:t> into a mixing bowl.  </a:t>
            </a:r>
          </a:p>
          <a:p>
            <a:r>
              <a:rPr lang="en-US" dirty="0"/>
              <a:t>	You can use any kind of flour or a variety of flours.</a:t>
            </a:r>
          </a:p>
          <a:p>
            <a:r>
              <a:rPr lang="en-US" dirty="0"/>
              <a:t>ADD </a:t>
            </a:r>
            <a:r>
              <a:rPr lang="en-US" u="sng" dirty="0"/>
              <a:t>½ tsp </a:t>
            </a:r>
            <a:r>
              <a:rPr lang="en-US" u="sng" dirty="0">
                <a:solidFill>
                  <a:srgbClr val="C00000"/>
                </a:solidFill>
              </a:rPr>
              <a:t>salt</a:t>
            </a:r>
            <a:r>
              <a:rPr lang="en-US" u="sng" dirty="0"/>
              <a:t> </a:t>
            </a:r>
            <a:r>
              <a:rPr lang="en-US" dirty="0"/>
              <a:t>and </a:t>
            </a:r>
            <a:r>
              <a:rPr lang="en-US" u="sng" dirty="0"/>
              <a:t>½  tsp salt or other </a:t>
            </a:r>
            <a:r>
              <a:rPr lang="en-US" u="sng" dirty="0">
                <a:solidFill>
                  <a:srgbClr val="C00000"/>
                </a:solidFill>
              </a:rPr>
              <a:t>seasonings</a:t>
            </a:r>
            <a:r>
              <a:rPr lang="en-US" u="sng" dirty="0"/>
              <a:t> </a:t>
            </a:r>
            <a:r>
              <a:rPr lang="en-US" dirty="0"/>
              <a:t>depending as desired then MIX</a:t>
            </a:r>
          </a:p>
          <a:p>
            <a:r>
              <a:rPr lang="en-US" dirty="0"/>
              <a:t>	Sweet options:  cinnamon, pumpkin pie spice</a:t>
            </a:r>
          </a:p>
          <a:p>
            <a:r>
              <a:rPr lang="en-US" dirty="0"/>
              <a:t>	Savory options:  garlic </a:t>
            </a:r>
            <a:r>
              <a:rPr lang="en-US" dirty="0" err="1"/>
              <a:t>pwd</a:t>
            </a:r>
            <a:r>
              <a:rPr lang="en-US" dirty="0"/>
              <a:t>., onion </a:t>
            </a:r>
            <a:r>
              <a:rPr lang="en-US" dirty="0" err="1"/>
              <a:t>pwd</a:t>
            </a:r>
            <a:r>
              <a:rPr lang="en-US" dirty="0"/>
              <a:t>., celery salt, </a:t>
            </a:r>
            <a:r>
              <a:rPr lang="en-US" dirty="0" err="1"/>
              <a:t>tumeric</a:t>
            </a:r>
            <a:r>
              <a:rPr lang="en-US" dirty="0"/>
              <a:t>, paprika</a:t>
            </a:r>
          </a:p>
          <a:p>
            <a:r>
              <a:rPr lang="en-US" dirty="0"/>
              <a:t>	Optional:  add ground nuts or seeds</a:t>
            </a:r>
          </a:p>
          <a:p>
            <a:r>
              <a:rPr lang="en-US" dirty="0"/>
              <a:t>CUT IN </a:t>
            </a:r>
            <a:r>
              <a:rPr lang="en-US" u="sng" dirty="0"/>
              <a:t>4 T </a:t>
            </a:r>
            <a:r>
              <a:rPr lang="en-US" u="sng" dirty="0">
                <a:solidFill>
                  <a:srgbClr val="C00000"/>
                </a:solidFill>
              </a:rPr>
              <a:t>butter</a:t>
            </a:r>
            <a:r>
              <a:rPr lang="en-US" u="sng" dirty="0"/>
              <a:t> </a:t>
            </a:r>
            <a:r>
              <a:rPr lang="en-US" dirty="0"/>
              <a:t>or other fat such as coconut oil or margarine</a:t>
            </a:r>
          </a:p>
          <a:p>
            <a:r>
              <a:rPr lang="en-US" dirty="0"/>
              <a:t>	Cut in fat until fat in the flour is the size of peas.</a:t>
            </a:r>
          </a:p>
          <a:p>
            <a:r>
              <a:rPr lang="en-US" dirty="0"/>
              <a:t>ADD &amp; MIX </a:t>
            </a:r>
            <a:r>
              <a:rPr lang="en-US" u="sng" dirty="0"/>
              <a:t>1 T </a:t>
            </a:r>
            <a:r>
              <a:rPr lang="en-US" u="sng" dirty="0">
                <a:solidFill>
                  <a:srgbClr val="C00000"/>
                </a:solidFill>
              </a:rPr>
              <a:t>honey</a:t>
            </a:r>
            <a:r>
              <a:rPr lang="en-US" u="sng" dirty="0"/>
              <a:t> </a:t>
            </a:r>
            <a:r>
              <a:rPr lang="en-US" dirty="0"/>
              <a:t>(or other sugar)</a:t>
            </a:r>
          </a:p>
          <a:p>
            <a:r>
              <a:rPr lang="en-US" dirty="0"/>
              <a:t>ADD &amp; MIX </a:t>
            </a:r>
            <a:r>
              <a:rPr lang="en-US" u="sng" dirty="0"/>
              <a:t>¼ cup </a:t>
            </a:r>
            <a:r>
              <a:rPr lang="en-US" u="sng" dirty="0">
                <a:solidFill>
                  <a:srgbClr val="C00000"/>
                </a:solidFill>
              </a:rPr>
              <a:t>water</a:t>
            </a:r>
            <a:r>
              <a:rPr lang="en-US" dirty="0">
                <a:solidFill>
                  <a:srgbClr val="C00000"/>
                </a:solidFill>
              </a:rPr>
              <a:t>  </a:t>
            </a:r>
            <a:r>
              <a:rPr lang="en-US" dirty="0">
                <a:solidFill>
                  <a:schemeClr val="bg1"/>
                </a:solidFill>
              </a:rPr>
              <a:t>For savory wafers you can use some V-8 juice.</a:t>
            </a:r>
            <a:endParaRPr lang="en-US" u="sng" dirty="0">
              <a:solidFill>
                <a:srgbClr val="C00000"/>
              </a:solidFill>
            </a:endParaRPr>
          </a:p>
          <a:p>
            <a:r>
              <a:rPr lang="en-US" dirty="0"/>
              <a:t>	</a:t>
            </a:r>
          </a:p>
          <a:p>
            <a:r>
              <a:rPr lang="en-US" dirty="0"/>
              <a:t>Make Dough into a ball and knead a couple times</a:t>
            </a:r>
          </a:p>
          <a:p>
            <a:r>
              <a:rPr lang="en-US" dirty="0"/>
              <a:t>Put dough on a cookie sheet and Roll with a rolling pin until ¼ inch thick.</a:t>
            </a:r>
          </a:p>
          <a:p>
            <a:r>
              <a:rPr lang="en-US" dirty="0"/>
              <a:t>Cut dough into wafer squares or other shape.  Use a fork and poke holes all over.</a:t>
            </a:r>
          </a:p>
          <a:p>
            <a:r>
              <a:rPr lang="en-US" dirty="0"/>
              <a:t>Bake 10 min. until golden brown.  Cool and enjoy!  </a:t>
            </a:r>
          </a:p>
        </p:txBody>
      </p:sp>
      <p:pic>
        <p:nvPicPr>
          <p:cNvPr id="5122" name="Picture 2" descr="C:\Users\copperdaughter\AppData\Local\Microsoft\Windows\INetCache\IE\MJ4N1SHO\Graham_crackers_04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2641333"/>
            <a:ext cx="1676400" cy="125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26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E47030F-B0AF-48D8-9980-9E223DA77AD4}"/>
              </a:ext>
            </a:extLst>
          </p:cNvPr>
          <p:cNvSpPr>
            <a:spLocks noGrp="1"/>
          </p:cNvSpPr>
          <p:nvPr>
            <p:ph type="subTitle" idx="1"/>
          </p:nvPr>
        </p:nvSpPr>
        <p:spPr/>
        <p:txBody>
          <a:bodyPr/>
          <a:lstStyle/>
          <a:p>
            <a:r>
              <a:rPr lang="en-US" dirty="0" err="1"/>
              <a:t>GraceLink</a:t>
            </a:r>
            <a:r>
              <a:rPr lang="en-US" dirty="0"/>
              <a:t> story   What is it?</a:t>
            </a:r>
          </a:p>
        </p:txBody>
      </p:sp>
      <p:pic>
        <p:nvPicPr>
          <p:cNvPr id="6" name="Online Media 5" title="Primary Year A Quarter 2 Episode 10: &quot;What Is It?&quot;">
            <a:hlinkClick r:id="" action="ppaction://media"/>
            <a:extLst>
              <a:ext uri="{FF2B5EF4-FFF2-40B4-BE49-F238E27FC236}">
                <a16:creationId xmlns:a16="http://schemas.microsoft.com/office/drawing/2014/main" id="{9E0E14B2-3C4C-41C4-BD8D-F5D7CBDE6F44}"/>
              </a:ext>
            </a:extLst>
          </p:cNvPr>
          <p:cNvPicPr>
            <a:picLocks noRot="1" noChangeAspect="1"/>
          </p:cNvPicPr>
          <p:nvPr>
            <a:videoFile r:link="rId1"/>
          </p:nvPr>
        </p:nvPicPr>
        <p:blipFill>
          <a:blip r:embed="rId3"/>
          <a:stretch>
            <a:fillRect/>
          </a:stretch>
        </p:blipFill>
        <p:spPr>
          <a:xfrm>
            <a:off x="458549" y="609600"/>
            <a:ext cx="8226902" cy="4648200"/>
          </a:xfrm>
          <a:prstGeom prst="rect">
            <a:avLst/>
          </a:prstGeom>
        </p:spPr>
      </p:pic>
    </p:spTree>
    <p:extLst>
      <p:ext uri="{BB962C8B-B14F-4D97-AF65-F5344CB8AC3E}">
        <p14:creationId xmlns:p14="http://schemas.microsoft.com/office/powerpoint/2010/main" val="385995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E47030F-B0AF-48D8-9980-9E223DA77AD4}"/>
              </a:ext>
            </a:extLst>
          </p:cNvPr>
          <p:cNvSpPr>
            <a:spLocks noGrp="1"/>
          </p:cNvSpPr>
          <p:nvPr>
            <p:ph type="subTitle" idx="1"/>
          </p:nvPr>
        </p:nvSpPr>
        <p:spPr/>
        <p:txBody>
          <a:bodyPr/>
          <a:lstStyle/>
          <a:p>
            <a:r>
              <a:rPr lang="en-US" dirty="0"/>
              <a:t>Shabbat Shalom    Happy Sabbath!</a:t>
            </a:r>
          </a:p>
        </p:txBody>
      </p:sp>
      <p:pic>
        <p:nvPicPr>
          <p:cNvPr id="2" name="Online Media 1" title="[ Sea of Miracles VBX 2018 ] Shabbat Shalom">
            <a:hlinkClick r:id="" action="ppaction://media"/>
            <a:extLst>
              <a:ext uri="{FF2B5EF4-FFF2-40B4-BE49-F238E27FC236}">
                <a16:creationId xmlns:a16="http://schemas.microsoft.com/office/drawing/2014/main" id="{DA065998-6896-4367-A543-96B40B730909}"/>
              </a:ext>
            </a:extLst>
          </p:cNvPr>
          <p:cNvPicPr>
            <a:picLocks noRot="1" noChangeAspect="1"/>
          </p:cNvPicPr>
          <p:nvPr>
            <a:videoFile r:link="rId1"/>
          </p:nvPr>
        </p:nvPicPr>
        <p:blipFill>
          <a:blip r:embed="rId3"/>
          <a:stretch>
            <a:fillRect/>
          </a:stretch>
        </p:blipFill>
        <p:spPr>
          <a:xfrm>
            <a:off x="391115" y="1066800"/>
            <a:ext cx="7822301" cy="4419600"/>
          </a:xfrm>
          <a:prstGeom prst="rect">
            <a:avLst/>
          </a:prstGeom>
        </p:spPr>
      </p:pic>
    </p:spTree>
    <p:extLst>
      <p:ext uri="{BB962C8B-B14F-4D97-AF65-F5344CB8AC3E}">
        <p14:creationId xmlns:p14="http://schemas.microsoft.com/office/powerpoint/2010/main" val="122308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E47030F-B0AF-48D8-9980-9E223DA77AD4}"/>
              </a:ext>
            </a:extLst>
          </p:cNvPr>
          <p:cNvSpPr>
            <a:spLocks noGrp="1"/>
          </p:cNvSpPr>
          <p:nvPr>
            <p:ph type="subTitle" idx="1"/>
          </p:nvPr>
        </p:nvSpPr>
        <p:spPr/>
        <p:txBody>
          <a:bodyPr/>
          <a:lstStyle/>
          <a:p>
            <a:r>
              <a:rPr lang="en-US" dirty="0"/>
              <a:t>God </a:t>
            </a:r>
            <a:r>
              <a:rPr lang="en-US"/>
              <a:t>Will Guide Us</a:t>
            </a:r>
            <a:endParaRPr lang="en-US" dirty="0"/>
          </a:p>
        </p:txBody>
      </p:sp>
      <p:pic>
        <p:nvPicPr>
          <p:cNvPr id="4" name="Online Media 3" title="God Will Guide Us | HLA Wilderness Escape VBS  | Group Publishing">
            <a:hlinkClick r:id="" action="ppaction://media"/>
            <a:extLst>
              <a:ext uri="{FF2B5EF4-FFF2-40B4-BE49-F238E27FC236}">
                <a16:creationId xmlns:a16="http://schemas.microsoft.com/office/drawing/2014/main" id="{2427CD9A-98D3-4CC8-B2BE-2A8624903D2A}"/>
              </a:ext>
            </a:extLst>
          </p:cNvPr>
          <p:cNvPicPr>
            <a:picLocks noRot="1" noChangeAspect="1"/>
          </p:cNvPicPr>
          <p:nvPr>
            <a:videoFile r:link="rId1"/>
          </p:nvPr>
        </p:nvPicPr>
        <p:blipFill>
          <a:blip r:embed="rId3"/>
          <a:stretch>
            <a:fillRect/>
          </a:stretch>
        </p:blipFill>
        <p:spPr>
          <a:xfrm>
            <a:off x="304800" y="609600"/>
            <a:ext cx="8361770" cy="4724400"/>
          </a:xfrm>
          <a:prstGeom prst="rect">
            <a:avLst/>
          </a:prstGeom>
        </p:spPr>
      </p:pic>
    </p:spTree>
    <p:extLst>
      <p:ext uri="{BB962C8B-B14F-4D97-AF65-F5344CB8AC3E}">
        <p14:creationId xmlns:p14="http://schemas.microsoft.com/office/powerpoint/2010/main" val="194570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 the Sabbath</a:t>
            </a:r>
          </a:p>
        </p:txBody>
      </p:sp>
      <p:sp>
        <p:nvSpPr>
          <p:cNvPr id="3" name="Text Placeholder 2"/>
          <p:cNvSpPr>
            <a:spLocks noGrp="1"/>
          </p:cNvSpPr>
          <p:nvPr>
            <p:ph type="body" idx="2"/>
          </p:nvPr>
        </p:nvSpPr>
        <p:spPr>
          <a:xfrm>
            <a:off x="228600" y="1828800"/>
            <a:ext cx="830997" cy="4343400"/>
          </a:xfrm>
        </p:spPr>
        <p:txBody>
          <a:bodyPr vert="vert270">
            <a:spAutoFit/>
          </a:bodyPr>
          <a:lstStyle/>
          <a:p>
            <a:r>
              <a:rPr lang="en-US" sz="3600" dirty="0"/>
              <a:t>Memory Text</a:t>
            </a:r>
          </a:p>
        </p:txBody>
      </p:sp>
      <p:sp>
        <p:nvSpPr>
          <p:cNvPr id="4" name="Content Placeholder 3"/>
          <p:cNvSpPr>
            <a:spLocks noGrp="1"/>
          </p:cNvSpPr>
          <p:nvPr>
            <p:ph sz="quarter" idx="1"/>
          </p:nvPr>
        </p:nvSpPr>
        <p:spPr>
          <a:xfrm>
            <a:off x="1295400" y="1752600"/>
            <a:ext cx="7467600" cy="4800600"/>
          </a:xfrm>
        </p:spPr>
        <p:txBody>
          <a:bodyPr>
            <a:normAutofit fontScale="92500" lnSpcReduction="20000"/>
          </a:bodyPr>
          <a:lstStyle/>
          <a:p>
            <a:pPr marL="0" indent="0">
              <a:buNone/>
            </a:pPr>
            <a:r>
              <a:rPr lang="en-US" b="1" dirty="0"/>
              <a:t>Isaiah 58:13-14 </a:t>
            </a:r>
            <a:r>
              <a:rPr lang="en-US" sz="1900" b="1" dirty="0"/>
              <a:t>New International Version (NIV)</a:t>
            </a:r>
          </a:p>
          <a:p>
            <a:pPr marL="0" indent="0">
              <a:buNone/>
            </a:pPr>
            <a:r>
              <a:rPr lang="en-US" baseline="30000" dirty="0"/>
              <a:t>13 </a:t>
            </a:r>
            <a:r>
              <a:rPr lang="en-US" dirty="0"/>
              <a:t>“If you keep your feet from breaking the Sabbath</a:t>
            </a:r>
            <a:br>
              <a:rPr lang="en-US" dirty="0"/>
            </a:br>
            <a:r>
              <a:rPr lang="en-US" dirty="0"/>
              <a:t>    and from doing as you please on my holy day,</a:t>
            </a:r>
            <a:br>
              <a:rPr lang="en-US" dirty="0"/>
            </a:br>
            <a:r>
              <a:rPr lang="en-US" dirty="0"/>
              <a:t>if you call the Sabbath a delight</a:t>
            </a:r>
            <a:br>
              <a:rPr lang="en-US" dirty="0"/>
            </a:br>
            <a:r>
              <a:rPr lang="en-US" dirty="0"/>
              <a:t>    and the </a:t>
            </a:r>
            <a:r>
              <a:rPr lang="en-US" cap="small" dirty="0"/>
              <a:t>Lord</a:t>
            </a:r>
            <a:r>
              <a:rPr lang="en-US" dirty="0"/>
              <a:t>’s holy day honorable,</a:t>
            </a:r>
            <a:br>
              <a:rPr lang="en-US" dirty="0"/>
            </a:br>
            <a:r>
              <a:rPr lang="en-US" dirty="0"/>
              <a:t>and if you honor it by not going your own way</a:t>
            </a:r>
            <a:br>
              <a:rPr lang="en-US" dirty="0"/>
            </a:br>
            <a:r>
              <a:rPr lang="en-US" dirty="0"/>
              <a:t>    and not doing as you please or speaking idle words,</a:t>
            </a:r>
            <a:br>
              <a:rPr lang="en-US" dirty="0"/>
            </a:br>
            <a:r>
              <a:rPr lang="en-US" baseline="30000" dirty="0"/>
              <a:t>14 </a:t>
            </a:r>
            <a:r>
              <a:rPr lang="en-US" dirty="0"/>
              <a:t>then you will find your joy in the </a:t>
            </a:r>
            <a:r>
              <a:rPr lang="en-US" cap="small" dirty="0"/>
              <a:t>Lord</a:t>
            </a:r>
            <a:r>
              <a:rPr lang="en-US" dirty="0"/>
              <a:t>,</a:t>
            </a:r>
            <a:br>
              <a:rPr lang="en-US" dirty="0"/>
            </a:br>
            <a:r>
              <a:rPr lang="en-US" dirty="0"/>
              <a:t>    and I will cause you to ride in triumph on the heights of the land</a:t>
            </a:r>
            <a:br>
              <a:rPr lang="en-US" dirty="0"/>
            </a:br>
            <a:r>
              <a:rPr lang="en-US" dirty="0"/>
              <a:t>    and to feast on the inheritance of your father Jacob.”</a:t>
            </a:r>
            <a:br>
              <a:rPr lang="en-US" dirty="0"/>
            </a:br>
            <a:r>
              <a:rPr lang="en-US" dirty="0"/>
              <a:t>For the mouth of the </a:t>
            </a:r>
            <a:r>
              <a:rPr lang="en-US" cap="small" dirty="0"/>
              <a:t>Lord</a:t>
            </a:r>
            <a:r>
              <a:rPr lang="en-US" dirty="0"/>
              <a:t> has spoken.</a:t>
            </a:r>
          </a:p>
          <a:p>
            <a:endParaRPr lang="en-US" dirty="0"/>
          </a:p>
        </p:txBody>
      </p:sp>
    </p:spTree>
    <p:extLst>
      <p:ext uri="{BB962C8B-B14F-4D97-AF65-F5344CB8AC3E}">
        <p14:creationId xmlns:p14="http://schemas.microsoft.com/office/powerpoint/2010/main" val="3647845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dirty="0"/>
              <a:t>After Crossing the Red Sea, they continued towards Mt. Sinai, to worship God.</a:t>
            </a:r>
          </a:p>
        </p:txBody>
      </p:sp>
      <p:sp>
        <p:nvSpPr>
          <p:cNvPr id="5" name="Rectangle 4"/>
          <p:cNvSpPr/>
          <p:nvPr/>
        </p:nvSpPr>
        <p:spPr>
          <a:xfrm>
            <a:off x="647700" y="4800600"/>
            <a:ext cx="7848600" cy="99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Then all the Israelites left </a:t>
            </a:r>
            <a:r>
              <a:rPr lang="en-US" dirty="0" err="1"/>
              <a:t>Elim</a:t>
            </a:r>
            <a:r>
              <a:rPr lang="en-US" dirty="0"/>
              <a:t>. They reached the western Sinai desert,</a:t>
            </a:r>
            <a:r>
              <a:rPr lang="en-US" baseline="30000" dirty="0"/>
              <a:t>[</a:t>
            </a:r>
            <a:r>
              <a:rPr lang="en-US" baseline="30000" dirty="0">
                <a:hlinkClick r:id="rId2" tooltip="See footnote a"/>
              </a:rPr>
              <a:t>a</a:t>
            </a:r>
            <a:r>
              <a:rPr lang="en-US" baseline="30000" dirty="0"/>
              <a:t>]</a:t>
            </a:r>
            <a:r>
              <a:rPr lang="en-US" dirty="0"/>
              <a:t> between </a:t>
            </a:r>
            <a:r>
              <a:rPr lang="en-US" dirty="0" err="1"/>
              <a:t>Elim</a:t>
            </a:r>
            <a:r>
              <a:rPr lang="en-US" dirty="0"/>
              <a:t> and Mount Sinai, on the 15th day of the second month</a:t>
            </a:r>
            <a:r>
              <a:rPr lang="en-US" baseline="30000" dirty="0"/>
              <a:t>[</a:t>
            </a:r>
            <a:r>
              <a:rPr lang="en-US" baseline="30000" dirty="0">
                <a:hlinkClick r:id="rId3" tooltip="See footnote b"/>
              </a:rPr>
              <a:t>b</a:t>
            </a:r>
            <a:r>
              <a:rPr lang="en-US" baseline="30000" dirty="0"/>
              <a:t>]</a:t>
            </a:r>
            <a:r>
              <a:rPr lang="en-US" dirty="0"/>
              <a:t> after leaving Egypt. </a:t>
            </a:r>
          </a:p>
        </p:txBody>
      </p:sp>
      <p:pic>
        <p:nvPicPr>
          <p:cNvPr id="6148" name="Picture 4" descr="The Exodus path map ...believe that the REAL Mt. Sinai is Jebel al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275664"/>
            <a:ext cx="7848600" cy="437565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V="1">
            <a:off x="6096000" y="3657600"/>
            <a:ext cx="762000" cy="12192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6146" name="Picture 2" descr="C:\Users\copperdaughter\AppData\Local\Microsoft\Windows\INetCache\IE\HPJJ5XR6\1024px-Twemoji_1f626.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6700" y="6286500"/>
            <a:ext cx="381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opperdaughter\AppData\Local\Microsoft\Windows\INetCache\IE\HPJJ5XR6\1024px-Twemoji_1f626.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05002" y="99060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copperdaughter\AppData\Local\Microsoft\Windows\INetCache\IE\MJ4N1SHO\SOURCE_Gobi_Outdoor_Trekking_Sandal[1].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6492" y="6246790"/>
            <a:ext cx="571643" cy="381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copperdaughter\AppData\Local\Microsoft\Windows\INetCache\IE\MJ4N1SHO\SOURCE_Gobi_Outdoor_Trekking_Sandal[1].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3600" y="2066523"/>
            <a:ext cx="285822" cy="190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Users\copperdaughter\AppData\Local\Microsoft\Windows\INetCache\IE\7SAXLYU0\headstone-312540_640[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00200" y="6249473"/>
            <a:ext cx="323255" cy="381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copperdaughter\AppData\Local\Microsoft\Windows\INetCache\IE\7SAXLYU0\headstone-312540_640[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54028" y="4038599"/>
            <a:ext cx="161628" cy="19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605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We are starving!</a:t>
            </a:r>
          </a:p>
        </p:txBody>
      </p:sp>
      <p:sp>
        <p:nvSpPr>
          <p:cNvPr id="5" name="Rectangle 4"/>
          <p:cNvSpPr/>
          <p:nvPr/>
        </p:nvSpPr>
        <p:spPr>
          <a:xfrm>
            <a:off x="5867400" y="266700"/>
            <a:ext cx="2971800" cy="5524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aseline="30000" dirty="0"/>
              <a:t>Exodus 16:2 </a:t>
            </a:r>
            <a:r>
              <a:rPr lang="en-US" dirty="0"/>
              <a:t>Then the whole community of Israelites began complaining again. They complained to Moses and Aaron in the desert. </a:t>
            </a:r>
            <a:r>
              <a:rPr lang="en-US" baseline="30000" dirty="0"/>
              <a:t>3 </a:t>
            </a:r>
            <a:r>
              <a:rPr lang="en-US" dirty="0"/>
              <a:t>They said, “It would have been better if the </a:t>
            </a:r>
            <a:r>
              <a:rPr lang="en-US" cap="small" dirty="0">
                <a:effectLst/>
              </a:rPr>
              <a:t>Lord</a:t>
            </a:r>
            <a:r>
              <a:rPr lang="en-US" dirty="0"/>
              <a:t> had just killed us in the land of Egypt. At least there we had plenty to eat. We had all the food we needed. But now you have brought us out here into this desert to make us all die from hunger.”</a:t>
            </a:r>
          </a:p>
        </p:txBody>
      </p:sp>
      <p:pic>
        <p:nvPicPr>
          <p:cNvPr id="6146" name="Picture 2" descr="Lucia's Blog: GRUMBLING AND COMPLAI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66700"/>
            <a:ext cx="5524500" cy="55245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copperdaughter\AppData\Local\Microsoft\Windows\INetCache\IE\7SAXLYU0\abraha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04800" y="5996923"/>
            <a:ext cx="501237" cy="7335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opperdaughter\AppData\Local\Microsoft\Windows\INetCache\IE\7SAXLYU0\abraham[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209800" y="1447800"/>
            <a:ext cx="381000" cy="557561"/>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copperdaughter\AppData\Local\Microsoft\Windows\INetCache\IE\HPJJ5XR6\The-Sociology-of-Food-Image[1].jpg"/>
          <p:cNvPicPr>
            <a:picLocks noChangeAspect="1" noChangeArrowheads="1"/>
          </p:cNvPicPr>
          <p:nvPr/>
        </p:nvPicPr>
        <p:blipFill>
          <a:blip r:embed="rId5" cstate="print">
            <a:clrChange>
              <a:clrFrom>
                <a:srgbClr val="DBE7F3"/>
              </a:clrFrom>
              <a:clrTo>
                <a:srgbClr val="DBE7F3">
                  <a:alpha val="0"/>
                </a:srgbClr>
              </a:clrTo>
            </a:clrChange>
            <a:extLst>
              <a:ext uri="{28A0092B-C50C-407E-A947-70E740481C1C}">
                <a14:useLocalDpi xmlns:a14="http://schemas.microsoft.com/office/drawing/2010/main" val="0"/>
              </a:ext>
            </a:extLst>
          </a:blip>
          <a:srcRect/>
          <a:stretch>
            <a:fillRect/>
          </a:stretch>
        </p:blipFill>
        <p:spPr bwMode="auto">
          <a:xfrm>
            <a:off x="1143000" y="6213663"/>
            <a:ext cx="600074" cy="3000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copperdaughter\AppData\Local\Microsoft\Windows\INetCache\IE\HPJJ5XR6\The-Sociology-of-Food-Image[1].jpg"/>
          <p:cNvPicPr>
            <a:picLocks noChangeAspect="1" noChangeArrowheads="1"/>
          </p:cNvPicPr>
          <p:nvPr/>
        </p:nvPicPr>
        <p:blipFill>
          <a:blip r:embed="rId6" cstate="print">
            <a:clrChange>
              <a:clrFrom>
                <a:srgbClr val="DBE7F3"/>
              </a:clrFrom>
              <a:clrTo>
                <a:srgbClr val="DBE7F3">
                  <a:alpha val="0"/>
                </a:srgbClr>
              </a:clrTo>
            </a:clrChange>
            <a:extLst>
              <a:ext uri="{28A0092B-C50C-407E-A947-70E740481C1C}">
                <a14:useLocalDpi xmlns:a14="http://schemas.microsoft.com/office/drawing/2010/main" val="0"/>
              </a:ext>
            </a:extLst>
          </a:blip>
          <a:srcRect/>
          <a:stretch>
            <a:fillRect/>
          </a:stretch>
        </p:blipFill>
        <p:spPr bwMode="auto">
          <a:xfrm>
            <a:off x="960541" y="1447799"/>
            <a:ext cx="482496" cy="176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03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God will provide!</a:t>
            </a:r>
          </a:p>
        </p:txBody>
      </p:sp>
      <p:sp>
        <p:nvSpPr>
          <p:cNvPr id="5" name="Rectangle 4"/>
          <p:cNvSpPr/>
          <p:nvPr/>
        </p:nvSpPr>
        <p:spPr>
          <a:xfrm>
            <a:off x="5867400" y="266700"/>
            <a:ext cx="2971800" cy="5524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aseline="30000" dirty="0"/>
              <a:t>4 </a:t>
            </a:r>
            <a:r>
              <a:rPr lang="en-US" dirty="0"/>
              <a:t>Then the </a:t>
            </a:r>
            <a:r>
              <a:rPr lang="en-US" cap="small" dirty="0">
                <a:effectLst/>
              </a:rPr>
              <a:t>Lord</a:t>
            </a:r>
            <a:r>
              <a:rPr lang="en-US" dirty="0"/>
              <a:t> said to Moses, “I will cause food to fall from the sky. This food will be for you to eat. Every day the people should go out and gather the food they need that day. I will do this to see if they will do what I tell them. </a:t>
            </a:r>
            <a:r>
              <a:rPr lang="en-US" baseline="30000" dirty="0"/>
              <a:t>5 </a:t>
            </a:r>
            <a:r>
              <a:rPr lang="en-US" dirty="0"/>
              <a:t>Every day the people will gather only enough food for one day. But on Friday, when the people prepare their food, they will see that they have enough food for two days.”</a:t>
            </a:r>
          </a:p>
        </p:txBody>
      </p:sp>
      <p:pic>
        <p:nvPicPr>
          <p:cNvPr id="9218" name="Picture 2" descr="Exodus 11 Commentary | Old Testament | Matthew Henry | St-Takla.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43149"/>
            <a:ext cx="5105400" cy="344805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2743200" y="110278"/>
            <a:ext cx="2819400" cy="2057400"/>
            <a:chOff x="2895600" y="0"/>
            <a:chExt cx="2819400" cy="2057400"/>
          </a:xfrm>
        </p:grpSpPr>
        <p:sp>
          <p:nvSpPr>
            <p:cNvPr id="2" name="Cloud Callout 1"/>
            <p:cNvSpPr/>
            <p:nvPr/>
          </p:nvSpPr>
          <p:spPr>
            <a:xfrm>
              <a:off x="2895600" y="0"/>
              <a:ext cx="2819400" cy="2057400"/>
            </a:xfrm>
            <a:prstGeom prst="cloudCallout">
              <a:avLst>
                <a:gd name="adj1" fmla="val -76636"/>
                <a:gd name="adj2" fmla="val -29003"/>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2" descr="God Provides in the Desert (Exodus 16-17) Sunday School Less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2082" y="110278"/>
              <a:ext cx="1693318" cy="18955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8" name="Explosion 2 7"/>
          <p:cNvSpPr/>
          <p:nvPr/>
        </p:nvSpPr>
        <p:spPr>
          <a:xfrm>
            <a:off x="4953000" y="897957"/>
            <a:ext cx="533400" cy="482041"/>
          </a:xfrm>
          <a:prstGeom prst="irregularSeal2">
            <a:avLst/>
          </a:prstGeom>
          <a:solidFill>
            <a:schemeClr val="tx1"/>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plosion 2 8"/>
          <p:cNvSpPr/>
          <p:nvPr/>
        </p:nvSpPr>
        <p:spPr>
          <a:xfrm>
            <a:off x="190500" y="6172200"/>
            <a:ext cx="533400" cy="482041"/>
          </a:xfrm>
          <a:prstGeom prst="irregularSeal2">
            <a:avLst/>
          </a:prstGeom>
          <a:solidFill>
            <a:schemeClr val="tx1"/>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5" name="Picture 3" descr="C:\Users\copperdaughter\AppData\Local\Microsoft\Windows\INetCache\IE\HPJJ5XR6\moon-310151_960_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6252495"/>
            <a:ext cx="559603" cy="4162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copperdaughter\AppData\Local\Microsoft\Windows\INetCache\IE\HPJJ5XR6\moon-310151_960_72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5490" y="4933588"/>
            <a:ext cx="297510" cy="221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90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God has heard you &amp; answered your plea.</a:t>
            </a:r>
          </a:p>
        </p:txBody>
      </p:sp>
      <p:sp>
        <p:nvSpPr>
          <p:cNvPr id="5" name="Rectangle 4"/>
          <p:cNvSpPr/>
          <p:nvPr/>
        </p:nvSpPr>
        <p:spPr>
          <a:xfrm>
            <a:off x="5867400" y="990600"/>
            <a:ext cx="2971800" cy="42291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aseline="30000" dirty="0"/>
              <a:t>Exodus 16:6 </a:t>
            </a:r>
            <a:r>
              <a:rPr lang="en-US" dirty="0"/>
              <a:t>So Moses and Aaron said to the Israelites, “Tonight you will see the power of the </a:t>
            </a:r>
            <a:r>
              <a:rPr lang="en-US" cap="small" dirty="0">
                <a:effectLst/>
              </a:rPr>
              <a:t>Lord</a:t>
            </a:r>
            <a:r>
              <a:rPr lang="en-US" dirty="0"/>
              <a:t>. You will know that he is the one who brought you out of Egypt. </a:t>
            </a:r>
            <a:r>
              <a:rPr lang="en-US" baseline="30000" dirty="0"/>
              <a:t>7 </a:t>
            </a:r>
            <a:r>
              <a:rPr lang="en-US" dirty="0"/>
              <a:t>You have been complaining about the </a:t>
            </a:r>
            <a:r>
              <a:rPr lang="en-US" cap="small" dirty="0">
                <a:effectLst/>
              </a:rPr>
              <a:t>Lord</a:t>
            </a:r>
            <a:r>
              <a:rPr lang="en-US" dirty="0"/>
              <a:t>, and he heard you. So tomorrow morning you will see the Glory of the </a:t>
            </a:r>
            <a:r>
              <a:rPr lang="en-US" cap="small" dirty="0">
                <a:effectLst/>
              </a:rPr>
              <a:t>Lord</a:t>
            </a:r>
            <a:r>
              <a:rPr lang="en-US" dirty="0"/>
              <a:t>. You have been complaining and complaining about us. Maybe now we can have a little rest.”</a:t>
            </a:r>
          </a:p>
        </p:txBody>
      </p:sp>
      <p:pic>
        <p:nvPicPr>
          <p:cNvPr id="8194" name="Picture 2" descr="5. The Covenant at Mount Sinai (Exodus 19-24). Moses Bible Stu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33" y="990600"/>
            <a:ext cx="5486733" cy="422910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copperdaughter\AppData\Local\Microsoft\Windows\INetCache\IE\MJ4N1SHO\1200px-Stale_bread[1].jpg"/>
          <p:cNvPicPr>
            <a:picLocks noChangeAspect="1" noChangeArrowheads="1"/>
          </p:cNvPicPr>
          <p:nvPr/>
        </p:nvPicPr>
        <p:blipFill>
          <a:blip r:embed="rId3" cstate="print">
            <a:clrChange>
              <a:clrFrom>
                <a:srgbClr val="F5F7F6"/>
              </a:clrFrom>
              <a:clrTo>
                <a:srgbClr val="F5F7F6">
                  <a:alpha val="0"/>
                </a:srgbClr>
              </a:clrTo>
            </a:clrChange>
            <a:extLst>
              <a:ext uri="{28A0092B-C50C-407E-A947-70E740481C1C}">
                <a14:useLocalDpi xmlns:a14="http://schemas.microsoft.com/office/drawing/2010/main" val="0"/>
              </a:ext>
            </a:extLst>
          </a:blip>
          <a:srcRect/>
          <a:stretch>
            <a:fillRect/>
          </a:stretch>
        </p:blipFill>
        <p:spPr bwMode="auto">
          <a:xfrm>
            <a:off x="104501" y="6096000"/>
            <a:ext cx="719070" cy="5393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copperdaughter\AppData\Local\Microsoft\Windows\INetCache\IE\MJ4N1SHO\1200px-Stale_bread[1].jpg"/>
          <p:cNvPicPr>
            <a:picLocks noChangeAspect="1" noChangeArrowheads="1"/>
          </p:cNvPicPr>
          <p:nvPr/>
        </p:nvPicPr>
        <p:blipFill>
          <a:blip r:embed="rId4" cstate="print">
            <a:clrChange>
              <a:clrFrom>
                <a:srgbClr val="F5F7F6"/>
              </a:clrFrom>
              <a:clrTo>
                <a:srgbClr val="F5F7F6">
                  <a:alpha val="0"/>
                </a:srgbClr>
              </a:clrTo>
            </a:clrChange>
            <a:extLst>
              <a:ext uri="{28A0092B-C50C-407E-A947-70E740481C1C}">
                <a14:useLocalDpi xmlns:a14="http://schemas.microsoft.com/office/drawing/2010/main" val="0"/>
              </a:ext>
            </a:extLst>
          </a:blip>
          <a:srcRect/>
          <a:stretch>
            <a:fillRect/>
          </a:stretch>
        </p:blipFill>
        <p:spPr bwMode="auto">
          <a:xfrm>
            <a:off x="1295399" y="2479451"/>
            <a:ext cx="359535" cy="26965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copperdaughter\AppData\Local\Microsoft\Windows\INetCache\IE\7SAXLYU0\15147-illustration-of-the-sun-pv[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9939" y="6041801"/>
            <a:ext cx="6477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copperdaughter\AppData\Local\Microsoft\Windows\INetCache\IE\7SAXLYU0\15147-illustration-of-the-sun-pv[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2400" y="4895850"/>
            <a:ext cx="323850" cy="32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68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You have been complaining.  Come listen to God.</a:t>
            </a:r>
          </a:p>
        </p:txBody>
      </p:sp>
      <p:sp>
        <p:nvSpPr>
          <p:cNvPr id="5" name="Rectangle 4"/>
          <p:cNvSpPr/>
          <p:nvPr/>
        </p:nvSpPr>
        <p:spPr>
          <a:xfrm>
            <a:off x="5562600" y="533400"/>
            <a:ext cx="3200400" cy="5257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8 </a:t>
            </a:r>
            <a:r>
              <a:rPr lang="en-US" dirty="0"/>
              <a:t>Then Moses said, “In the evening the </a:t>
            </a:r>
            <a:r>
              <a:rPr lang="en-US" cap="small" dirty="0">
                <a:effectLst/>
              </a:rPr>
              <a:t>Lord</a:t>
            </a:r>
            <a:r>
              <a:rPr lang="en-US" dirty="0"/>
              <a:t> will give you meat to eat, and in the morning you will have all the bread you want. The </a:t>
            </a:r>
            <a:r>
              <a:rPr lang="en-US" cap="small" dirty="0">
                <a:effectLst/>
              </a:rPr>
              <a:t>Lord</a:t>
            </a:r>
            <a:r>
              <a:rPr lang="en-US" dirty="0"/>
              <a:t> will do this because he has heard your complaining, which was against him, not us. What can we do? We do only what he tells us to do, so your complaints are really against the </a:t>
            </a:r>
            <a:r>
              <a:rPr lang="en-US" cap="small" dirty="0">
                <a:effectLst/>
              </a:rPr>
              <a:t>Lord</a:t>
            </a:r>
            <a:r>
              <a:rPr lang="en-US" dirty="0"/>
              <a:t>.”</a:t>
            </a:r>
          </a:p>
          <a:p>
            <a:r>
              <a:rPr lang="en-US" baseline="30000" dirty="0"/>
              <a:t>9 </a:t>
            </a:r>
            <a:r>
              <a:rPr lang="en-US" dirty="0"/>
              <a:t>Then Moses said to Aaron, “Tell the whole community of Israelites to come together before the </a:t>
            </a:r>
            <a:r>
              <a:rPr lang="en-US" cap="small" dirty="0">
                <a:effectLst/>
              </a:rPr>
              <a:t>Lord</a:t>
            </a:r>
            <a:r>
              <a:rPr lang="en-US" dirty="0"/>
              <a:t>, because he has heard their complaints.”</a:t>
            </a:r>
          </a:p>
        </p:txBody>
      </p:sp>
      <p:pic>
        <p:nvPicPr>
          <p:cNvPr id="10" name="Picture 2" descr="5. The Covenant at Mount Sinai (Exodus 19-24). Moses Bible Stu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32" y="533400"/>
            <a:ext cx="5239583" cy="40386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copperdaughter\AppData\Local\Microsoft\Windows\INetCache\IE\MJ4N1SHO\129943895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664" y="6172200"/>
            <a:ext cx="635613" cy="4250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copperdaughter\AppData\Local\Microsoft\Windows\INetCache\IE\MJ4N1SHO\1299438956[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432" y="2422333"/>
            <a:ext cx="317806" cy="21253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copperdaughter\AppData\Local\Microsoft\Windows\INetCache\IE\F8K5IBGG\Standing-rib-roast[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1" y="6163386"/>
            <a:ext cx="609600" cy="4426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copperdaughter\AppData\Local\Microsoft\Windows\INetCache\IE\F8K5IBGG\Standing-rib-roast[1].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9201" y="4267200"/>
            <a:ext cx="304800" cy="221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53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a:bodyPr>
          <a:lstStyle/>
          <a:p>
            <a:r>
              <a:rPr lang="en-US" dirty="0"/>
              <a:t>Tell them again.  I, the Lord, will provide.  Trust me.</a:t>
            </a:r>
          </a:p>
        </p:txBody>
      </p:sp>
      <p:sp>
        <p:nvSpPr>
          <p:cNvPr id="5" name="Rectangle 4"/>
          <p:cNvSpPr/>
          <p:nvPr/>
        </p:nvSpPr>
        <p:spPr>
          <a:xfrm>
            <a:off x="5181600" y="533400"/>
            <a:ext cx="3200400" cy="50191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10 </a:t>
            </a:r>
            <a:r>
              <a:rPr lang="en-US" dirty="0"/>
              <a:t>So Aaron spoke to all the Israelites. While he was talking, the people turned and looked into the desert. And they saw the Glory of the </a:t>
            </a:r>
            <a:r>
              <a:rPr lang="en-US" cap="small" dirty="0">
                <a:effectLst/>
              </a:rPr>
              <a:t>Lord</a:t>
            </a:r>
            <a:r>
              <a:rPr lang="en-US" dirty="0"/>
              <a:t> appear in a cloud.</a:t>
            </a:r>
          </a:p>
          <a:p>
            <a:r>
              <a:rPr lang="en-US" baseline="30000" dirty="0"/>
              <a:t>11 </a:t>
            </a:r>
            <a:r>
              <a:rPr lang="en-US" dirty="0"/>
              <a:t>The </a:t>
            </a:r>
            <a:r>
              <a:rPr lang="en-US" cap="small" dirty="0">
                <a:effectLst/>
              </a:rPr>
              <a:t>Lord</a:t>
            </a:r>
            <a:r>
              <a:rPr lang="en-US" dirty="0"/>
              <a:t> said to Moses, </a:t>
            </a:r>
            <a:r>
              <a:rPr lang="en-US" baseline="30000" dirty="0"/>
              <a:t>12 </a:t>
            </a:r>
            <a:r>
              <a:rPr lang="en-US" dirty="0"/>
              <a:t>“I have heard the complaints of the Israelites. So tell them, ‘Tonight you will eat meat. And in the morning you will have all the bread you want. Then you will know you can trust the </a:t>
            </a:r>
            <a:r>
              <a:rPr lang="en-US" cap="small" dirty="0">
                <a:effectLst/>
              </a:rPr>
              <a:t>Lord</a:t>
            </a:r>
            <a:r>
              <a:rPr lang="en-US" dirty="0"/>
              <a:t>, your God.’”</a:t>
            </a:r>
          </a:p>
        </p:txBody>
      </p:sp>
      <p:pic>
        <p:nvPicPr>
          <p:cNvPr id="10244" name="Picture 4" descr="Exodus Chapter 33 - Truth Snit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4191000" cy="5019162"/>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C:\Users\copperdaughter\AppData\Local\Microsoft\Windows\INetCache\IE\7SAXLYU0\2093295241_1b0c5d72f2_z[1].jpg"/>
          <p:cNvPicPr>
            <a:picLocks noChangeAspect="1" noChangeArrowheads="1"/>
          </p:cNvPicPr>
          <p:nvPr/>
        </p:nvPicPr>
        <p:blipFill>
          <a:blip r:embed="rId3" cstate="print">
            <a:clrChange>
              <a:clrFrom>
                <a:srgbClr val="B99160"/>
              </a:clrFrom>
              <a:clrTo>
                <a:srgbClr val="B99160">
                  <a:alpha val="0"/>
                </a:srgbClr>
              </a:clrTo>
            </a:clrChange>
            <a:extLst>
              <a:ext uri="{28A0092B-C50C-407E-A947-70E740481C1C}">
                <a14:useLocalDpi xmlns:a14="http://schemas.microsoft.com/office/drawing/2010/main" val="0"/>
              </a:ext>
            </a:extLst>
          </a:blip>
          <a:srcRect/>
          <a:stretch>
            <a:fillRect/>
          </a:stretch>
        </p:blipFill>
        <p:spPr bwMode="auto">
          <a:xfrm>
            <a:off x="180975" y="6148589"/>
            <a:ext cx="400050" cy="533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opperdaughter\AppData\Local\Microsoft\Windows\INetCache\IE\7SAXLYU0\2093295241_1b0c5d72f2_z[1].jpg"/>
          <p:cNvPicPr>
            <a:picLocks noChangeAspect="1" noChangeArrowheads="1"/>
          </p:cNvPicPr>
          <p:nvPr/>
        </p:nvPicPr>
        <p:blipFill>
          <a:blip r:embed="rId4" cstate="print">
            <a:clrChange>
              <a:clrFrom>
                <a:srgbClr val="B58D5C"/>
              </a:clrFrom>
              <a:clrTo>
                <a:srgbClr val="B58D5C">
                  <a:alpha val="0"/>
                </a:srgbClr>
              </a:clrTo>
            </a:clrChange>
            <a:extLst>
              <a:ext uri="{28A0092B-C50C-407E-A947-70E740481C1C}">
                <a14:useLocalDpi xmlns:a14="http://schemas.microsoft.com/office/drawing/2010/main" val="0"/>
              </a:ext>
            </a:extLst>
          </a:blip>
          <a:srcRect/>
          <a:stretch>
            <a:fillRect/>
          </a:stretch>
        </p:blipFill>
        <p:spPr bwMode="auto">
          <a:xfrm>
            <a:off x="684459" y="5105400"/>
            <a:ext cx="247650" cy="3302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copperdaughter\AppData\Local\Microsoft\Windows\INetCache\IE\F8K5IBGG\dream-house-portable-glamping-23227[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1371600"/>
            <a:ext cx="192121" cy="1247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copperdaughter\AppData\Local\Microsoft\Windows\INetCache\IE\F8K5IBGG\dream-house-portable-glamping-23227[1].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8042" y="6318561"/>
            <a:ext cx="559623" cy="363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85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Quail for meat.</a:t>
            </a:r>
          </a:p>
        </p:txBody>
      </p:sp>
      <p:sp>
        <p:nvSpPr>
          <p:cNvPr id="5" name="Rectangle 4"/>
          <p:cNvSpPr/>
          <p:nvPr/>
        </p:nvSpPr>
        <p:spPr>
          <a:xfrm>
            <a:off x="4572000" y="609600"/>
            <a:ext cx="4267200" cy="1905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aseline="30000" dirty="0"/>
              <a:t>13 </a:t>
            </a:r>
            <a:r>
              <a:rPr lang="en-US" dirty="0"/>
              <a:t>That evening, flocks of quail came and filled the camp,</a:t>
            </a:r>
          </a:p>
        </p:txBody>
      </p:sp>
      <p:pic>
        <p:nvPicPr>
          <p:cNvPr id="5122" name="Picture 2" descr="What did Israelites eat in the desert? - Qu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63" y="266700"/>
            <a:ext cx="4210237" cy="5524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copperdaughter\AppData\Local\Microsoft\Windows\INetCache\IE\MJ4N1SHO\Callipepla_californica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759156"/>
            <a:ext cx="4267200" cy="27716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opperdaughter\AppData\Local\Microsoft\Windows\INetCache\IE\7SAXLYU0\Question-Mark-pink[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808" y="6096000"/>
            <a:ext cx="380073" cy="520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opperdaughter\AppData\Local\Microsoft\Windows\INetCache\IE\7SAXLYU0\Question-Mark-pink[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38661" flipV="1">
            <a:off x="1174269" y="3489101"/>
            <a:ext cx="380073" cy="52070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copperdaughter\AppData\Local\Microsoft\Windows\INetCache\IE\HPJJ5XR6\spoon-794898_960_720[1].png"/>
          <p:cNvPicPr>
            <a:picLocks noChangeAspect="1" noChangeArrowheads="1"/>
          </p:cNvPicPr>
          <p:nvPr/>
        </p:nvPicPr>
        <p:blipFill>
          <a:blip r:embed="rId5"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19795246">
            <a:off x="665653" y="6067202"/>
            <a:ext cx="3429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copperdaughter\AppData\Local\Microsoft\Windows\INetCache\IE\HPJJ5XR6\spoon-794898_960_720[1].png"/>
          <p:cNvPicPr>
            <a:picLocks noChangeAspect="1" noChangeArrowheads="1"/>
          </p:cNvPicPr>
          <p:nvPr/>
        </p:nvPicPr>
        <p:blipFill>
          <a:blip r:embed="rId5"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19795246">
            <a:off x="2053773" y="4687954"/>
            <a:ext cx="3429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881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What is it?</a:t>
            </a:r>
          </a:p>
        </p:txBody>
      </p:sp>
      <p:pic>
        <p:nvPicPr>
          <p:cNvPr id="4" name="Picture 2" descr="What did Israelites eat in the desert? - Quora"/>
          <p:cNvPicPr>
            <a:picLocks noChangeAspect="1" noChangeArrowheads="1"/>
          </p:cNvPicPr>
          <p:nvPr/>
        </p:nvPicPr>
        <p:blipFill rotWithShape="1">
          <a:blip r:embed="rId2">
            <a:extLst>
              <a:ext uri="{28A0092B-C50C-407E-A947-70E740481C1C}">
                <a14:useLocalDpi xmlns:a14="http://schemas.microsoft.com/office/drawing/2010/main" val="0"/>
              </a:ext>
            </a:extLst>
          </a:blip>
          <a:srcRect t="746" b="3291"/>
          <a:stretch/>
        </p:blipFill>
        <p:spPr bwMode="auto">
          <a:xfrm>
            <a:off x="326845" y="266700"/>
            <a:ext cx="3949702" cy="5524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266700"/>
            <a:ext cx="4267200" cy="5524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and in the morning dew lay on the ground all around it. </a:t>
            </a:r>
            <a:r>
              <a:rPr lang="en-US" baseline="30000" dirty="0"/>
              <a:t>14 </a:t>
            </a:r>
            <a:r>
              <a:rPr lang="en-US" dirty="0"/>
              <a:t>After the dew was gone, something like thin flakes of frost was on the ground. </a:t>
            </a:r>
            <a:r>
              <a:rPr lang="en-US" baseline="30000" dirty="0"/>
              <a:t>15 </a:t>
            </a:r>
            <a:r>
              <a:rPr lang="en-US" dirty="0"/>
              <a:t>When the Israelites saw it, they asked each other, “What is that?” because they did not know what it was. So Moses told them, “This is the food the </a:t>
            </a:r>
            <a:r>
              <a:rPr lang="en-US" cap="small" dirty="0">
                <a:effectLst/>
              </a:rPr>
              <a:t>Lord</a:t>
            </a:r>
            <a:r>
              <a:rPr lang="en-US" dirty="0"/>
              <a:t> is giving you to eat. </a:t>
            </a:r>
            <a:r>
              <a:rPr lang="en-US" baseline="30000" dirty="0"/>
              <a:t>16 </a:t>
            </a:r>
            <a:r>
              <a:rPr lang="en-US" dirty="0"/>
              <a:t>The </a:t>
            </a:r>
            <a:r>
              <a:rPr lang="en-US" cap="small" dirty="0">
                <a:effectLst/>
              </a:rPr>
              <a:t>Lord</a:t>
            </a:r>
            <a:r>
              <a:rPr lang="en-US" dirty="0"/>
              <a:t> says, ‘Each of you should gather what you need, a basket</a:t>
            </a:r>
            <a:r>
              <a:rPr lang="en-US" baseline="30000" dirty="0"/>
              <a:t>[</a:t>
            </a:r>
            <a:r>
              <a:rPr lang="en-US" baseline="30000" dirty="0">
                <a:hlinkClick r:id="rId3" tooltip="See footnote e"/>
              </a:rPr>
              <a:t>e</a:t>
            </a:r>
            <a:r>
              <a:rPr lang="en-US" baseline="30000" dirty="0"/>
              <a:t>]</a:t>
            </a:r>
            <a:r>
              <a:rPr lang="en-US" dirty="0"/>
              <a:t> of manna for everyone in your family.’”</a:t>
            </a:r>
          </a:p>
          <a:p>
            <a:pPr algn="ctr"/>
            <a:endParaRPr lang="en-US" dirty="0"/>
          </a:p>
          <a:p>
            <a:pPr algn="ctr"/>
            <a:endParaRPr lang="en-US" dirty="0"/>
          </a:p>
        </p:txBody>
      </p:sp>
      <p:pic>
        <p:nvPicPr>
          <p:cNvPr id="12291" name="Picture 3" descr="C:\Users\copperdaughter\AppData\Local\Microsoft\Windows\INetCache\IE\MJ4N1SHO\ah55177a[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470" y="6172200"/>
            <a:ext cx="565330" cy="5653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copperdaughter\AppData\Local\Microsoft\Windows\INetCache\IE\MJ4N1SHO\ah55177a[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31" y="906283"/>
            <a:ext cx="282665" cy="2826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copperdaughter\AppData\Local\Microsoft\Windows\INetCache\IE\F8K5IBGG\757px-Hand_left.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6084" y="6172199"/>
            <a:ext cx="569401" cy="5776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copperdaughter\AppData\Local\Microsoft\Windows\INetCache\IE\F8K5IBGG\757px-Hand_left.sv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49573" y="5502362"/>
            <a:ext cx="284701" cy="288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41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It is Manna, bread from heaven.</a:t>
            </a:r>
          </a:p>
        </p:txBody>
      </p:sp>
      <p:sp>
        <p:nvSpPr>
          <p:cNvPr id="5" name="Rectangle 4"/>
          <p:cNvSpPr/>
          <p:nvPr/>
        </p:nvSpPr>
        <p:spPr>
          <a:xfrm>
            <a:off x="4876800" y="1752600"/>
            <a:ext cx="3962400" cy="2667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aseline="30000" dirty="0"/>
              <a:t>17 </a:t>
            </a:r>
            <a:r>
              <a:rPr lang="en-US" dirty="0"/>
              <a:t>So that is what the Israelites did. Some people gathered a large amount, some people gathered a little. </a:t>
            </a:r>
            <a:r>
              <a:rPr lang="en-US" baseline="30000" dirty="0"/>
              <a:t>18 </a:t>
            </a:r>
            <a:r>
              <a:rPr lang="en-US" dirty="0"/>
              <a:t>But when they measured what they had gathered, there was no shortage and there was none left over. Everyone gathered just what they needed.</a:t>
            </a:r>
          </a:p>
          <a:p>
            <a:pPr algn="ctr"/>
            <a:endParaRPr lang="en-US" dirty="0"/>
          </a:p>
          <a:p>
            <a:pPr algn="ctr"/>
            <a:endParaRPr lang="en-US" dirty="0"/>
          </a:p>
        </p:txBody>
      </p:sp>
      <p:pic>
        <p:nvPicPr>
          <p:cNvPr id="11266" name="Picture 2" descr="Gathering Of Man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66700"/>
            <a:ext cx="4416425" cy="546186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copperdaughter\AppData\Local\Microsoft\Windows\INetCache\IE\MJ4N1SHO\jean-victor-balin-brea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4" y="6172201"/>
            <a:ext cx="911226" cy="416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copperdaughter\AppData\Local\Microsoft\Windows\INetCache\IE\MJ4N1SHO\jean-victor-balin-bread[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5697" y="1826848"/>
            <a:ext cx="328854" cy="1504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66800" y="6172201"/>
            <a:ext cx="1192381" cy="457200"/>
          </a:xfrm>
          <a:prstGeom prst="rect">
            <a:avLst/>
          </a:prstGeom>
          <a:noFill/>
        </p:spPr>
        <p:txBody>
          <a:bodyPr wrap="square" lIns="91440" tIns="45720" rIns="91440" bIns="45720">
            <a:normAutofit fontScale="47500" lnSpcReduction="20000"/>
          </a:bodyPr>
          <a:lstStyle/>
          <a:p>
            <a:pPr algn="ctr"/>
            <a:r>
              <a:rPr lang="en-US" sz="5400" b="1" dirty="0">
                <a:ln w="10541" cmpd="sng">
                  <a:solidFill>
                    <a:schemeClr val="accent1">
                      <a:shade val="88000"/>
                      <a:satMod val="110000"/>
                    </a:schemeClr>
                  </a:solidFill>
                  <a:prstDash val="solid"/>
                </a:ln>
                <a:solidFill>
                  <a:schemeClr val="accent1"/>
                </a:solidFill>
              </a:rPr>
              <a:t>Jesus</a:t>
            </a:r>
            <a:endParaRPr lang="en-US" sz="5400" b="1" cap="none" spc="0" dirty="0">
              <a:ln w="10541" cmpd="sng">
                <a:solidFill>
                  <a:schemeClr val="accent1">
                    <a:shade val="88000"/>
                    <a:satMod val="110000"/>
                  </a:schemeClr>
                </a:solidFill>
                <a:prstDash val="solid"/>
              </a:ln>
              <a:solidFill>
                <a:schemeClr val="accent1"/>
              </a:solidFill>
              <a:effectLst/>
            </a:endParaRPr>
          </a:p>
        </p:txBody>
      </p:sp>
      <p:sp>
        <p:nvSpPr>
          <p:cNvPr id="11" name="Rectangle 10"/>
          <p:cNvSpPr/>
          <p:nvPr/>
        </p:nvSpPr>
        <p:spPr>
          <a:xfrm rot="709345">
            <a:off x="195828" y="2490372"/>
            <a:ext cx="947174" cy="381000"/>
          </a:xfrm>
          <a:prstGeom prst="rect">
            <a:avLst/>
          </a:prstGeom>
          <a:noFill/>
        </p:spPr>
        <p:txBody>
          <a:bodyPr wrap="square" lIns="91440" tIns="45720" rIns="91440" bIns="45720">
            <a:normAutofit fontScale="40000" lnSpcReduction="20000"/>
          </a:bodyPr>
          <a:lstStyle/>
          <a:p>
            <a:pPr algn="ctr"/>
            <a:r>
              <a:rPr lang="en-US" sz="5400" b="1" dirty="0">
                <a:ln w="10541" cmpd="sng">
                  <a:solidFill>
                    <a:schemeClr val="accent1">
                      <a:shade val="88000"/>
                      <a:satMod val="110000"/>
                    </a:schemeClr>
                  </a:solidFill>
                  <a:prstDash val="solid"/>
                </a:ln>
                <a:solidFill>
                  <a:schemeClr val="accent1"/>
                </a:solidFill>
              </a:rPr>
              <a:t>Jesus</a:t>
            </a:r>
            <a:endParaRPr lang="en-US" sz="5400" b="1" cap="none" spc="0" dirty="0">
              <a:ln w="10541" cmpd="sng">
                <a:solidFill>
                  <a:schemeClr val="accent1">
                    <a:shade val="88000"/>
                    <a:satMod val="110000"/>
                  </a:schemeClr>
                </a:solidFill>
                <a:prstDash val="solid"/>
              </a:ln>
              <a:solidFill>
                <a:schemeClr val="accent1"/>
              </a:solidFill>
              <a:effectLst/>
            </a:endParaRPr>
          </a:p>
        </p:txBody>
      </p:sp>
    </p:spTree>
    <p:extLst>
      <p:ext uri="{BB962C8B-B14F-4D97-AF65-F5344CB8AC3E}">
        <p14:creationId xmlns:p14="http://schemas.microsoft.com/office/powerpoint/2010/main" val="3795206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76" y="273423"/>
            <a:ext cx="8836024" cy="717177"/>
          </a:xfrm>
        </p:spPr>
        <p:txBody>
          <a:bodyPr>
            <a:normAutofit fontScale="90000"/>
          </a:bodyPr>
          <a:lstStyle/>
          <a:p>
            <a:r>
              <a:rPr lang="en-US" dirty="0"/>
              <a:t>Jesus is the bread of life</a:t>
            </a:r>
          </a:p>
        </p:txBody>
      </p:sp>
      <p:sp>
        <p:nvSpPr>
          <p:cNvPr id="3" name="Subtitle 2"/>
          <p:cNvSpPr>
            <a:spLocks noGrp="1"/>
          </p:cNvSpPr>
          <p:nvPr>
            <p:ph type="subTitle" idx="1"/>
          </p:nvPr>
        </p:nvSpPr>
        <p:spPr/>
        <p:txBody>
          <a:bodyPr/>
          <a:lstStyle/>
          <a:p>
            <a:r>
              <a:rPr lang="en-US" dirty="0"/>
              <a:t>He fill us.  He sustains us.  He gives us life.</a:t>
            </a:r>
          </a:p>
        </p:txBody>
      </p:sp>
      <p:sp>
        <p:nvSpPr>
          <p:cNvPr id="4" name="AutoShape 4" descr="The Bread of Life - Faithlife Serm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4" name="Picture 6" descr="Jesus is the Bread of Life – John 6:35 – ScriptureWay – Whitney V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43000"/>
            <a:ext cx="6948954" cy="4628113"/>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Jesus The Bread Of Life Stock Picture I1596033 at FeatureP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4" y="2590800"/>
            <a:ext cx="1901825" cy="2993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5365" name="Picture 5" descr="C:\Users\copperdaughter\AppData\Local\Microsoft\Windows\INetCache\IE\7SAXLYU0\Stumped-worms-001[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992" y="6043929"/>
            <a:ext cx="974725" cy="5848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copperdaughter\AppData\Local\Microsoft\Windows\INetCache\IE\7SAXLYU0\Stumped-worms-001[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476106">
            <a:off x="7544943" y="5186815"/>
            <a:ext cx="974725" cy="48303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C:\Users\copperdaughter\AppData\Local\Microsoft\Windows\INetCache\IE\7SAXLYU0\clock-icon[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9028" y="6187860"/>
            <a:ext cx="442343" cy="4409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Users\copperdaughter\AppData\Local\Microsoft\Windows\INetCache\IE\7SAXLYU0\clock-icon[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1133" y="1676400"/>
            <a:ext cx="221172" cy="22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979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Left overs SPOILED Sun.-Fri.</a:t>
            </a:r>
          </a:p>
        </p:txBody>
      </p:sp>
      <p:sp>
        <p:nvSpPr>
          <p:cNvPr id="5" name="Rectangle 4"/>
          <p:cNvSpPr/>
          <p:nvPr/>
        </p:nvSpPr>
        <p:spPr>
          <a:xfrm>
            <a:off x="5679141" y="304800"/>
            <a:ext cx="3124200" cy="4495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19 </a:t>
            </a:r>
            <a:r>
              <a:rPr lang="en-US" dirty="0"/>
              <a:t>Moses told them, “Don’t save that food to eat the next day.” </a:t>
            </a:r>
            <a:r>
              <a:rPr lang="en-US" baseline="30000" dirty="0"/>
              <a:t>20 </a:t>
            </a:r>
            <a:r>
              <a:rPr lang="en-US" dirty="0"/>
              <a:t>But some of the people did not obey Moses. They saved their food for the next day. But worms got into the food and it began to stink. Moses was angry with the people who did this.</a:t>
            </a:r>
          </a:p>
          <a:p>
            <a:r>
              <a:rPr lang="en-US" baseline="30000" dirty="0"/>
              <a:t>21 </a:t>
            </a:r>
            <a:r>
              <a:rPr lang="en-US" dirty="0"/>
              <a:t>Every morning the people gathered as much food as they could eat, but by noon</a:t>
            </a:r>
            <a:r>
              <a:rPr lang="en-US" baseline="30000" dirty="0"/>
              <a:t>[</a:t>
            </a:r>
            <a:r>
              <a:rPr lang="en-US" baseline="30000" dirty="0">
                <a:hlinkClick r:id="rId2" tooltip="See footnote f"/>
              </a:rPr>
              <a:t>f</a:t>
            </a:r>
            <a:r>
              <a:rPr lang="en-US" baseline="30000" dirty="0"/>
              <a:t>]</a:t>
            </a:r>
            <a:r>
              <a:rPr lang="en-US" dirty="0"/>
              <a:t> the food melted and was gone.</a:t>
            </a:r>
          </a:p>
          <a:p>
            <a:pPr algn="ctr"/>
            <a:endParaRPr lang="en-US" dirty="0"/>
          </a:p>
          <a:p>
            <a:pPr algn="ctr"/>
            <a:endParaRPr lang="en-US" dirty="0"/>
          </a:p>
        </p:txBody>
      </p:sp>
      <p:pic>
        <p:nvPicPr>
          <p:cNvPr id="13314" name="Picture 2" descr="Bible Fun For Kids: 2.6. God Provides Manna &amp; Qu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99" y="304800"/>
            <a:ext cx="5264249"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Worms In The Bread! | Bryan Sirchi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4312024"/>
            <a:ext cx="2057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C:\Users\copperdaughter\AppData\Local\Microsoft\Windows\INetCache\IE\MJ4N1SHO\Thermador-oven[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6109547"/>
            <a:ext cx="559734" cy="5197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opperdaughter\AppData\Local\Microsoft\Windows\INetCache\IE\MJ4N1SHO\Thermador-oven[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7015845">
            <a:off x="3630627" y="748686"/>
            <a:ext cx="279867" cy="259877"/>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C:\Users\copperdaughter\AppData\Local\Microsoft\Windows\INetCache\IE\F8K5IBGG\Frying-Pan-PNG[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4400" y="6077729"/>
            <a:ext cx="914400" cy="5833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copperdaughter\AppData\Local\Microsoft\Windows\INetCache\IE\F8K5IBGG\Frying-Pan-PN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679217">
            <a:off x="2406827" y="1900097"/>
            <a:ext cx="457200" cy="199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43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Left overs SPOILED Sun.-Fri.</a:t>
            </a:r>
          </a:p>
        </p:txBody>
      </p:sp>
      <p:pic>
        <p:nvPicPr>
          <p:cNvPr id="2050" name="Picture 2" descr="Baking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81000"/>
            <a:ext cx="7398926" cy="4953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686300" y="4433455"/>
            <a:ext cx="3124200" cy="1371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Exodus 16:23  NKJV</a:t>
            </a:r>
          </a:p>
          <a:p>
            <a:endParaRPr lang="en-US" dirty="0"/>
          </a:p>
          <a:p>
            <a:r>
              <a:rPr lang="en-US" dirty="0"/>
              <a:t>Bake what you will bake </a:t>
            </a:r>
            <a:r>
              <a:rPr lang="en-US" i="1" dirty="0"/>
              <a:t>today,</a:t>
            </a:r>
            <a:r>
              <a:rPr lang="en-US" dirty="0"/>
              <a:t> and boil what you will boil;</a:t>
            </a:r>
          </a:p>
          <a:p>
            <a:pPr algn="ctr"/>
            <a:endParaRPr lang="en-US" dirty="0"/>
          </a:p>
        </p:txBody>
      </p:sp>
      <p:pic>
        <p:nvPicPr>
          <p:cNvPr id="7" name="Picture 12" descr="C:\Users\copperdaughter\AppData\Local\Microsoft\Windows\INetCache\IE\HPJJ5XR6\cookie-1264231_640[1].jpg"/>
          <p:cNvPicPr>
            <a:picLocks noChangeAspect="1" noChangeArrowheads="1"/>
          </p:cNvPicPr>
          <p:nvPr/>
        </p:nvPicPr>
        <p:blipFill>
          <a:blip r:embed="rId3" cstate="print">
            <a:clrChange>
              <a:clrFrom>
                <a:srgbClr val="FEFFFD"/>
              </a:clrFrom>
              <a:clrTo>
                <a:srgbClr val="FEFFFD">
                  <a:alpha val="0"/>
                </a:srgbClr>
              </a:clrTo>
            </a:clrChange>
            <a:extLst>
              <a:ext uri="{28A0092B-C50C-407E-A947-70E740481C1C}">
                <a14:useLocalDpi xmlns:a14="http://schemas.microsoft.com/office/drawing/2010/main" val="0"/>
              </a:ext>
            </a:extLst>
          </a:blip>
          <a:srcRect/>
          <a:stretch>
            <a:fillRect/>
          </a:stretch>
        </p:blipFill>
        <p:spPr bwMode="auto">
          <a:xfrm>
            <a:off x="158622" y="6154294"/>
            <a:ext cx="908178" cy="5562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C:\Users\copperdaughter\AppData\Local\Microsoft\Windows\INetCache\IE\HPJJ5XR6\cookie-1264231_640[1].jpg"/>
          <p:cNvPicPr>
            <a:picLocks noChangeAspect="1" noChangeArrowheads="1"/>
          </p:cNvPicPr>
          <p:nvPr/>
        </p:nvPicPr>
        <p:blipFill>
          <a:blip r:embed="rId4" cstate="print">
            <a:clrChange>
              <a:clrFrom>
                <a:srgbClr val="FEFFFD"/>
              </a:clrFrom>
              <a:clrTo>
                <a:srgbClr val="FEFFFD">
                  <a:alpha val="0"/>
                </a:srgbClr>
              </a:clrTo>
            </a:clrChange>
            <a:extLst>
              <a:ext uri="{28A0092B-C50C-407E-A947-70E740481C1C}">
                <a14:useLocalDpi xmlns:a14="http://schemas.microsoft.com/office/drawing/2010/main" val="0"/>
              </a:ext>
            </a:extLst>
          </a:blip>
          <a:srcRect/>
          <a:stretch>
            <a:fillRect/>
          </a:stretch>
        </p:blipFill>
        <p:spPr bwMode="auto">
          <a:xfrm>
            <a:off x="3777218" y="1450564"/>
            <a:ext cx="454089" cy="2781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op 10 best-selling US hot breakfast cereal brands in 201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4930"/>
          <a:stretch/>
        </p:blipFill>
        <p:spPr bwMode="auto">
          <a:xfrm>
            <a:off x="1371600" y="6126764"/>
            <a:ext cx="619796" cy="583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op 10 best-selling US hot breakfast cereal brands in 201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4930"/>
          <a:stretch/>
        </p:blipFill>
        <p:spPr bwMode="auto">
          <a:xfrm>
            <a:off x="906750" y="2711552"/>
            <a:ext cx="309899" cy="29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82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eat grain?</a:t>
            </a:r>
          </a:p>
        </p:txBody>
      </p:sp>
      <p:sp>
        <p:nvSpPr>
          <p:cNvPr id="5" name="Text Placeholder 4"/>
          <p:cNvSpPr>
            <a:spLocks noGrp="1"/>
          </p:cNvSpPr>
          <p:nvPr>
            <p:ph type="body" sz="quarter" idx="1"/>
          </p:nvPr>
        </p:nvSpPr>
        <p:spPr/>
        <p:txBody>
          <a:bodyPr/>
          <a:lstStyle/>
          <a:p>
            <a:r>
              <a:rPr lang="en-US" dirty="0"/>
              <a:t>BAKE IT</a:t>
            </a:r>
          </a:p>
        </p:txBody>
      </p:sp>
      <p:sp>
        <p:nvSpPr>
          <p:cNvPr id="6" name="Text Placeholder 5"/>
          <p:cNvSpPr>
            <a:spLocks noGrp="1"/>
          </p:cNvSpPr>
          <p:nvPr>
            <p:ph type="body" sz="quarter" idx="3"/>
          </p:nvPr>
        </p:nvSpPr>
        <p:spPr/>
        <p:txBody>
          <a:bodyPr/>
          <a:lstStyle/>
          <a:p>
            <a:r>
              <a:rPr lang="en-US" dirty="0"/>
              <a:t>BOIL IT</a:t>
            </a:r>
          </a:p>
        </p:txBody>
      </p:sp>
      <p:pic>
        <p:nvPicPr>
          <p:cNvPr id="1026" name="Picture 2" descr="Top 10 best-selling US hot breakfast cereal brands in 20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2514600"/>
            <a:ext cx="1905000" cy="11675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Cook Perfect Rice on the Stove — The Mom 1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2567" y="2514600"/>
            <a:ext cx="1828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arlic Noodles (The Best Recipe Online!!) - Rasa Malays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3894805"/>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copperdaughter\AppData\Local\Microsoft\Windows\INetCache\IE\HPJJ5XR6\236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2500175"/>
            <a:ext cx="1698722" cy="16987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copperdaughter\AppData\Local\Microsoft\Windows\INetCache\IE\7SAXLYU0\240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58446" y="2587536"/>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copperdaughter\AppData\Local\Microsoft\Windows\INetCache\IE\F8K5IBGG\Blueberry_muffin,_wrapped[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6232" y="4262706"/>
            <a:ext cx="1192499" cy="1022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copperdaughter\AppData\Local\Microsoft\Windows\INetCache\IE\HPJJ5XR6\I6Kec[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28743" y="4333705"/>
            <a:ext cx="1429100" cy="9510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copperdaughter\AppData\Local\Microsoft\Windows\INetCache\IE\HPJJ5XR6\cookie-1264231_640[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8601" y="5562600"/>
            <a:ext cx="1127760" cy="690753"/>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copperdaughter\AppData\Local\Microsoft\Windows\INetCache\IE\MJ4N1SHO\409px-Triscuit-Crackers[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6878" y="5562600"/>
            <a:ext cx="19431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copperdaughter\AppData\Local\Microsoft\Windows\INetCache\IE\7SAXLYU0\whole-grains-blood-pressure[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7267" y="0"/>
            <a:ext cx="2190191" cy="1638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71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additive="base">
                                        <p:cTn id="7" dur="500" fill="hold"/>
                                        <p:tgtEl>
                                          <p:spTgt spid="1031"/>
                                        </p:tgtEl>
                                        <p:attrNameLst>
                                          <p:attrName>ppt_x</p:attrName>
                                        </p:attrNameLst>
                                      </p:cBhvr>
                                      <p:tavLst>
                                        <p:tav tm="0">
                                          <p:val>
                                            <p:strVal val="#ppt_x"/>
                                          </p:val>
                                        </p:tav>
                                        <p:tav tm="100000">
                                          <p:val>
                                            <p:strVal val="#ppt_x"/>
                                          </p:val>
                                        </p:tav>
                                      </p:tavLst>
                                    </p:anim>
                                    <p:anim calcmode="lin" valueType="num">
                                      <p:cBhvr additive="base">
                                        <p:cTn id="8"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33"/>
                                        </p:tgtEl>
                                        <p:attrNameLst>
                                          <p:attrName>style.visibility</p:attrName>
                                        </p:attrNameLst>
                                      </p:cBhvr>
                                      <p:to>
                                        <p:strVal val="visible"/>
                                      </p:to>
                                    </p:set>
                                    <p:animEffect transition="in" filter="fade">
                                      <p:cBhvr>
                                        <p:cTn id="17" dur="1000"/>
                                        <p:tgtEl>
                                          <p:spTgt spid="1033"/>
                                        </p:tgtEl>
                                      </p:cBhvr>
                                    </p:animEffect>
                                    <p:anim calcmode="lin" valueType="num">
                                      <p:cBhvr>
                                        <p:cTn id="18" dur="1000" fill="hold"/>
                                        <p:tgtEl>
                                          <p:spTgt spid="1033"/>
                                        </p:tgtEl>
                                        <p:attrNameLst>
                                          <p:attrName>ppt_x</p:attrName>
                                        </p:attrNameLst>
                                      </p:cBhvr>
                                      <p:tavLst>
                                        <p:tav tm="0">
                                          <p:val>
                                            <p:strVal val="#ppt_x"/>
                                          </p:val>
                                        </p:tav>
                                        <p:tav tm="100000">
                                          <p:val>
                                            <p:strVal val="#ppt_x"/>
                                          </p:val>
                                        </p:tav>
                                      </p:tavLst>
                                    </p:anim>
                                    <p:anim calcmode="lin" valueType="num">
                                      <p:cBhvr>
                                        <p:cTn id="19" dur="1000" fill="hold"/>
                                        <p:tgtEl>
                                          <p:spTgt spid="103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34"/>
                                        </p:tgtEl>
                                        <p:attrNameLst>
                                          <p:attrName>style.visibility</p:attrName>
                                        </p:attrNameLst>
                                      </p:cBhvr>
                                      <p:to>
                                        <p:strVal val="visible"/>
                                      </p:to>
                                    </p:set>
                                    <p:animEffect transition="in" filter="barn(inVertical)">
                                      <p:cBhvr>
                                        <p:cTn id="24" dur="500"/>
                                        <p:tgtEl>
                                          <p:spTgt spid="103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036"/>
                                        </p:tgtEl>
                                        <p:attrNameLst>
                                          <p:attrName>style.visibility</p:attrName>
                                        </p:attrNameLst>
                                      </p:cBhvr>
                                      <p:to>
                                        <p:strVal val="visible"/>
                                      </p:to>
                                    </p:set>
                                    <p:anim calcmode="lin" valueType="num">
                                      <p:cBhvr>
                                        <p:cTn id="29" dur="500" fill="hold"/>
                                        <p:tgtEl>
                                          <p:spTgt spid="1036"/>
                                        </p:tgtEl>
                                        <p:attrNameLst>
                                          <p:attrName>ppt_w</p:attrName>
                                        </p:attrNameLst>
                                      </p:cBhvr>
                                      <p:tavLst>
                                        <p:tav tm="0">
                                          <p:val>
                                            <p:fltVal val="0"/>
                                          </p:val>
                                        </p:tav>
                                        <p:tav tm="100000">
                                          <p:val>
                                            <p:strVal val="#ppt_w"/>
                                          </p:val>
                                        </p:tav>
                                      </p:tavLst>
                                    </p:anim>
                                    <p:anim calcmode="lin" valueType="num">
                                      <p:cBhvr>
                                        <p:cTn id="30" dur="500" fill="hold"/>
                                        <p:tgtEl>
                                          <p:spTgt spid="1036"/>
                                        </p:tgtEl>
                                        <p:attrNameLst>
                                          <p:attrName>ppt_h</p:attrName>
                                        </p:attrNameLst>
                                      </p:cBhvr>
                                      <p:tavLst>
                                        <p:tav tm="0">
                                          <p:val>
                                            <p:fltVal val="0"/>
                                          </p:val>
                                        </p:tav>
                                        <p:tav tm="100000">
                                          <p:val>
                                            <p:strVal val="#ppt_h"/>
                                          </p:val>
                                        </p:tav>
                                      </p:tavLst>
                                    </p:anim>
                                    <p:animEffect transition="in" filter="fade">
                                      <p:cBhvr>
                                        <p:cTn id="31" dur="500"/>
                                        <p:tgtEl>
                                          <p:spTgt spid="1036"/>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1037"/>
                                        </p:tgtEl>
                                        <p:attrNameLst>
                                          <p:attrName>style.visibility</p:attrName>
                                        </p:attrNameLst>
                                      </p:cBhvr>
                                      <p:to>
                                        <p:strVal val="visible"/>
                                      </p:to>
                                    </p:set>
                                    <p:animEffect transition="in" filter="wipe(down)">
                                      <p:cBhvr>
                                        <p:cTn id="36" dur="580">
                                          <p:stCondLst>
                                            <p:cond delay="0"/>
                                          </p:stCondLst>
                                        </p:cTn>
                                        <p:tgtEl>
                                          <p:spTgt spid="1037"/>
                                        </p:tgtEl>
                                      </p:cBhvr>
                                    </p:animEffect>
                                    <p:anim calcmode="lin" valueType="num">
                                      <p:cBhvr>
                                        <p:cTn id="37" dur="1822" tmFilter="0,0; 0.14,0.36; 0.43,0.73; 0.71,0.91; 1.0,1.0">
                                          <p:stCondLst>
                                            <p:cond delay="0"/>
                                          </p:stCondLst>
                                        </p:cTn>
                                        <p:tgtEl>
                                          <p:spTgt spid="1037"/>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037"/>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037"/>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037"/>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037"/>
                                        </p:tgtEl>
                                        <p:attrNameLst>
                                          <p:attrName>ppt_y</p:attrName>
                                        </p:attrNameLst>
                                      </p:cBhvr>
                                      <p:tavLst>
                                        <p:tav tm="0" fmla="#ppt_y-sin(pi*$)/81">
                                          <p:val>
                                            <p:fltVal val="0"/>
                                          </p:val>
                                        </p:tav>
                                        <p:tav tm="100000">
                                          <p:val>
                                            <p:fltVal val="1"/>
                                          </p:val>
                                        </p:tav>
                                      </p:tavLst>
                                    </p:anim>
                                    <p:animScale>
                                      <p:cBhvr>
                                        <p:cTn id="42" dur="26">
                                          <p:stCondLst>
                                            <p:cond delay="650"/>
                                          </p:stCondLst>
                                        </p:cTn>
                                        <p:tgtEl>
                                          <p:spTgt spid="1037"/>
                                        </p:tgtEl>
                                      </p:cBhvr>
                                      <p:to x="100000" y="60000"/>
                                    </p:animScale>
                                    <p:animScale>
                                      <p:cBhvr>
                                        <p:cTn id="43" dur="166" decel="50000">
                                          <p:stCondLst>
                                            <p:cond delay="676"/>
                                          </p:stCondLst>
                                        </p:cTn>
                                        <p:tgtEl>
                                          <p:spTgt spid="1037"/>
                                        </p:tgtEl>
                                      </p:cBhvr>
                                      <p:to x="100000" y="100000"/>
                                    </p:animScale>
                                    <p:animScale>
                                      <p:cBhvr>
                                        <p:cTn id="44" dur="26">
                                          <p:stCondLst>
                                            <p:cond delay="1312"/>
                                          </p:stCondLst>
                                        </p:cTn>
                                        <p:tgtEl>
                                          <p:spTgt spid="1037"/>
                                        </p:tgtEl>
                                      </p:cBhvr>
                                      <p:to x="100000" y="80000"/>
                                    </p:animScale>
                                    <p:animScale>
                                      <p:cBhvr>
                                        <p:cTn id="45" dur="166" decel="50000">
                                          <p:stCondLst>
                                            <p:cond delay="1338"/>
                                          </p:stCondLst>
                                        </p:cTn>
                                        <p:tgtEl>
                                          <p:spTgt spid="1037"/>
                                        </p:tgtEl>
                                      </p:cBhvr>
                                      <p:to x="100000" y="100000"/>
                                    </p:animScale>
                                    <p:animScale>
                                      <p:cBhvr>
                                        <p:cTn id="46" dur="26">
                                          <p:stCondLst>
                                            <p:cond delay="1642"/>
                                          </p:stCondLst>
                                        </p:cTn>
                                        <p:tgtEl>
                                          <p:spTgt spid="1037"/>
                                        </p:tgtEl>
                                      </p:cBhvr>
                                      <p:to x="100000" y="90000"/>
                                    </p:animScale>
                                    <p:animScale>
                                      <p:cBhvr>
                                        <p:cTn id="47" dur="166" decel="50000">
                                          <p:stCondLst>
                                            <p:cond delay="1668"/>
                                          </p:stCondLst>
                                        </p:cTn>
                                        <p:tgtEl>
                                          <p:spTgt spid="1037"/>
                                        </p:tgtEl>
                                      </p:cBhvr>
                                      <p:to x="100000" y="100000"/>
                                    </p:animScale>
                                    <p:animScale>
                                      <p:cBhvr>
                                        <p:cTn id="48" dur="26">
                                          <p:stCondLst>
                                            <p:cond delay="1808"/>
                                          </p:stCondLst>
                                        </p:cTn>
                                        <p:tgtEl>
                                          <p:spTgt spid="1037"/>
                                        </p:tgtEl>
                                      </p:cBhvr>
                                      <p:to x="100000" y="95000"/>
                                    </p:animScale>
                                    <p:animScale>
                                      <p:cBhvr>
                                        <p:cTn id="49" dur="166" decel="50000">
                                          <p:stCondLst>
                                            <p:cond delay="1834"/>
                                          </p:stCondLst>
                                        </p:cTn>
                                        <p:tgtEl>
                                          <p:spTgt spid="1037"/>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026"/>
                                        </p:tgtEl>
                                        <p:attrNameLst>
                                          <p:attrName>style.visibility</p:attrName>
                                        </p:attrNameLst>
                                      </p:cBhvr>
                                      <p:to>
                                        <p:strVal val="visible"/>
                                      </p:to>
                                    </p:set>
                                    <p:anim calcmode="lin" valueType="num">
                                      <p:cBhvr additive="base">
                                        <p:cTn id="54" dur="500" fill="hold"/>
                                        <p:tgtEl>
                                          <p:spTgt spid="1026"/>
                                        </p:tgtEl>
                                        <p:attrNameLst>
                                          <p:attrName>ppt_x</p:attrName>
                                        </p:attrNameLst>
                                      </p:cBhvr>
                                      <p:tavLst>
                                        <p:tav tm="0">
                                          <p:val>
                                            <p:strVal val="#ppt_x"/>
                                          </p:val>
                                        </p:tav>
                                        <p:tav tm="100000">
                                          <p:val>
                                            <p:strVal val="#ppt_x"/>
                                          </p:val>
                                        </p:tav>
                                      </p:tavLst>
                                    </p:anim>
                                    <p:anim calcmode="lin" valueType="num">
                                      <p:cBhvr additive="base">
                                        <p:cTn id="55"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1028"/>
                                        </p:tgtEl>
                                        <p:attrNameLst>
                                          <p:attrName>style.visibility</p:attrName>
                                        </p:attrNameLst>
                                      </p:cBhvr>
                                      <p:to>
                                        <p:strVal val="visible"/>
                                      </p:to>
                                    </p:set>
                                    <p:anim calcmode="lin" valueType="num">
                                      <p:cBhvr>
                                        <p:cTn id="60" dur="500" fill="hold"/>
                                        <p:tgtEl>
                                          <p:spTgt spid="1028"/>
                                        </p:tgtEl>
                                        <p:attrNameLst>
                                          <p:attrName>ppt_w</p:attrName>
                                        </p:attrNameLst>
                                      </p:cBhvr>
                                      <p:tavLst>
                                        <p:tav tm="0">
                                          <p:val>
                                            <p:fltVal val="0"/>
                                          </p:val>
                                        </p:tav>
                                        <p:tav tm="100000">
                                          <p:val>
                                            <p:strVal val="#ppt_w"/>
                                          </p:val>
                                        </p:tav>
                                      </p:tavLst>
                                    </p:anim>
                                    <p:anim calcmode="lin" valueType="num">
                                      <p:cBhvr>
                                        <p:cTn id="61" dur="500" fill="hold"/>
                                        <p:tgtEl>
                                          <p:spTgt spid="1028"/>
                                        </p:tgtEl>
                                        <p:attrNameLst>
                                          <p:attrName>ppt_h</p:attrName>
                                        </p:attrNameLst>
                                      </p:cBhvr>
                                      <p:tavLst>
                                        <p:tav tm="0">
                                          <p:val>
                                            <p:fltVal val="0"/>
                                          </p:val>
                                        </p:tav>
                                        <p:tav tm="100000">
                                          <p:val>
                                            <p:strVal val="#ppt_h"/>
                                          </p:val>
                                        </p:tav>
                                      </p:tavLst>
                                    </p:anim>
                                    <p:animEffect transition="in" filter="fade">
                                      <p:cBhvr>
                                        <p:cTn id="62" dur="500"/>
                                        <p:tgtEl>
                                          <p:spTgt spid="1028"/>
                                        </p:tgtEl>
                                      </p:cBhvr>
                                    </p:animEffect>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1030"/>
                                        </p:tgtEl>
                                        <p:attrNameLst>
                                          <p:attrName>style.visibility</p:attrName>
                                        </p:attrNameLst>
                                      </p:cBhvr>
                                      <p:to>
                                        <p:strVal val="visible"/>
                                      </p:to>
                                    </p:set>
                                    <p:animEffect transition="in" filter="wipe(down)">
                                      <p:cBhvr>
                                        <p:cTn id="67" dur="580">
                                          <p:stCondLst>
                                            <p:cond delay="0"/>
                                          </p:stCondLst>
                                        </p:cTn>
                                        <p:tgtEl>
                                          <p:spTgt spid="1030"/>
                                        </p:tgtEl>
                                      </p:cBhvr>
                                    </p:animEffect>
                                    <p:anim calcmode="lin" valueType="num">
                                      <p:cBhvr>
                                        <p:cTn id="68"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73" dur="26">
                                          <p:stCondLst>
                                            <p:cond delay="650"/>
                                          </p:stCondLst>
                                        </p:cTn>
                                        <p:tgtEl>
                                          <p:spTgt spid="1030"/>
                                        </p:tgtEl>
                                      </p:cBhvr>
                                      <p:to x="100000" y="60000"/>
                                    </p:animScale>
                                    <p:animScale>
                                      <p:cBhvr>
                                        <p:cTn id="74" dur="166" decel="50000">
                                          <p:stCondLst>
                                            <p:cond delay="676"/>
                                          </p:stCondLst>
                                        </p:cTn>
                                        <p:tgtEl>
                                          <p:spTgt spid="1030"/>
                                        </p:tgtEl>
                                      </p:cBhvr>
                                      <p:to x="100000" y="100000"/>
                                    </p:animScale>
                                    <p:animScale>
                                      <p:cBhvr>
                                        <p:cTn id="75" dur="26">
                                          <p:stCondLst>
                                            <p:cond delay="1312"/>
                                          </p:stCondLst>
                                        </p:cTn>
                                        <p:tgtEl>
                                          <p:spTgt spid="1030"/>
                                        </p:tgtEl>
                                      </p:cBhvr>
                                      <p:to x="100000" y="80000"/>
                                    </p:animScale>
                                    <p:animScale>
                                      <p:cBhvr>
                                        <p:cTn id="76" dur="166" decel="50000">
                                          <p:stCondLst>
                                            <p:cond delay="1338"/>
                                          </p:stCondLst>
                                        </p:cTn>
                                        <p:tgtEl>
                                          <p:spTgt spid="1030"/>
                                        </p:tgtEl>
                                      </p:cBhvr>
                                      <p:to x="100000" y="100000"/>
                                    </p:animScale>
                                    <p:animScale>
                                      <p:cBhvr>
                                        <p:cTn id="77" dur="26">
                                          <p:stCondLst>
                                            <p:cond delay="1642"/>
                                          </p:stCondLst>
                                        </p:cTn>
                                        <p:tgtEl>
                                          <p:spTgt spid="1030"/>
                                        </p:tgtEl>
                                      </p:cBhvr>
                                      <p:to x="100000" y="90000"/>
                                    </p:animScale>
                                    <p:animScale>
                                      <p:cBhvr>
                                        <p:cTn id="78" dur="166" decel="50000">
                                          <p:stCondLst>
                                            <p:cond delay="1668"/>
                                          </p:stCondLst>
                                        </p:cTn>
                                        <p:tgtEl>
                                          <p:spTgt spid="1030"/>
                                        </p:tgtEl>
                                      </p:cBhvr>
                                      <p:to x="100000" y="100000"/>
                                    </p:animScale>
                                    <p:animScale>
                                      <p:cBhvr>
                                        <p:cTn id="79" dur="26">
                                          <p:stCondLst>
                                            <p:cond delay="1808"/>
                                          </p:stCondLst>
                                        </p:cTn>
                                        <p:tgtEl>
                                          <p:spTgt spid="1030"/>
                                        </p:tgtEl>
                                      </p:cBhvr>
                                      <p:to x="100000" y="95000"/>
                                    </p:animScale>
                                    <p:animScale>
                                      <p:cBhvr>
                                        <p:cTn id="80" dur="166" decel="50000">
                                          <p:stCondLst>
                                            <p:cond delay="1834"/>
                                          </p:stCondLst>
                                        </p:cTn>
                                        <p:tgtEl>
                                          <p:spTgt spid="10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Sabbath Manna.</a:t>
            </a:r>
          </a:p>
        </p:txBody>
      </p:sp>
      <p:sp>
        <p:nvSpPr>
          <p:cNvPr id="5" name="Rectangle 4"/>
          <p:cNvSpPr/>
          <p:nvPr/>
        </p:nvSpPr>
        <p:spPr>
          <a:xfrm>
            <a:off x="4572000" y="609600"/>
            <a:ext cx="4231341" cy="5029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22 </a:t>
            </a:r>
            <a:r>
              <a:rPr lang="en-US" dirty="0"/>
              <a:t>On Friday the people gathered twice as much food—two baskets</a:t>
            </a:r>
            <a:r>
              <a:rPr lang="en-US" baseline="30000" dirty="0"/>
              <a:t>[</a:t>
            </a:r>
            <a:r>
              <a:rPr lang="en-US" baseline="30000" dirty="0">
                <a:hlinkClick r:id="rId2" tooltip="See footnote g"/>
              </a:rPr>
              <a:t>g</a:t>
            </a:r>
            <a:r>
              <a:rPr lang="en-US" baseline="30000" dirty="0"/>
              <a:t>]</a:t>
            </a:r>
            <a:r>
              <a:rPr lang="en-US" dirty="0"/>
              <a:t> for every person. So all the leaders of the people came and told this to Moses.</a:t>
            </a:r>
          </a:p>
          <a:p>
            <a:r>
              <a:rPr lang="en-US" baseline="30000" dirty="0"/>
              <a:t>23 </a:t>
            </a:r>
            <a:r>
              <a:rPr lang="en-US" dirty="0"/>
              <a:t>Moses told them, “This is what the </a:t>
            </a:r>
            <a:r>
              <a:rPr lang="en-US" cap="small" dirty="0">
                <a:effectLst/>
              </a:rPr>
              <a:t>Lord</a:t>
            </a:r>
            <a:r>
              <a:rPr lang="en-US" dirty="0"/>
              <a:t> said would happen. It happened because tomorrow is the Sabbath, the special day of rest to honor the </a:t>
            </a:r>
            <a:r>
              <a:rPr lang="en-US" cap="small" dirty="0">
                <a:effectLst/>
              </a:rPr>
              <a:t>Lord</a:t>
            </a:r>
            <a:r>
              <a:rPr lang="en-US" dirty="0"/>
              <a:t>. You can cook all the food you need to cook for today, but save the rest of this food for tomorrow morning.”</a:t>
            </a:r>
          </a:p>
          <a:p>
            <a:r>
              <a:rPr lang="en-US" baseline="30000" dirty="0"/>
              <a:t>24 </a:t>
            </a:r>
            <a:r>
              <a:rPr lang="en-US" dirty="0"/>
              <a:t>So the people saved the rest of the food for the next day, as Moses had commanded, and none of the food spoiled or had worms in it.</a:t>
            </a:r>
          </a:p>
          <a:p>
            <a:pPr algn="ctr"/>
            <a:endParaRPr lang="en-US" dirty="0"/>
          </a:p>
          <a:p>
            <a:pPr algn="ctr"/>
            <a:endParaRPr lang="en-US" dirty="0"/>
          </a:p>
        </p:txBody>
      </p:sp>
      <p:pic>
        <p:nvPicPr>
          <p:cNvPr id="14338" name="Picture 2" descr="HISTORY OF SABBATH CHAPTER TH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504" y="152638"/>
            <a:ext cx="4169896" cy="56781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Outreach - Help Others To Succeed - Free Transparent PNG Clipart ..."/>
          <p:cNvPicPr>
            <a:picLocks noChangeAspect="1" noChangeArrowheads="1"/>
          </p:cNvPicPr>
          <p:nvPr/>
        </p:nvPicPr>
        <p:blipFill>
          <a:blip r:embed="rId4" cstate="print">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188529" y="6172199"/>
            <a:ext cx="615670" cy="5343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Outreach - Help Others To Succeed - Free Transparent PNG Clipart ..."/>
          <p:cNvPicPr>
            <a:picLocks noChangeAspect="1" noChangeArrowheads="1"/>
          </p:cNvPicPr>
          <p:nvPr/>
        </p:nvPicPr>
        <p:blipFill>
          <a:blip r:embed="rId5" cstate="print">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173504" y="4038600"/>
            <a:ext cx="307835" cy="2671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copperdaughter\AppData\Local\Microsoft\Windows\INetCache\IE\7SAXLYU0\clean[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000" y="6098144"/>
            <a:ext cx="762000" cy="6569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copperdaughter\AppData\Local\Microsoft\Windows\INetCache\IE\7SAXLYU0\clean[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2217" y="5337102"/>
            <a:ext cx="381000" cy="32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451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123113" cy="1600199"/>
          </a:xfrm>
        </p:spPr>
        <p:txBody>
          <a:bodyPr/>
          <a:lstStyle/>
          <a:p>
            <a:r>
              <a:rPr lang="en-US" dirty="0"/>
              <a:t>How do you prepare for Sabbath?</a:t>
            </a:r>
          </a:p>
          <a:p>
            <a:r>
              <a:rPr lang="en-US" dirty="0"/>
              <a:t>We have company coming.  Our Lord and Creator is coming to spend the day with us!</a:t>
            </a:r>
          </a:p>
        </p:txBody>
      </p:sp>
      <p:sp>
        <p:nvSpPr>
          <p:cNvPr id="3" name="Title 2"/>
          <p:cNvSpPr>
            <a:spLocks noGrp="1"/>
          </p:cNvSpPr>
          <p:nvPr>
            <p:ph type="title"/>
          </p:nvPr>
        </p:nvSpPr>
        <p:spPr/>
        <p:txBody>
          <a:bodyPr>
            <a:normAutofit fontScale="90000"/>
          </a:bodyPr>
          <a:lstStyle/>
          <a:p>
            <a:r>
              <a:rPr lang="en-US" dirty="0"/>
              <a:t>How did they prepare for Sabbath?</a:t>
            </a:r>
          </a:p>
        </p:txBody>
      </p:sp>
      <p:pic>
        <p:nvPicPr>
          <p:cNvPr id="3074" name="Picture 2" descr="C:\Users\copperdaughter\AppData\Local\Microsoft\Windows\INetCache\IE\7SAXLYU0\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0"/>
            <a:ext cx="1547812" cy="154781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copperdaughter\AppData\Local\Microsoft\Windows\INetCache\IE\7SAXLYU0\clean[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4584009"/>
            <a:ext cx="1919730" cy="16551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copperdaughter\AppData\Local\Microsoft\Windows\INetCache\IE\7SAXLYU0\shop-158317_960_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8487" y="4653740"/>
            <a:ext cx="1860250" cy="144641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copperdaughter\AppData\Local\Microsoft\Windows\INetCache\IE\HPJJ5XR6\idea-1855598_64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38435" y="4911566"/>
            <a:ext cx="1950720" cy="86868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Outreach - Help Others To Succeed - Free Transparent PNG Clipart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48600" y="5766442"/>
            <a:ext cx="1089394" cy="945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11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Sabbath is a day of rest.  Relax and enjoy it!</a:t>
            </a:r>
          </a:p>
        </p:txBody>
      </p:sp>
      <p:pic>
        <p:nvPicPr>
          <p:cNvPr id="15364" name="Picture 4" descr="why did God give the Jews instructions regarding the manna on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297873"/>
            <a:ext cx="4481946" cy="33614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28600" y="297873"/>
            <a:ext cx="3774141" cy="54171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25 </a:t>
            </a:r>
            <a:r>
              <a:rPr lang="en-US" dirty="0"/>
              <a:t>On Saturday, Moses told the people, “</a:t>
            </a:r>
            <a:r>
              <a:rPr lang="en-US" dirty="0">
                <a:solidFill>
                  <a:srgbClr val="C00000"/>
                </a:solidFill>
              </a:rPr>
              <a:t>Today is the Sabbath, the special day of rest to honor the </a:t>
            </a:r>
            <a:r>
              <a:rPr lang="en-US" cap="small" dirty="0">
                <a:solidFill>
                  <a:srgbClr val="C00000"/>
                </a:solidFill>
                <a:effectLst/>
              </a:rPr>
              <a:t>Lord</a:t>
            </a:r>
            <a:r>
              <a:rPr lang="en-US" dirty="0"/>
              <a:t>. So none of you should be out in the fields. Eat the food you gathered yesterday. </a:t>
            </a:r>
            <a:r>
              <a:rPr lang="en-US" baseline="30000" dirty="0"/>
              <a:t>26 </a:t>
            </a:r>
            <a:r>
              <a:rPr lang="en-US" dirty="0"/>
              <a:t>You should gather the food for six days. But </a:t>
            </a:r>
            <a:r>
              <a:rPr lang="en-US" dirty="0">
                <a:solidFill>
                  <a:srgbClr val="C00000"/>
                </a:solidFill>
              </a:rPr>
              <a:t>the seventh day of the week is a day of rest</a:t>
            </a:r>
            <a:r>
              <a:rPr lang="en-US" dirty="0"/>
              <a:t>—so there will not be any of the special food on the ground.”</a:t>
            </a:r>
          </a:p>
          <a:p>
            <a:endParaRPr lang="en-US" dirty="0"/>
          </a:p>
          <a:p>
            <a:r>
              <a:rPr lang="en-US" baseline="30000" dirty="0"/>
              <a:t>27 </a:t>
            </a:r>
            <a:r>
              <a:rPr lang="en-US" dirty="0"/>
              <a:t>On Saturday, some of the people went out to gather some of the food, but they could not find any. </a:t>
            </a:r>
            <a:r>
              <a:rPr lang="en-US" baseline="30000" dirty="0"/>
              <a:t>28 </a:t>
            </a:r>
            <a:r>
              <a:rPr lang="en-US" dirty="0"/>
              <a:t>Then the </a:t>
            </a:r>
            <a:r>
              <a:rPr lang="en-US" cap="small" dirty="0">
                <a:effectLst/>
              </a:rPr>
              <a:t>Lord</a:t>
            </a:r>
            <a:r>
              <a:rPr lang="en-US" dirty="0"/>
              <a:t> said to Moses, “How long will you people refuse to obey my commands and teachings? </a:t>
            </a:r>
          </a:p>
        </p:txBody>
      </p:sp>
      <p:sp>
        <p:nvSpPr>
          <p:cNvPr id="5" name="Rectangle 4"/>
          <p:cNvSpPr/>
          <p:nvPr/>
        </p:nvSpPr>
        <p:spPr>
          <a:xfrm>
            <a:off x="4343400" y="3784025"/>
            <a:ext cx="4481946" cy="19309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29 </a:t>
            </a:r>
            <a:r>
              <a:rPr lang="en-US" dirty="0"/>
              <a:t>Look, the </a:t>
            </a:r>
            <a:r>
              <a:rPr lang="en-US" cap="small" dirty="0">
                <a:effectLst/>
              </a:rPr>
              <a:t>Lord</a:t>
            </a:r>
            <a:r>
              <a:rPr lang="en-US" dirty="0"/>
              <a:t> has made the Sabbath a day of rest for you. So on Friday he will give you enough food for two days. Then</a:t>
            </a:r>
            <a:r>
              <a:rPr lang="en-US" dirty="0">
                <a:solidFill>
                  <a:srgbClr val="C00000"/>
                </a:solidFill>
              </a:rPr>
              <a:t>, on the Sabbath, each of you should sit down and relax. Stay where you are.” </a:t>
            </a:r>
            <a:r>
              <a:rPr lang="en-US" baseline="30000" dirty="0">
                <a:solidFill>
                  <a:srgbClr val="C00000"/>
                </a:solidFill>
              </a:rPr>
              <a:t>30 </a:t>
            </a:r>
            <a:r>
              <a:rPr lang="en-US" dirty="0">
                <a:solidFill>
                  <a:srgbClr val="C00000"/>
                </a:solidFill>
              </a:rPr>
              <a:t>So the people rested on the Sabbath.</a:t>
            </a:r>
          </a:p>
          <a:p>
            <a:pPr algn="ctr"/>
            <a:endParaRPr lang="en-US" dirty="0"/>
          </a:p>
        </p:txBody>
      </p:sp>
      <p:pic>
        <p:nvPicPr>
          <p:cNvPr id="6" name="Picture 11" descr="C:\Users\copperdaughter\AppData\Local\Microsoft\Windows\INetCache\IE\MJ4N1SHO\14345-illustration-of-an-open-book-pv[1].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392" y="5729491"/>
            <a:ext cx="808671" cy="11429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C:\Users\copperdaughter\AppData\Local\Microsoft\Windows\INetCache\IE\MJ4N1SHO\14345-illustration-of-an-open-book-pv[1].png"/>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06487" y="2819400"/>
            <a:ext cx="465669" cy="65819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Users\copperdaughter\AppData\Local\Microsoft\Windows\INetCache\IE\MJ4N1SHO\6244739246_9e5f65377e_b[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9439" y="6084342"/>
            <a:ext cx="762000" cy="5685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copperdaughter\AppData\Local\Microsoft\Windows\INetCache\IE\MJ4N1SHO\6244739246_9e5f65377e_b[1].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8045153">
            <a:off x="6852653" y="737583"/>
            <a:ext cx="550507" cy="410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158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you like to do on Sabbath?</a:t>
            </a:r>
          </a:p>
        </p:txBody>
      </p:sp>
      <p:pic>
        <p:nvPicPr>
          <p:cNvPr id="4098" name="Picture 2" descr="C:\Users\copperdaughter\AppData\Local\Microsoft\Windows\INetCache\IE\HPJJ5XR6\churchfamily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133600"/>
            <a:ext cx="1928745" cy="14239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copperdaughter\AppData\Local\Microsoft\Windows\INetCache\IE\MJ4N1SHO\karaok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86200"/>
            <a:ext cx="1876425" cy="17240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copperdaughter\AppData\Local\Microsoft\Windows\INetCache\IE\7SAXLYU0\bee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1905000"/>
            <a:ext cx="908344" cy="11430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copperdaughter\AppData\Local\Microsoft\Windows\INetCache\IE\F8K5IBGG\15446902-the-illustration-shows-a-boy-and-a-girl-tourists-they-go-on-the-hike-behind-them-backpacks-illustrat[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6744" y="3733800"/>
            <a:ext cx="1606256" cy="1606256"/>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copperdaughter\AppData\Local\Microsoft\Windows\INetCache\IE\MJ4N1SHO\bike9[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3477" y="4555382"/>
            <a:ext cx="1406511" cy="210976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copperdaughter\AppData\Local\Microsoft\Windows\INetCache\IE\MJ4N1SHO\Prayer_before_meals[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3000" y="2151611"/>
            <a:ext cx="1608260" cy="1075031"/>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copperdaughter\AppData\Local\Microsoft\Windows\INetCache\IE\MJ4N1SHO\CartoonKids[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6732" y="3030682"/>
            <a:ext cx="2572319" cy="133588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Users\copperdaughter\AppData\Local\Microsoft\Windows\INetCache\IE\7SAXLYU0\thinking-web-pic-300x300[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13175" y="5105400"/>
            <a:ext cx="1255680" cy="125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375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9875E94-BCF1-4B84-8FC6-765292963C4C}"/>
              </a:ext>
            </a:extLst>
          </p:cNvPr>
          <p:cNvSpPr>
            <a:spLocks noGrp="1"/>
          </p:cNvSpPr>
          <p:nvPr>
            <p:ph type="subTitle" idx="1"/>
          </p:nvPr>
        </p:nvSpPr>
        <p:spPr/>
        <p:txBody>
          <a:bodyPr/>
          <a:lstStyle/>
          <a:p>
            <a:r>
              <a:rPr lang="en-US" dirty="0"/>
              <a:t>Keep the Sabbath Holy</a:t>
            </a:r>
          </a:p>
        </p:txBody>
      </p:sp>
      <p:pic>
        <p:nvPicPr>
          <p:cNvPr id="4" name="Online Media 3" title="KEEP THE SABBATH  | Kids Songs | Christian Music Lyric Video for Kids | 10 Commandments">
            <a:hlinkClick r:id="" action="ppaction://media"/>
            <a:extLst>
              <a:ext uri="{FF2B5EF4-FFF2-40B4-BE49-F238E27FC236}">
                <a16:creationId xmlns:a16="http://schemas.microsoft.com/office/drawing/2014/main" id="{5932AE8D-DCA0-48BF-9D78-B85E9F9B0A77}"/>
              </a:ext>
            </a:extLst>
          </p:cNvPr>
          <p:cNvPicPr>
            <a:picLocks noRot="1" noChangeAspect="1"/>
          </p:cNvPicPr>
          <p:nvPr>
            <a:videoFile r:link="rId1"/>
          </p:nvPr>
        </p:nvPicPr>
        <p:blipFill>
          <a:blip r:embed="rId3"/>
          <a:stretch>
            <a:fillRect/>
          </a:stretch>
        </p:blipFill>
        <p:spPr>
          <a:xfrm>
            <a:off x="795717" y="990600"/>
            <a:ext cx="8092035" cy="4572000"/>
          </a:xfrm>
          <a:prstGeom prst="rect">
            <a:avLst/>
          </a:prstGeom>
        </p:spPr>
      </p:pic>
    </p:spTree>
    <p:extLst>
      <p:ext uri="{BB962C8B-B14F-4D97-AF65-F5344CB8AC3E}">
        <p14:creationId xmlns:p14="http://schemas.microsoft.com/office/powerpoint/2010/main" val="27899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5867400" cy="869950"/>
          </a:xfrm>
        </p:spPr>
        <p:txBody>
          <a:body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Remember the Sabbath</a:t>
            </a:r>
          </a:p>
        </p:txBody>
      </p:sp>
      <p:sp>
        <p:nvSpPr>
          <p:cNvPr id="3" name="Text Placeholder 2"/>
          <p:cNvSpPr>
            <a:spLocks noGrp="1"/>
          </p:cNvSpPr>
          <p:nvPr>
            <p:ph type="body" idx="2"/>
          </p:nvPr>
        </p:nvSpPr>
        <p:spPr>
          <a:xfrm>
            <a:off x="228600" y="1828800"/>
            <a:ext cx="830997" cy="4343400"/>
          </a:xfrm>
        </p:spPr>
        <p:txBody>
          <a:bodyPr vert="vert270">
            <a:spAutoFit/>
          </a:bodyPr>
          <a:lstStyle/>
          <a:p>
            <a:r>
              <a:rPr lang="en-US" sz="3600" dirty="0"/>
              <a:t>Praise God</a:t>
            </a:r>
          </a:p>
        </p:txBody>
      </p:sp>
      <p:sp>
        <p:nvSpPr>
          <p:cNvPr id="4" name="Content Placeholder 3"/>
          <p:cNvSpPr>
            <a:spLocks noGrp="1"/>
          </p:cNvSpPr>
          <p:nvPr>
            <p:ph sz="quarter" idx="1"/>
          </p:nvPr>
        </p:nvSpPr>
        <p:spPr>
          <a:xfrm>
            <a:off x="1286845" y="1752600"/>
            <a:ext cx="7391400" cy="5105400"/>
          </a:xfrm>
        </p:spPr>
        <p:txBody>
          <a:bodyPr>
            <a:normAutofit fontScale="77500" lnSpcReduction="20000"/>
          </a:bodyPr>
          <a:lstStyle/>
          <a:p>
            <a:pPr marL="0" indent="0">
              <a:buNone/>
            </a:pPr>
            <a:r>
              <a:rPr lang="en-US" b="1" dirty="0">
                <a:solidFill>
                  <a:schemeClr val="accent3">
                    <a:lumMod val="60000"/>
                    <a:lumOff val="40000"/>
                  </a:schemeClr>
                </a:solidFill>
              </a:rPr>
              <a:t>Psalm 92 	</a:t>
            </a:r>
            <a:r>
              <a:rPr lang="en-US" sz="2300" b="1" dirty="0">
                <a:solidFill>
                  <a:schemeClr val="accent3">
                    <a:lumMod val="60000"/>
                    <a:lumOff val="40000"/>
                  </a:schemeClr>
                </a:solidFill>
              </a:rPr>
              <a:t>Easy-to-Read Version (ERV)</a:t>
            </a:r>
          </a:p>
          <a:p>
            <a:pPr marL="0" indent="0">
              <a:buNone/>
            </a:pPr>
            <a:endParaRPr lang="en-US" sz="2300" b="1" dirty="0">
              <a:solidFill>
                <a:schemeClr val="accent3">
                  <a:lumMod val="60000"/>
                  <a:lumOff val="40000"/>
                </a:schemeClr>
              </a:solidFill>
            </a:endParaRPr>
          </a:p>
          <a:p>
            <a:pPr marL="0" indent="0">
              <a:buNone/>
            </a:pPr>
            <a:r>
              <a:rPr lang="en-US" b="1" dirty="0">
                <a:solidFill>
                  <a:schemeClr val="accent3">
                    <a:lumMod val="60000"/>
                    <a:lumOff val="40000"/>
                  </a:schemeClr>
                </a:solidFill>
              </a:rPr>
              <a:t>A song of praise for the Sabbath.</a:t>
            </a:r>
          </a:p>
          <a:p>
            <a:pPr marL="0" indent="0">
              <a:buNone/>
            </a:pPr>
            <a:endParaRPr lang="en-US" b="1" dirty="0">
              <a:solidFill>
                <a:schemeClr val="accent3">
                  <a:lumMod val="60000"/>
                  <a:lumOff val="40000"/>
                </a:schemeClr>
              </a:solidFill>
            </a:endParaRPr>
          </a:p>
          <a:p>
            <a:pPr marL="0" indent="0">
              <a:lnSpc>
                <a:spcPct val="120000"/>
              </a:lnSpc>
              <a:buNone/>
            </a:pPr>
            <a:r>
              <a:rPr lang="en-US" dirty="0">
                <a:solidFill>
                  <a:schemeClr val="accent3">
                    <a:lumMod val="60000"/>
                    <a:lumOff val="40000"/>
                  </a:schemeClr>
                </a:solidFill>
              </a:rPr>
              <a:t>It is good to praise the </a:t>
            </a:r>
            <a:r>
              <a:rPr lang="en-US" cap="small" dirty="0">
                <a:solidFill>
                  <a:schemeClr val="accent3">
                    <a:lumMod val="60000"/>
                    <a:lumOff val="40000"/>
                  </a:schemeClr>
                </a:solidFill>
              </a:rPr>
              <a:t>Lord</a:t>
            </a:r>
            <a:r>
              <a:rPr lang="en-US" dirty="0">
                <a:solidFill>
                  <a:schemeClr val="accent3">
                    <a:lumMod val="60000"/>
                    <a:lumOff val="40000"/>
                  </a:schemeClr>
                </a:solidFill>
              </a:rPr>
              <a:t>.</a:t>
            </a:r>
            <a:br>
              <a:rPr lang="en-US" dirty="0">
                <a:solidFill>
                  <a:schemeClr val="accent3">
                    <a:lumMod val="60000"/>
                    <a:lumOff val="40000"/>
                  </a:schemeClr>
                </a:solidFill>
              </a:rPr>
            </a:br>
            <a:r>
              <a:rPr lang="en-US" dirty="0">
                <a:solidFill>
                  <a:schemeClr val="accent3">
                    <a:lumMod val="60000"/>
                    <a:lumOff val="40000"/>
                  </a:schemeClr>
                </a:solidFill>
              </a:rPr>
              <a:t>    God Most High, it is good to praise your name.</a:t>
            </a:r>
            <a:br>
              <a:rPr lang="en-US" dirty="0">
                <a:solidFill>
                  <a:schemeClr val="accent3">
                    <a:lumMod val="60000"/>
                    <a:lumOff val="40000"/>
                  </a:schemeClr>
                </a:solidFill>
              </a:rPr>
            </a:br>
            <a:r>
              <a:rPr lang="en-US" baseline="30000" dirty="0">
                <a:solidFill>
                  <a:schemeClr val="accent3">
                    <a:lumMod val="60000"/>
                    <a:lumOff val="40000"/>
                  </a:schemeClr>
                </a:solidFill>
              </a:rPr>
              <a:t>2 </a:t>
            </a:r>
            <a:r>
              <a:rPr lang="en-US" dirty="0">
                <a:solidFill>
                  <a:schemeClr val="accent3">
                    <a:lumMod val="60000"/>
                    <a:lumOff val="40000"/>
                  </a:schemeClr>
                </a:solidFill>
              </a:rPr>
              <a:t>It is good to sing about your love in the morning</a:t>
            </a:r>
            <a:br>
              <a:rPr lang="en-US" dirty="0">
                <a:solidFill>
                  <a:schemeClr val="accent3">
                    <a:lumMod val="60000"/>
                    <a:lumOff val="40000"/>
                  </a:schemeClr>
                </a:solidFill>
              </a:rPr>
            </a:br>
            <a:r>
              <a:rPr lang="en-US" dirty="0">
                <a:solidFill>
                  <a:schemeClr val="accent3">
                    <a:lumMod val="60000"/>
                    <a:lumOff val="40000"/>
                  </a:schemeClr>
                </a:solidFill>
              </a:rPr>
              <a:t>    and about your faithfulness at night.</a:t>
            </a:r>
            <a:br>
              <a:rPr lang="en-US" dirty="0">
                <a:solidFill>
                  <a:schemeClr val="accent3">
                    <a:lumMod val="60000"/>
                    <a:lumOff val="40000"/>
                  </a:schemeClr>
                </a:solidFill>
              </a:rPr>
            </a:br>
            <a:r>
              <a:rPr lang="en-US" baseline="30000" dirty="0">
                <a:solidFill>
                  <a:schemeClr val="accent3">
                    <a:lumMod val="60000"/>
                    <a:lumOff val="40000"/>
                  </a:schemeClr>
                </a:solidFill>
              </a:rPr>
              <a:t>3 </a:t>
            </a:r>
            <a:r>
              <a:rPr lang="en-US" dirty="0">
                <a:solidFill>
                  <a:schemeClr val="accent3">
                    <a:lumMod val="60000"/>
                    <a:lumOff val="40000"/>
                  </a:schemeClr>
                </a:solidFill>
              </a:rPr>
              <a:t>It is good to play for you on the ten-stringed instrument and lyre</a:t>
            </a:r>
            <a:br>
              <a:rPr lang="en-US" dirty="0">
                <a:solidFill>
                  <a:schemeClr val="accent3">
                    <a:lumMod val="60000"/>
                    <a:lumOff val="40000"/>
                  </a:schemeClr>
                </a:solidFill>
              </a:rPr>
            </a:br>
            <a:r>
              <a:rPr lang="en-US" dirty="0">
                <a:solidFill>
                  <a:schemeClr val="accent3">
                    <a:lumMod val="60000"/>
                    <a:lumOff val="40000"/>
                  </a:schemeClr>
                </a:solidFill>
              </a:rPr>
              <a:t>    and to add the soft sounds of the harp to my praise.</a:t>
            </a:r>
            <a:br>
              <a:rPr lang="en-US" dirty="0">
                <a:solidFill>
                  <a:schemeClr val="accent3">
                    <a:lumMod val="60000"/>
                    <a:lumOff val="40000"/>
                  </a:schemeClr>
                </a:solidFill>
              </a:rPr>
            </a:br>
            <a:r>
              <a:rPr lang="en-US" baseline="30000" dirty="0">
                <a:solidFill>
                  <a:schemeClr val="accent3">
                    <a:lumMod val="60000"/>
                    <a:lumOff val="40000"/>
                  </a:schemeClr>
                </a:solidFill>
              </a:rPr>
              <a:t>4 </a:t>
            </a:r>
            <a:r>
              <a:rPr lang="en-US" cap="small" dirty="0">
                <a:solidFill>
                  <a:schemeClr val="accent3">
                    <a:lumMod val="60000"/>
                    <a:lumOff val="40000"/>
                  </a:schemeClr>
                </a:solidFill>
              </a:rPr>
              <a:t>Lord</a:t>
            </a:r>
            <a:r>
              <a:rPr lang="en-US" dirty="0">
                <a:solidFill>
                  <a:schemeClr val="accent3">
                    <a:lumMod val="60000"/>
                    <a:lumOff val="40000"/>
                  </a:schemeClr>
                </a:solidFill>
              </a:rPr>
              <a:t>, you make us very happy because of what you did.</a:t>
            </a:r>
            <a:br>
              <a:rPr lang="en-US" dirty="0">
                <a:solidFill>
                  <a:schemeClr val="accent3">
                    <a:lumMod val="60000"/>
                    <a:lumOff val="40000"/>
                  </a:schemeClr>
                </a:solidFill>
              </a:rPr>
            </a:br>
            <a:r>
              <a:rPr lang="en-US" dirty="0">
                <a:solidFill>
                  <a:schemeClr val="accent3">
                    <a:lumMod val="60000"/>
                    <a:lumOff val="40000"/>
                  </a:schemeClr>
                </a:solidFill>
              </a:rPr>
              <a:t>    I gladly sing about it.</a:t>
            </a:r>
            <a:br>
              <a:rPr lang="en-US" dirty="0">
                <a:solidFill>
                  <a:schemeClr val="accent3">
                    <a:lumMod val="60000"/>
                    <a:lumOff val="40000"/>
                  </a:schemeClr>
                </a:solidFill>
              </a:rPr>
            </a:br>
            <a:r>
              <a:rPr lang="en-US" baseline="30000" dirty="0">
                <a:solidFill>
                  <a:schemeClr val="accent3">
                    <a:lumMod val="60000"/>
                    <a:lumOff val="40000"/>
                  </a:schemeClr>
                </a:solidFill>
              </a:rPr>
              <a:t>5 </a:t>
            </a:r>
            <a:r>
              <a:rPr lang="en-US" cap="small" dirty="0">
                <a:solidFill>
                  <a:schemeClr val="accent3">
                    <a:lumMod val="60000"/>
                    <a:lumOff val="40000"/>
                  </a:schemeClr>
                </a:solidFill>
              </a:rPr>
              <a:t>Lord</a:t>
            </a:r>
            <a:r>
              <a:rPr lang="en-US" dirty="0">
                <a:solidFill>
                  <a:schemeClr val="accent3">
                    <a:lumMod val="60000"/>
                    <a:lumOff val="40000"/>
                  </a:schemeClr>
                </a:solidFill>
              </a:rPr>
              <a:t>, you did such great things…</a:t>
            </a:r>
          </a:p>
          <a:p>
            <a:pPr marL="0" indent="0">
              <a:buNone/>
            </a:pPr>
            <a:endParaRPr lang="en-US" dirty="0"/>
          </a:p>
        </p:txBody>
      </p:sp>
      <p:sp>
        <p:nvSpPr>
          <p:cNvPr id="5" name="Rectangle 4"/>
          <p:cNvSpPr/>
          <p:nvPr/>
        </p:nvSpPr>
        <p:spPr>
          <a:xfrm>
            <a:off x="6477000" y="228600"/>
            <a:ext cx="220124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7</a:t>
            </a:r>
            <a:r>
              <a:rPr lang="en-US" sz="5400" b="1" cap="none" spc="0"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th</a:t>
            </a: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 day</a:t>
            </a:r>
          </a:p>
        </p:txBody>
      </p:sp>
    </p:spTree>
    <p:extLst>
      <p:ext uri="{BB962C8B-B14F-4D97-AF65-F5344CB8AC3E}">
        <p14:creationId xmlns:p14="http://schemas.microsoft.com/office/powerpoint/2010/main" val="1418206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5867400" cy="869950"/>
          </a:xfrm>
        </p:spPr>
        <p:txBody>
          <a:body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Remember the Sabbath</a:t>
            </a:r>
          </a:p>
        </p:txBody>
      </p:sp>
      <p:sp>
        <p:nvSpPr>
          <p:cNvPr id="3" name="Text Placeholder 2"/>
          <p:cNvSpPr>
            <a:spLocks noGrp="1"/>
          </p:cNvSpPr>
          <p:nvPr>
            <p:ph type="body" idx="2"/>
          </p:nvPr>
        </p:nvSpPr>
        <p:spPr>
          <a:xfrm>
            <a:off x="228600" y="1828800"/>
            <a:ext cx="830997" cy="4343400"/>
          </a:xfrm>
        </p:spPr>
        <p:txBody>
          <a:bodyPr vert="vert270">
            <a:spAutoFit/>
          </a:bodyPr>
          <a:lstStyle/>
          <a:p>
            <a:r>
              <a:rPr lang="en-US" sz="3600" dirty="0"/>
              <a:t>Fourth Commandment</a:t>
            </a:r>
          </a:p>
        </p:txBody>
      </p:sp>
      <p:sp>
        <p:nvSpPr>
          <p:cNvPr id="4" name="Content Placeholder 3"/>
          <p:cNvSpPr>
            <a:spLocks noGrp="1"/>
          </p:cNvSpPr>
          <p:nvPr>
            <p:ph sz="quarter" idx="1"/>
          </p:nvPr>
        </p:nvSpPr>
        <p:spPr>
          <a:xfrm>
            <a:off x="1371600" y="1752600"/>
            <a:ext cx="7391400" cy="4800600"/>
          </a:xfrm>
        </p:spPr>
        <p:txBody>
          <a:bodyPr>
            <a:normAutofit fontScale="92500"/>
          </a:bodyPr>
          <a:lstStyle/>
          <a:p>
            <a:pPr marL="0" indent="0">
              <a:buNone/>
            </a:pPr>
            <a:r>
              <a:rPr lang="en-US" baseline="30000" dirty="0">
                <a:solidFill>
                  <a:schemeClr val="accent3">
                    <a:lumMod val="60000"/>
                    <a:lumOff val="40000"/>
                  </a:schemeClr>
                </a:solidFill>
              </a:rPr>
              <a:t>Exodus 20:8 </a:t>
            </a:r>
            <a:r>
              <a:rPr lang="en-US" dirty="0">
                <a:solidFill>
                  <a:schemeClr val="accent3">
                    <a:lumMod val="60000"/>
                    <a:lumOff val="40000"/>
                  </a:schemeClr>
                </a:solidFill>
              </a:rPr>
              <a:t>“Remember the Sabbath day by keeping it holy. </a:t>
            </a:r>
            <a:r>
              <a:rPr lang="en-US" baseline="30000" dirty="0">
                <a:solidFill>
                  <a:schemeClr val="accent3">
                    <a:lumMod val="60000"/>
                    <a:lumOff val="40000"/>
                  </a:schemeClr>
                </a:solidFill>
              </a:rPr>
              <a:t>9 </a:t>
            </a:r>
            <a:r>
              <a:rPr lang="en-US" dirty="0">
                <a:solidFill>
                  <a:schemeClr val="accent3">
                    <a:lumMod val="60000"/>
                    <a:lumOff val="40000"/>
                  </a:schemeClr>
                </a:solidFill>
              </a:rPr>
              <a:t>Six days you shall labor and do all your work, </a:t>
            </a:r>
            <a:r>
              <a:rPr lang="en-US" baseline="30000" dirty="0">
                <a:solidFill>
                  <a:schemeClr val="accent3">
                    <a:lumMod val="60000"/>
                    <a:lumOff val="40000"/>
                  </a:schemeClr>
                </a:solidFill>
              </a:rPr>
              <a:t>10 </a:t>
            </a:r>
            <a:r>
              <a:rPr lang="en-US" dirty="0">
                <a:solidFill>
                  <a:schemeClr val="accent3">
                    <a:lumMod val="60000"/>
                    <a:lumOff val="40000"/>
                  </a:schemeClr>
                </a:solidFill>
              </a:rPr>
              <a:t>but the seventh day is a </a:t>
            </a:r>
            <a:r>
              <a:rPr lang="en-US" dirty="0" err="1">
                <a:solidFill>
                  <a:schemeClr val="accent3">
                    <a:lumMod val="60000"/>
                    <a:lumOff val="40000"/>
                  </a:schemeClr>
                </a:solidFill>
              </a:rPr>
              <a:t>sabbath</a:t>
            </a:r>
            <a:r>
              <a:rPr lang="en-US" dirty="0">
                <a:solidFill>
                  <a:schemeClr val="accent3">
                    <a:lumMod val="60000"/>
                    <a:lumOff val="40000"/>
                  </a:schemeClr>
                </a:solidFill>
              </a:rPr>
              <a:t> to the </a:t>
            </a:r>
            <a:r>
              <a:rPr lang="en-US" cap="small" dirty="0">
                <a:solidFill>
                  <a:schemeClr val="accent3">
                    <a:lumMod val="60000"/>
                    <a:lumOff val="40000"/>
                  </a:schemeClr>
                </a:solidFill>
              </a:rPr>
              <a:t>Lord</a:t>
            </a:r>
            <a:r>
              <a:rPr lang="en-US" dirty="0">
                <a:solidFill>
                  <a:schemeClr val="accent3">
                    <a:lumMod val="60000"/>
                    <a:lumOff val="40000"/>
                  </a:schemeClr>
                </a:solidFill>
              </a:rPr>
              <a:t> your God. On it you shall not do any work, neither you, nor your son or daughter, nor your male or female servant, nor your animals, nor any foreigner residing in your towns. </a:t>
            </a:r>
            <a:r>
              <a:rPr lang="en-US" baseline="30000" dirty="0">
                <a:solidFill>
                  <a:schemeClr val="accent3">
                    <a:lumMod val="60000"/>
                    <a:lumOff val="40000"/>
                  </a:schemeClr>
                </a:solidFill>
              </a:rPr>
              <a:t>11 </a:t>
            </a:r>
            <a:r>
              <a:rPr lang="en-US" dirty="0">
                <a:solidFill>
                  <a:schemeClr val="accent3">
                    <a:lumMod val="60000"/>
                    <a:lumOff val="40000"/>
                  </a:schemeClr>
                </a:solidFill>
              </a:rPr>
              <a:t>For in six days the </a:t>
            </a:r>
            <a:r>
              <a:rPr lang="en-US" cap="small" dirty="0">
                <a:solidFill>
                  <a:schemeClr val="accent3">
                    <a:lumMod val="60000"/>
                    <a:lumOff val="40000"/>
                  </a:schemeClr>
                </a:solidFill>
              </a:rPr>
              <a:t>Lord</a:t>
            </a:r>
            <a:r>
              <a:rPr lang="en-US" dirty="0">
                <a:solidFill>
                  <a:schemeClr val="accent3">
                    <a:lumMod val="60000"/>
                    <a:lumOff val="40000"/>
                  </a:schemeClr>
                </a:solidFill>
              </a:rPr>
              <a:t> made the heavens and the earth, the sea, and all that is in them, but he rested on the seventh day. Therefore the </a:t>
            </a:r>
            <a:r>
              <a:rPr lang="en-US" cap="small" dirty="0">
                <a:solidFill>
                  <a:schemeClr val="accent3">
                    <a:lumMod val="60000"/>
                    <a:lumOff val="40000"/>
                  </a:schemeClr>
                </a:solidFill>
              </a:rPr>
              <a:t>Lord</a:t>
            </a:r>
            <a:r>
              <a:rPr lang="en-US" dirty="0">
                <a:solidFill>
                  <a:schemeClr val="accent3">
                    <a:lumMod val="60000"/>
                    <a:lumOff val="40000"/>
                  </a:schemeClr>
                </a:solidFill>
              </a:rPr>
              <a:t> blessed the Sabbath day and made it holy.</a:t>
            </a:r>
          </a:p>
          <a:p>
            <a:pPr marL="0" indent="0">
              <a:buNone/>
            </a:pPr>
            <a:endParaRPr lang="en-US" dirty="0"/>
          </a:p>
        </p:txBody>
      </p:sp>
      <p:sp>
        <p:nvSpPr>
          <p:cNvPr id="5" name="Rectangle 4"/>
          <p:cNvSpPr/>
          <p:nvPr/>
        </p:nvSpPr>
        <p:spPr>
          <a:xfrm>
            <a:off x="6477000" y="228600"/>
            <a:ext cx="220124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7</a:t>
            </a:r>
            <a:r>
              <a:rPr lang="en-US" sz="5400" b="1" cap="none" spc="0"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th</a:t>
            </a: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 day</a:t>
            </a:r>
          </a:p>
        </p:txBody>
      </p:sp>
    </p:spTree>
    <p:extLst>
      <p:ext uri="{BB962C8B-B14F-4D97-AF65-F5344CB8AC3E}">
        <p14:creationId xmlns:p14="http://schemas.microsoft.com/office/powerpoint/2010/main" val="2532375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Delicious Manna!</a:t>
            </a:r>
          </a:p>
        </p:txBody>
      </p:sp>
      <p:sp>
        <p:nvSpPr>
          <p:cNvPr id="5" name="Rectangle 4"/>
          <p:cNvSpPr/>
          <p:nvPr/>
        </p:nvSpPr>
        <p:spPr>
          <a:xfrm>
            <a:off x="381000" y="304800"/>
            <a:ext cx="4231341" cy="26407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1 </a:t>
            </a:r>
            <a:r>
              <a:rPr lang="en-US" dirty="0"/>
              <a:t>The people called the special food “manna.</a:t>
            </a:r>
            <a:r>
              <a:rPr lang="en-US" baseline="30000" dirty="0"/>
              <a:t>[</a:t>
            </a:r>
            <a:r>
              <a:rPr lang="en-US" baseline="30000" dirty="0">
                <a:hlinkClick r:id="rId2" tooltip="See footnote h"/>
              </a:rPr>
              <a:t>h</a:t>
            </a:r>
            <a:r>
              <a:rPr lang="en-US" baseline="30000" dirty="0"/>
              <a:t>]</a:t>
            </a:r>
            <a:r>
              <a:rPr lang="en-US" dirty="0"/>
              <a:t>” It was like small white coriander seeds and tasted like thin cakes made with honey. </a:t>
            </a:r>
            <a:r>
              <a:rPr lang="en-US" baseline="30000" dirty="0"/>
              <a:t>32 </a:t>
            </a:r>
            <a:r>
              <a:rPr lang="en-US" dirty="0"/>
              <a:t>Moses told the people what the </a:t>
            </a:r>
            <a:r>
              <a:rPr lang="en-US" cap="small" dirty="0">
                <a:effectLst/>
              </a:rPr>
              <a:t>Lord</a:t>
            </a:r>
            <a:r>
              <a:rPr lang="en-US" dirty="0"/>
              <a:t> said: “Save a basket of this food for your descendants. Then they can see the food that I gave to you in the desert when I took you out of Egypt.”</a:t>
            </a:r>
          </a:p>
          <a:p>
            <a:pPr algn="ctr"/>
            <a:endParaRPr lang="en-US" dirty="0"/>
          </a:p>
        </p:txBody>
      </p:sp>
      <p:pic>
        <p:nvPicPr>
          <p:cNvPr id="6" name="Picture 2" descr="Gathering manna (With images) | Biblical ar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04800"/>
            <a:ext cx="3829050" cy="5281448"/>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Coriander seed, who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1" y="3249711"/>
            <a:ext cx="4231340" cy="23365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9966" y="3505200"/>
            <a:ext cx="1752600" cy="1474689"/>
          </a:xfrm>
          <a:prstGeom prst="rect">
            <a:avLst/>
          </a:prstGeom>
        </p:spPr>
        <p:style>
          <a:lnRef idx="2">
            <a:schemeClr val="accent2"/>
          </a:lnRef>
          <a:fillRef idx="1">
            <a:schemeClr val="lt1"/>
          </a:fillRef>
          <a:effectRef idx="0">
            <a:schemeClr val="accent2"/>
          </a:effectRef>
          <a:fontRef idx="minor">
            <a:schemeClr val="dk1"/>
          </a:fontRef>
        </p:style>
        <p:txBody>
          <a:bodyPr wrap="square" rtlCol="0">
            <a:normAutofit fontScale="55000" lnSpcReduction="20000"/>
          </a:bodyPr>
          <a:lstStyle/>
          <a:p>
            <a:r>
              <a:rPr lang="en-US" b="1" dirty="0">
                <a:solidFill>
                  <a:schemeClr val="bg1"/>
                </a:solidFill>
              </a:rPr>
              <a:t>Coriander seed</a:t>
            </a:r>
            <a:r>
              <a:rPr lang="en-US" dirty="0">
                <a:solidFill>
                  <a:schemeClr val="bg1"/>
                </a:solidFill>
              </a:rPr>
              <a:t> is a staple seasoning in Middle Eastern and Mediterranean cuisines. In India, </a:t>
            </a:r>
            <a:r>
              <a:rPr lang="en-US" b="1" dirty="0">
                <a:solidFill>
                  <a:schemeClr val="bg1"/>
                </a:solidFill>
              </a:rPr>
              <a:t>coriander seed</a:t>
            </a:r>
            <a:r>
              <a:rPr lang="en-US" dirty="0">
                <a:solidFill>
                  <a:schemeClr val="bg1"/>
                </a:solidFill>
              </a:rPr>
              <a:t> is briefly pan roasted and eaten whole as a snack known as </a:t>
            </a:r>
            <a:r>
              <a:rPr lang="en-US" i="1" dirty="0" err="1">
                <a:solidFill>
                  <a:schemeClr val="bg1"/>
                </a:solidFill>
              </a:rPr>
              <a:t>dhana</a:t>
            </a:r>
            <a:r>
              <a:rPr lang="en-US" i="1" dirty="0">
                <a:solidFill>
                  <a:schemeClr val="bg1"/>
                </a:solidFill>
              </a:rPr>
              <a:t> dal</a:t>
            </a:r>
            <a:r>
              <a:rPr lang="en-US" dirty="0">
                <a:solidFill>
                  <a:schemeClr val="bg1"/>
                </a:solidFill>
              </a:rPr>
              <a:t>. The seeds are also dry roasted to release aroma and flavor before it is ground and added to curries or other foods. </a:t>
            </a:r>
          </a:p>
        </p:txBody>
      </p:sp>
      <p:pic>
        <p:nvPicPr>
          <p:cNvPr id="16388" name="Picture 4" descr="White Texas Sheet Cake - Bake at 350°"/>
          <p:cNvPicPr>
            <a:picLocks noChangeAspect="1" noChangeArrowheads="1"/>
          </p:cNvPicPr>
          <p:nvPr/>
        </p:nvPicPr>
        <p:blipFill rotWithShape="1">
          <a:blip r:embed="rId5">
            <a:extLst>
              <a:ext uri="{28A0092B-C50C-407E-A947-70E740481C1C}">
                <a14:useLocalDpi xmlns:a14="http://schemas.microsoft.com/office/drawing/2010/main" val="0"/>
              </a:ext>
            </a:extLst>
          </a:blip>
          <a:srcRect l="14790" t="34605"/>
          <a:stretch/>
        </p:blipFill>
        <p:spPr bwMode="auto">
          <a:xfrm>
            <a:off x="5638800" y="5069535"/>
            <a:ext cx="2840692" cy="1451335"/>
          </a:xfrm>
          <a:prstGeom prst="rect">
            <a:avLst/>
          </a:prstGeom>
          <a:solidFill>
            <a:srgbClr val="FFFFFF">
              <a:shade val="85000"/>
            </a:srgbClr>
          </a:solidFill>
          <a:ln w="571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434" name="Picture 2" descr="C:\Users\copperdaughter\AppData\Local\Microsoft\Windows\INetCache\IE\7SAXLYU0\honey_PNG11559[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8625" y="6115744"/>
            <a:ext cx="502681" cy="5203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copperdaughter\AppData\Local\Microsoft\Windows\INetCache\IE\7SAXLYU0\honey_PNG11559[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28485" y="4287903"/>
            <a:ext cx="251341" cy="260151"/>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C:\Users\copperdaughter\AppData\Local\Microsoft\Windows\INetCache\IE\MJ4N1SHO\908413517-ark_covenant[1].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200" y="6115744"/>
            <a:ext cx="98679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copperdaughter\AppData\Local\Microsoft\Windows\INetCache\IE\MJ4N1SHO\908413517-ark_covenant[1].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8800" y="4179156"/>
            <a:ext cx="633399" cy="342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900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Save some Manna.  It will be a reminder. </a:t>
            </a:r>
          </a:p>
        </p:txBody>
      </p:sp>
      <p:sp>
        <p:nvSpPr>
          <p:cNvPr id="5" name="Rectangle 4"/>
          <p:cNvSpPr/>
          <p:nvPr/>
        </p:nvSpPr>
        <p:spPr>
          <a:xfrm>
            <a:off x="6172200" y="506506"/>
            <a:ext cx="2779058" cy="38368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33 </a:t>
            </a:r>
            <a:r>
              <a:rPr lang="en-US" dirty="0"/>
              <a:t>So Moses told Aaron, “Take a jar and fill it with a full basket of manna. Save this manna to put before the </a:t>
            </a:r>
            <a:r>
              <a:rPr lang="en-US" cap="small" dirty="0">
                <a:effectLst/>
              </a:rPr>
              <a:t>Lord</a:t>
            </a:r>
            <a:r>
              <a:rPr lang="en-US" dirty="0"/>
              <a:t>. Save it for our descendants.”</a:t>
            </a:r>
          </a:p>
          <a:p>
            <a:r>
              <a:rPr lang="en-US" dirty="0"/>
              <a:t> </a:t>
            </a:r>
            <a:r>
              <a:rPr lang="en-US" baseline="30000" dirty="0"/>
              <a:t>34 </a:t>
            </a:r>
            <a:r>
              <a:rPr lang="en-US" dirty="0"/>
              <a:t>(Aaron did what the </a:t>
            </a:r>
            <a:r>
              <a:rPr lang="en-US" cap="small" dirty="0">
                <a:effectLst/>
              </a:rPr>
              <a:t>Lord</a:t>
            </a:r>
            <a:r>
              <a:rPr lang="en-US" dirty="0"/>
              <a:t> had commanded Moses. Aaron put the jar of manna in front of the Ark of the Covenant.) </a:t>
            </a:r>
          </a:p>
          <a:p>
            <a:pPr algn="ctr"/>
            <a:endParaRPr lang="en-US" dirty="0"/>
          </a:p>
        </p:txBody>
      </p:sp>
      <p:pic>
        <p:nvPicPr>
          <p:cNvPr id="17410" name="Picture 2" descr="Amazon.com: Ebros Matte Gold Holy Ark of The Covenant with Te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799" y="533400"/>
            <a:ext cx="5636095"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4800" y="4648200"/>
            <a:ext cx="8650941" cy="1143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baseline="30000" dirty="0"/>
              <a:t>35 </a:t>
            </a:r>
            <a:r>
              <a:rPr lang="en-US" dirty="0"/>
              <a:t>The people ate the manna for 40 years, until they came to the land of rest, that is, until they came to the edge of the land of Canaan. </a:t>
            </a:r>
            <a:r>
              <a:rPr lang="en-US" baseline="30000" dirty="0"/>
              <a:t>36 </a:t>
            </a:r>
            <a:r>
              <a:rPr lang="en-US" dirty="0"/>
              <a:t>(The measure they used for the manna was an </a:t>
            </a:r>
            <a:r>
              <a:rPr lang="en-US" dirty="0" err="1"/>
              <a:t>omer</a:t>
            </a:r>
            <a:r>
              <a:rPr lang="en-US" dirty="0"/>
              <a:t>. An </a:t>
            </a:r>
            <a:r>
              <a:rPr lang="en-US" dirty="0" err="1"/>
              <a:t>omer</a:t>
            </a:r>
            <a:r>
              <a:rPr lang="en-US" dirty="0"/>
              <a:t> was about 8 cups.</a:t>
            </a:r>
            <a:r>
              <a:rPr lang="en-US" baseline="30000" dirty="0"/>
              <a:t>[</a:t>
            </a:r>
            <a:r>
              <a:rPr lang="en-US" baseline="30000" dirty="0" err="1">
                <a:hlinkClick r:id="rId3" tooltip="See footnote i"/>
              </a:rPr>
              <a:t>i</a:t>
            </a:r>
            <a:r>
              <a:rPr lang="en-US" baseline="30000" dirty="0"/>
              <a:t>]</a:t>
            </a:r>
            <a:r>
              <a:rPr lang="en-US" dirty="0"/>
              <a:t>)</a:t>
            </a:r>
          </a:p>
        </p:txBody>
      </p:sp>
    </p:spTree>
    <p:extLst>
      <p:ext uri="{BB962C8B-B14F-4D97-AF65-F5344CB8AC3E}">
        <p14:creationId xmlns:p14="http://schemas.microsoft.com/office/powerpoint/2010/main" val="3089243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5867400" cy="869950"/>
          </a:xfrm>
        </p:spPr>
        <p:txBody>
          <a:bodyPr/>
          <a:lstStyle/>
          <a:p>
            <a:r>
              <a:rPr lang="en-US" dirty="0"/>
              <a:t>Remember the Sabbath</a:t>
            </a:r>
          </a:p>
        </p:txBody>
      </p:sp>
      <p:sp>
        <p:nvSpPr>
          <p:cNvPr id="3" name="Text Placeholder 2"/>
          <p:cNvSpPr>
            <a:spLocks noGrp="1"/>
          </p:cNvSpPr>
          <p:nvPr>
            <p:ph type="body" idx="2"/>
          </p:nvPr>
        </p:nvSpPr>
        <p:spPr>
          <a:xfrm>
            <a:off x="228600" y="1828800"/>
            <a:ext cx="830997" cy="4343400"/>
          </a:xfrm>
        </p:spPr>
        <p:txBody>
          <a:bodyPr vert="vert270">
            <a:spAutoFit/>
          </a:bodyPr>
          <a:lstStyle/>
          <a:p>
            <a:r>
              <a:rPr lang="en-US" sz="3600" dirty="0"/>
              <a:t>Sabbath Sign</a:t>
            </a:r>
          </a:p>
        </p:txBody>
      </p:sp>
      <p:sp>
        <p:nvSpPr>
          <p:cNvPr id="4" name="Content Placeholder 3"/>
          <p:cNvSpPr>
            <a:spLocks noGrp="1"/>
          </p:cNvSpPr>
          <p:nvPr>
            <p:ph sz="quarter" idx="1"/>
          </p:nvPr>
        </p:nvSpPr>
        <p:spPr>
          <a:xfrm>
            <a:off x="1371600" y="1752600"/>
            <a:ext cx="7391400" cy="4800600"/>
          </a:xfrm>
        </p:spPr>
        <p:txBody>
          <a:bodyPr>
            <a:normAutofit/>
          </a:bodyPr>
          <a:lstStyle/>
          <a:p>
            <a:pPr marL="0" indent="0">
              <a:buNone/>
            </a:pPr>
            <a:r>
              <a:rPr lang="en-US" b="1" dirty="0"/>
              <a:t>Exodus 31:13 </a:t>
            </a:r>
            <a:r>
              <a:rPr lang="en-US" sz="1800" b="1" dirty="0"/>
              <a:t>New King James Version (NKJV)</a:t>
            </a:r>
          </a:p>
          <a:p>
            <a:pPr marL="0" indent="0">
              <a:buNone/>
            </a:pPr>
            <a:endParaRPr lang="en-US" sz="1800" b="1" dirty="0"/>
          </a:p>
          <a:p>
            <a:pPr marL="0" indent="0">
              <a:buNone/>
            </a:pPr>
            <a:r>
              <a:rPr lang="en-US" baseline="30000" dirty="0"/>
              <a:t>13 </a:t>
            </a:r>
            <a:r>
              <a:rPr lang="en-US" dirty="0"/>
              <a:t>“Speak also to the children of Israel, saying: ‘Surely My Sabbaths you shall keep, for it </a:t>
            </a:r>
            <a:r>
              <a:rPr lang="en-US" i="1" dirty="0"/>
              <a:t>is</a:t>
            </a:r>
            <a:r>
              <a:rPr lang="en-US" dirty="0"/>
              <a:t> a sign between Me and you throughout your generations, that </a:t>
            </a:r>
            <a:r>
              <a:rPr lang="en-US" i="1" dirty="0"/>
              <a:t>you</a:t>
            </a:r>
            <a:r>
              <a:rPr lang="en-US" dirty="0"/>
              <a:t> may know that I </a:t>
            </a:r>
            <a:r>
              <a:rPr lang="en-US" i="1" dirty="0"/>
              <a:t>am</a:t>
            </a:r>
            <a:r>
              <a:rPr lang="en-US" dirty="0"/>
              <a:t> the </a:t>
            </a:r>
            <a:r>
              <a:rPr lang="en-US" cap="small" dirty="0"/>
              <a:t>Lord</a:t>
            </a:r>
            <a:r>
              <a:rPr lang="en-US" dirty="0"/>
              <a:t> who sanctifies you. </a:t>
            </a:r>
          </a:p>
          <a:p>
            <a:pPr marL="0" indent="0">
              <a:buNone/>
            </a:pPr>
            <a:endParaRPr lang="en-US" dirty="0"/>
          </a:p>
          <a:p>
            <a:pPr marL="0" indent="0">
              <a:buNone/>
            </a:pPr>
            <a:r>
              <a:rPr lang="en-US" sz="2400" i="1" dirty="0"/>
              <a:t>Sanctified = set apart for a holy purpose; dedicated to God</a:t>
            </a:r>
          </a:p>
          <a:p>
            <a:pPr marL="0" indent="0">
              <a:buNone/>
            </a:pPr>
            <a:endParaRPr lang="en-US" dirty="0"/>
          </a:p>
        </p:txBody>
      </p:sp>
      <p:sp>
        <p:nvSpPr>
          <p:cNvPr id="5" name="Rectangle 4"/>
          <p:cNvSpPr/>
          <p:nvPr/>
        </p:nvSpPr>
        <p:spPr>
          <a:xfrm>
            <a:off x="6477000" y="228600"/>
            <a:ext cx="220124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7</a:t>
            </a:r>
            <a:r>
              <a:rPr lang="en-US" sz="5400" b="1" cap="none" spc="0"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th</a:t>
            </a: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reflection blurRad="6350" stA="60000" endA="900" endPos="58000" dir="5400000" sy="-100000" algn="bl" rotWithShape="0"/>
                </a:effectLst>
              </a:rPr>
              <a:t> day</a:t>
            </a:r>
          </a:p>
        </p:txBody>
      </p:sp>
    </p:spTree>
    <p:extLst>
      <p:ext uri="{BB962C8B-B14F-4D97-AF65-F5344CB8AC3E}">
        <p14:creationId xmlns:p14="http://schemas.microsoft.com/office/powerpoint/2010/main" val="680861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666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Remember the Sabbath</a:t>
            </a:r>
          </a:p>
        </p:txBody>
      </p:sp>
      <p:sp>
        <p:nvSpPr>
          <p:cNvPr id="3" name="Text Placeholder 2"/>
          <p:cNvSpPr>
            <a:spLocks noGrp="1"/>
          </p:cNvSpPr>
          <p:nvPr>
            <p:ph type="body" idx="2"/>
          </p:nvPr>
        </p:nvSpPr>
        <p:spPr>
          <a:xfrm>
            <a:off x="228600" y="1828800"/>
            <a:ext cx="830997" cy="4343400"/>
          </a:xfrm>
        </p:spPr>
        <p:txBody>
          <a:bodyPr vert="vert270">
            <a:spAutoFit/>
          </a:bodyPr>
          <a:lstStyle/>
          <a:p>
            <a:r>
              <a:rPr lang="en-US" sz="3600" dirty="0"/>
              <a:t>Memory Text</a:t>
            </a:r>
          </a:p>
        </p:txBody>
      </p:sp>
      <p:sp>
        <p:nvSpPr>
          <p:cNvPr id="4" name="Content Placeholder 3"/>
          <p:cNvSpPr>
            <a:spLocks noGrp="1"/>
          </p:cNvSpPr>
          <p:nvPr>
            <p:ph sz="quarter" idx="1"/>
          </p:nvPr>
        </p:nvSpPr>
        <p:spPr>
          <a:xfrm>
            <a:off x="1295400" y="1752600"/>
            <a:ext cx="7467600" cy="4800600"/>
          </a:xfrm>
        </p:spPr>
        <p:txBody>
          <a:bodyPr>
            <a:normAutofit fontScale="92500" lnSpcReduction="20000"/>
          </a:bodyPr>
          <a:lstStyle/>
          <a:p>
            <a:pPr marL="0" indent="0">
              <a:buNone/>
            </a:pPr>
            <a:r>
              <a:rPr lang="en-US" b="1" dirty="0">
                <a:solidFill>
                  <a:schemeClr val="accent3">
                    <a:lumMod val="60000"/>
                    <a:lumOff val="40000"/>
                  </a:schemeClr>
                </a:solidFill>
              </a:rPr>
              <a:t>Isaiah 58:13-14 </a:t>
            </a:r>
            <a:r>
              <a:rPr lang="en-US" sz="1900" b="1" dirty="0">
                <a:solidFill>
                  <a:schemeClr val="accent3">
                    <a:lumMod val="60000"/>
                    <a:lumOff val="40000"/>
                  </a:schemeClr>
                </a:solidFill>
              </a:rPr>
              <a:t>New International Version (NIV)</a:t>
            </a:r>
          </a:p>
          <a:p>
            <a:pPr marL="0" indent="0">
              <a:buNone/>
            </a:pPr>
            <a:r>
              <a:rPr lang="en-US" baseline="30000" dirty="0">
                <a:solidFill>
                  <a:schemeClr val="accent3">
                    <a:lumMod val="60000"/>
                    <a:lumOff val="40000"/>
                  </a:schemeClr>
                </a:solidFill>
              </a:rPr>
              <a:t>13 </a:t>
            </a:r>
            <a:r>
              <a:rPr lang="en-US" dirty="0">
                <a:solidFill>
                  <a:schemeClr val="accent3">
                    <a:lumMod val="60000"/>
                    <a:lumOff val="40000"/>
                  </a:schemeClr>
                </a:solidFill>
              </a:rPr>
              <a:t>“If you keep your feet from breaking the Sabbath</a:t>
            </a:r>
            <a:br>
              <a:rPr lang="en-US" dirty="0">
                <a:solidFill>
                  <a:schemeClr val="accent3">
                    <a:lumMod val="60000"/>
                    <a:lumOff val="40000"/>
                  </a:schemeClr>
                </a:solidFill>
              </a:rPr>
            </a:br>
            <a:r>
              <a:rPr lang="en-US" dirty="0">
                <a:solidFill>
                  <a:schemeClr val="accent3">
                    <a:lumMod val="60000"/>
                    <a:lumOff val="40000"/>
                  </a:schemeClr>
                </a:solidFill>
              </a:rPr>
              <a:t>    and from doing as you please on my holy day,</a:t>
            </a:r>
            <a:br>
              <a:rPr lang="en-US" dirty="0">
                <a:solidFill>
                  <a:schemeClr val="accent3">
                    <a:lumMod val="60000"/>
                    <a:lumOff val="40000"/>
                  </a:schemeClr>
                </a:solidFill>
              </a:rPr>
            </a:br>
            <a:r>
              <a:rPr lang="en-US" dirty="0">
                <a:solidFill>
                  <a:schemeClr val="accent3">
                    <a:lumMod val="60000"/>
                    <a:lumOff val="40000"/>
                  </a:schemeClr>
                </a:solidFill>
              </a:rPr>
              <a:t>if you call the Sabbath a delight</a:t>
            </a:r>
            <a:br>
              <a:rPr lang="en-US" dirty="0">
                <a:solidFill>
                  <a:schemeClr val="accent3">
                    <a:lumMod val="60000"/>
                    <a:lumOff val="40000"/>
                  </a:schemeClr>
                </a:solidFill>
              </a:rPr>
            </a:br>
            <a:r>
              <a:rPr lang="en-US" dirty="0">
                <a:solidFill>
                  <a:schemeClr val="accent3">
                    <a:lumMod val="60000"/>
                    <a:lumOff val="40000"/>
                  </a:schemeClr>
                </a:solidFill>
              </a:rPr>
              <a:t>    and the </a:t>
            </a:r>
            <a:r>
              <a:rPr lang="en-US" cap="small" dirty="0">
                <a:solidFill>
                  <a:schemeClr val="accent3">
                    <a:lumMod val="60000"/>
                    <a:lumOff val="40000"/>
                  </a:schemeClr>
                </a:solidFill>
              </a:rPr>
              <a:t>Lord</a:t>
            </a:r>
            <a:r>
              <a:rPr lang="en-US" dirty="0">
                <a:solidFill>
                  <a:schemeClr val="accent3">
                    <a:lumMod val="60000"/>
                    <a:lumOff val="40000"/>
                  </a:schemeClr>
                </a:solidFill>
              </a:rPr>
              <a:t>’s holy day honorable,</a:t>
            </a:r>
            <a:br>
              <a:rPr lang="en-US" dirty="0">
                <a:solidFill>
                  <a:schemeClr val="accent3">
                    <a:lumMod val="60000"/>
                    <a:lumOff val="40000"/>
                  </a:schemeClr>
                </a:solidFill>
              </a:rPr>
            </a:br>
            <a:r>
              <a:rPr lang="en-US" dirty="0">
                <a:solidFill>
                  <a:schemeClr val="accent3">
                    <a:lumMod val="60000"/>
                    <a:lumOff val="40000"/>
                  </a:schemeClr>
                </a:solidFill>
              </a:rPr>
              <a:t>and if you honor it by not going your own way</a:t>
            </a:r>
            <a:br>
              <a:rPr lang="en-US" dirty="0">
                <a:solidFill>
                  <a:schemeClr val="accent3">
                    <a:lumMod val="60000"/>
                    <a:lumOff val="40000"/>
                  </a:schemeClr>
                </a:solidFill>
              </a:rPr>
            </a:br>
            <a:r>
              <a:rPr lang="en-US" dirty="0">
                <a:solidFill>
                  <a:schemeClr val="accent3">
                    <a:lumMod val="60000"/>
                    <a:lumOff val="40000"/>
                  </a:schemeClr>
                </a:solidFill>
              </a:rPr>
              <a:t>    and not doing as you please or speaking idle words,</a:t>
            </a:r>
            <a:br>
              <a:rPr lang="en-US" dirty="0">
                <a:solidFill>
                  <a:schemeClr val="accent3">
                    <a:lumMod val="60000"/>
                    <a:lumOff val="40000"/>
                  </a:schemeClr>
                </a:solidFill>
              </a:rPr>
            </a:br>
            <a:r>
              <a:rPr lang="en-US" baseline="30000" dirty="0">
                <a:solidFill>
                  <a:schemeClr val="accent3">
                    <a:lumMod val="60000"/>
                    <a:lumOff val="40000"/>
                  </a:schemeClr>
                </a:solidFill>
              </a:rPr>
              <a:t>14 </a:t>
            </a:r>
            <a:r>
              <a:rPr lang="en-US" dirty="0">
                <a:solidFill>
                  <a:schemeClr val="accent3">
                    <a:lumMod val="60000"/>
                    <a:lumOff val="40000"/>
                  </a:schemeClr>
                </a:solidFill>
              </a:rPr>
              <a:t>then you will find your joy in the </a:t>
            </a:r>
            <a:r>
              <a:rPr lang="en-US" cap="small" dirty="0">
                <a:solidFill>
                  <a:schemeClr val="accent3">
                    <a:lumMod val="60000"/>
                    <a:lumOff val="40000"/>
                  </a:schemeClr>
                </a:solidFill>
              </a:rPr>
              <a:t>Lord</a:t>
            </a:r>
            <a:r>
              <a:rPr lang="en-US" dirty="0">
                <a:solidFill>
                  <a:schemeClr val="accent3">
                    <a:lumMod val="60000"/>
                    <a:lumOff val="40000"/>
                  </a:schemeClr>
                </a:solidFill>
              </a:rPr>
              <a:t>,</a:t>
            </a:r>
            <a:br>
              <a:rPr lang="en-US" dirty="0">
                <a:solidFill>
                  <a:schemeClr val="accent3">
                    <a:lumMod val="60000"/>
                    <a:lumOff val="40000"/>
                  </a:schemeClr>
                </a:solidFill>
              </a:rPr>
            </a:br>
            <a:r>
              <a:rPr lang="en-US" dirty="0">
                <a:solidFill>
                  <a:schemeClr val="accent3">
                    <a:lumMod val="60000"/>
                    <a:lumOff val="40000"/>
                  </a:schemeClr>
                </a:solidFill>
              </a:rPr>
              <a:t>    and I will cause you to ride in triumph on the heights of the land</a:t>
            </a:r>
            <a:br>
              <a:rPr lang="en-US" dirty="0">
                <a:solidFill>
                  <a:schemeClr val="accent3">
                    <a:lumMod val="60000"/>
                    <a:lumOff val="40000"/>
                  </a:schemeClr>
                </a:solidFill>
              </a:rPr>
            </a:br>
            <a:r>
              <a:rPr lang="en-US" dirty="0">
                <a:solidFill>
                  <a:schemeClr val="accent3">
                    <a:lumMod val="60000"/>
                    <a:lumOff val="40000"/>
                  </a:schemeClr>
                </a:solidFill>
              </a:rPr>
              <a:t>    and to feast on the inheritance of your father Jacob.”</a:t>
            </a:r>
            <a:br>
              <a:rPr lang="en-US" dirty="0">
                <a:solidFill>
                  <a:schemeClr val="accent3">
                    <a:lumMod val="60000"/>
                    <a:lumOff val="40000"/>
                  </a:schemeClr>
                </a:solidFill>
              </a:rPr>
            </a:br>
            <a:r>
              <a:rPr lang="en-US" dirty="0">
                <a:solidFill>
                  <a:schemeClr val="accent3">
                    <a:lumMod val="60000"/>
                    <a:lumOff val="40000"/>
                  </a:schemeClr>
                </a:solidFill>
              </a:rPr>
              <a:t>For the mouth of the </a:t>
            </a:r>
            <a:r>
              <a:rPr lang="en-US" cap="small" dirty="0">
                <a:solidFill>
                  <a:schemeClr val="accent3">
                    <a:lumMod val="60000"/>
                    <a:lumOff val="40000"/>
                  </a:schemeClr>
                </a:solidFill>
              </a:rPr>
              <a:t>Lord</a:t>
            </a:r>
            <a:r>
              <a:rPr lang="en-US" dirty="0">
                <a:solidFill>
                  <a:schemeClr val="accent3">
                    <a:lumMod val="60000"/>
                    <a:lumOff val="40000"/>
                  </a:schemeClr>
                </a:solidFill>
              </a:rPr>
              <a:t> has spoken.</a:t>
            </a:r>
          </a:p>
          <a:p>
            <a:endParaRPr lang="en-US" dirty="0"/>
          </a:p>
        </p:txBody>
      </p:sp>
    </p:spTree>
    <p:extLst>
      <p:ext uri="{BB962C8B-B14F-4D97-AF65-F5344CB8AC3E}">
        <p14:creationId xmlns:p14="http://schemas.microsoft.com/office/powerpoint/2010/main" val="552880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US" dirty="0"/>
              <a:t>Manna Cookies</a:t>
            </a:r>
          </a:p>
        </p:txBody>
      </p:sp>
      <p:sp>
        <p:nvSpPr>
          <p:cNvPr id="3" name="Title 2"/>
          <p:cNvSpPr>
            <a:spLocks noGrp="1"/>
          </p:cNvSpPr>
          <p:nvPr>
            <p:ph type="title"/>
          </p:nvPr>
        </p:nvSpPr>
        <p:spPr/>
        <p:txBody>
          <a:bodyPr/>
          <a:lstStyle/>
          <a:p>
            <a:r>
              <a:rPr lang="en-US" dirty="0"/>
              <a:t>Vanilla Wafer Cookies </a:t>
            </a:r>
          </a:p>
        </p:txBody>
      </p:sp>
      <p:sp>
        <p:nvSpPr>
          <p:cNvPr id="5" name="Rectangle 4"/>
          <p:cNvSpPr/>
          <p:nvPr/>
        </p:nvSpPr>
        <p:spPr>
          <a:xfrm>
            <a:off x="1640541" y="152400"/>
            <a:ext cx="4572000" cy="2862322"/>
          </a:xfrm>
          <a:prstGeom prst="rect">
            <a:avLst/>
          </a:prstGeom>
        </p:spPr>
        <p:txBody>
          <a:bodyPr wrap="square">
            <a:spAutoFit/>
          </a:bodyPr>
          <a:lstStyle/>
          <a:p>
            <a:r>
              <a:rPr lang="en-US" dirty="0">
                <a:effectLst/>
                <a:hlinkClick r:id="rId2"/>
              </a:rPr>
              <a:t>Vanilla Wafer Cookies</a:t>
            </a:r>
            <a:r>
              <a:rPr lang="en-US" dirty="0"/>
              <a:t>4.6(34) · 35 min · Yield: about 3-1/2 dozen.</a:t>
            </a:r>
          </a:p>
          <a:p>
            <a:r>
              <a:rPr lang="en-US" dirty="0"/>
              <a:t>These buttery cookies bake up chewy and crispy at the same time. Sprinkle these vanilla wafers with ...</a:t>
            </a:r>
          </a:p>
          <a:p>
            <a:r>
              <a:rPr lang="en-US" dirty="0"/>
              <a:t>Ingredients1/2 cup butter, softened</a:t>
            </a:r>
          </a:p>
          <a:p>
            <a:r>
              <a:rPr lang="en-US" dirty="0"/>
              <a:t>1 cup sugar</a:t>
            </a:r>
          </a:p>
          <a:p>
            <a:r>
              <a:rPr lang="en-US" dirty="0"/>
              <a:t>1 egg</a:t>
            </a:r>
          </a:p>
          <a:p>
            <a:r>
              <a:rPr lang="en-US" dirty="0"/>
              <a:t>1 tablespoon vanilla extract</a:t>
            </a:r>
          </a:p>
          <a:p>
            <a:r>
              <a:rPr lang="en-US" dirty="0"/>
              <a:t>1-1/3 cups all-purpose flour</a:t>
            </a:r>
          </a:p>
        </p:txBody>
      </p:sp>
      <p:pic>
        <p:nvPicPr>
          <p:cNvPr id="18434" name="Picture 2" descr="Related image"/>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t="19876" b="19876"/>
          <a:stretch>
            <a:fillRect/>
          </a:stretch>
        </p:blipFill>
        <p:spPr bwMode="auto">
          <a:xfrm>
            <a:off x="4724400" y="1981200"/>
            <a:ext cx="4047336"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55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AI-generated content may be incorrect.">
            <a:extLst>
              <a:ext uri="{FF2B5EF4-FFF2-40B4-BE49-F238E27FC236}">
                <a16:creationId xmlns:a16="http://schemas.microsoft.com/office/drawing/2014/main" id="{516C1A63-11E8-AA9C-4786-F1D8B0274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2556233"/>
            <a:ext cx="7041299" cy="2780980"/>
          </a:xfrm>
          <a:prstGeom prst="rect">
            <a:avLst/>
          </a:prstGeom>
        </p:spPr>
      </p:pic>
      <p:sp>
        <p:nvSpPr>
          <p:cNvPr id="3" name="TextBox 2">
            <a:extLst>
              <a:ext uri="{FF2B5EF4-FFF2-40B4-BE49-F238E27FC236}">
                <a16:creationId xmlns:a16="http://schemas.microsoft.com/office/drawing/2014/main" id="{8DE3C402-AD8B-5E49-608B-10631B489078}"/>
              </a:ext>
            </a:extLst>
          </p:cNvPr>
          <p:cNvSpPr txBox="1"/>
          <p:nvPr/>
        </p:nvSpPr>
        <p:spPr>
          <a:xfrm>
            <a:off x="3007895" y="710562"/>
            <a:ext cx="403293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9049208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1380</TotalTime>
  <Words>2382</Words>
  <Application>Microsoft Office PowerPoint</Application>
  <PresentationFormat>On-screen Show (4:3)</PresentationFormat>
  <Paragraphs>118</Paragraphs>
  <Slides>32</Slides>
  <Notes>0</Notes>
  <HiddenSlides>0</HiddenSlides>
  <MMClips>4</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Tw Cen MT</vt:lpstr>
      <vt:lpstr>Wingdings</vt:lpstr>
      <vt:lpstr>Wingdings 2</vt:lpstr>
      <vt:lpstr>Median</vt:lpstr>
      <vt:lpstr>1_Median</vt:lpstr>
      <vt:lpstr>Manna in the Desert</vt:lpstr>
      <vt:lpstr>Cook up some manna</vt:lpstr>
      <vt:lpstr>PowerPoint Presentation</vt:lpstr>
      <vt:lpstr>PowerPoint Presentation</vt:lpstr>
      <vt:lpstr>PowerPoint Presentation</vt:lpstr>
      <vt:lpstr>Remember the Sabbath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Jesus is the bread of life</vt:lpstr>
      <vt:lpstr>PowerPoint Presentation</vt:lpstr>
      <vt:lpstr>PowerPoint Presentation</vt:lpstr>
      <vt:lpstr>How do you eat grain?</vt:lpstr>
      <vt:lpstr>PowerPoint Presentation</vt:lpstr>
      <vt:lpstr>How did they prepare for Sabbath?</vt:lpstr>
      <vt:lpstr>PowerPoint Presentation</vt:lpstr>
      <vt:lpstr>What do you like to do on Sabbath?</vt:lpstr>
      <vt:lpstr>PowerPoint Presentation</vt:lpstr>
      <vt:lpstr>Remember the Sabbath</vt:lpstr>
      <vt:lpstr>Remember the Sabbath</vt:lpstr>
      <vt:lpstr>PowerPoint Presentation</vt:lpstr>
      <vt:lpstr>PowerPoint Presentation</vt:lpstr>
      <vt:lpstr>Remember the Sabbath</vt:lpstr>
      <vt:lpstr>Remember the Sabbath</vt:lpstr>
      <vt:lpstr>Vanilla Wafer Cookies </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Manna in the Desert</dc:title>
  <dc:creator>Welcome Janelle</dc:creator>
  <cp:lastModifiedBy>Janelle Clendenon</cp:lastModifiedBy>
  <cp:revision>43</cp:revision>
  <dcterms:created xsi:type="dcterms:W3CDTF">2020-06-04T22:52:30Z</dcterms:created>
  <dcterms:modified xsi:type="dcterms:W3CDTF">2025-04-08T22:14:12Z</dcterms:modified>
</cp:coreProperties>
</file>