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97" r:id="rId4"/>
    <p:sldId id="267" r:id="rId5"/>
    <p:sldId id="268" r:id="rId6"/>
    <p:sldId id="288" r:id="rId7"/>
    <p:sldId id="258" r:id="rId8"/>
    <p:sldId id="260" r:id="rId9"/>
    <p:sldId id="262" r:id="rId10"/>
    <p:sldId id="265" r:id="rId11"/>
    <p:sldId id="266" r:id="rId12"/>
    <p:sldId id="324" r:id="rId13"/>
    <p:sldId id="342" r:id="rId14"/>
    <p:sldId id="343" r:id="rId15"/>
    <p:sldId id="269"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44" r:id="rId29"/>
    <p:sldId id="337" r:id="rId30"/>
    <p:sldId id="338" r:id="rId31"/>
    <p:sldId id="339" r:id="rId32"/>
    <p:sldId id="340" r:id="rId33"/>
    <p:sldId id="341" r:id="rId34"/>
    <p:sldId id="270" r:id="rId35"/>
    <p:sldId id="282" r:id="rId36"/>
    <p:sldId id="306" r:id="rId37"/>
    <p:sldId id="276" r:id="rId38"/>
    <p:sldId id="273" r:id="rId39"/>
    <p:sldId id="318" r:id="rId40"/>
    <p:sldId id="285" r:id="rId41"/>
    <p:sldId id="279" r:id="rId42"/>
    <p:sldId id="345" r:id="rId43"/>
    <p:sldId id="274" r:id="rId44"/>
    <p:sldId id="286" r:id="rId45"/>
    <p:sldId id="319" r:id="rId46"/>
    <p:sldId id="280" r:id="rId47"/>
    <p:sldId id="305" r:id="rId48"/>
    <p:sldId id="304" r:id="rId49"/>
    <p:sldId id="300" r:id="rId50"/>
    <p:sldId id="295" r:id="rId51"/>
    <p:sldId id="301" r:id="rId52"/>
    <p:sldId id="296" r:id="rId53"/>
    <p:sldId id="30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08"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D739D127-E7E3-4937-A92C-79E7A3CDFA4A}" type="datetimeFigureOut">
              <a:rPr lang="en-US" smtClean="0"/>
              <a:t>3/2/2019</a:t>
            </a:fld>
            <a:endParaRPr lang="en-US"/>
          </a:p>
        </p:txBody>
      </p:sp>
      <p:sp>
        <p:nvSpPr>
          <p:cNvPr id="23" name="Slide Number Placeholder 22"/>
          <p:cNvSpPr>
            <a:spLocks noGrp="1"/>
          </p:cNvSpPr>
          <p:nvPr>
            <p:ph type="sldNum" sz="quarter" idx="11"/>
          </p:nvPr>
        </p:nvSpPr>
        <p:spPr/>
        <p:txBody>
          <a:bodyPr/>
          <a:lstStyle/>
          <a:p>
            <a:fld id="{7418CED8-6E37-4585-A362-CAC99D8D5B9E}"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39D127-E7E3-4937-A92C-79E7A3CDFA4A}"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8CED8-6E37-4585-A362-CAC99D8D5B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39D127-E7E3-4937-A92C-79E7A3CDFA4A}"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8CED8-6E37-4585-A362-CAC99D8D5B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D739D127-E7E3-4937-A92C-79E7A3CDFA4A}" type="datetimeFigureOut">
              <a:rPr lang="en-US" smtClean="0"/>
              <a:t>3/2/2019</a:t>
            </a:fld>
            <a:endParaRPr lang="en-US"/>
          </a:p>
        </p:txBody>
      </p:sp>
      <p:sp>
        <p:nvSpPr>
          <p:cNvPr id="19" name="Slide Number Placeholder 18"/>
          <p:cNvSpPr>
            <a:spLocks noGrp="1"/>
          </p:cNvSpPr>
          <p:nvPr>
            <p:ph type="sldNum" sz="quarter" idx="15"/>
          </p:nvPr>
        </p:nvSpPr>
        <p:spPr/>
        <p:txBody>
          <a:bodyPr/>
          <a:lstStyle/>
          <a:p>
            <a:fld id="{7418CED8-6E37-4585-A362-CAC99D8D5B9E}"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D739D127-E7E3-4937-A92C-79E7A3CDFA4A}" type="datetimeFigureOut">
              <a:rPr lang="en-US" smtClean="0"/>
              <a:t>3/2/2019</a:t>
            </a:fld>
            <a:endParaRPr lang="en-US"/>
          </a:p>
        </p:txBody>
      </p:sp>
      <p:sp>
        <p:nvSpPr>
          <p:cNvPr id="20" name="Slide Number Placeholder 19"/>
          <p:cNvSpPr>
            <a:spLocks noGrp="1"/>
          </p:cNvSpPr>
          <p:nvPr>
            <p:ph type="sldNum" sz="quarter" idx="11"/>
          </p:nvPr>
        </p:nvSpPr>
        <p:spPr/>
        <p:txBody>
          <a:bodyPr/>
          <a:lstStyle/>
          <a:p>
            <a:fld id="{7418CED8-6E37-4585-A362-CAC99D8D5B9E}"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D739D127-E7E3-4937-A92C-79E7A3CDFA4A}" type="datetimeFigureOut">
              <a:rPr lang="en-US" smtClean="0"/>
              <a:t>3/2/2019</a:t>
            </a:fld>
            <a:endParaRPr lang="en-US"/>
          </a:p>
        </p:txBody>
      </p:sp>
      <p:sp>
        <p:nvSpPr>
          <p:cNvPr id="25" name="Slide Number Placeholder 24"/>
          <p:cNvSpPr>
            <a:spLocks noGrp="1"/>
          </p:cNvSpPr>
          <p:nvPr>
            <p:ph type="sldNum" sz="quarter" idx="16"/>
          </p:nvPr>
        </p:nvSpPr>
        <p:spPr/>
        <p:txBody>
          <a:bodyPr/>
          <a:lstStyle/>
          <a:p>
            <a:fld id="{7418CED8-6E37-4585-A362-CAC99D8D5B9E}"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D739D127-E7E3-4937-A92C-79E7A3CDFA4A}" type="datetimeFigureOut">
              <a:rPr lang="en-US" smtClean="0"/>
              <a:t>3/2/2019</a:t>
            </a:fld>
            <a:endParaRPr lang="en-US"/>
          </a:p>
        </p:txBody>
      </p:sp>
      <p:sp>
        <p:nvSpPr>
          <p:cNvPr id="24" name="Slide Number Placeholder 23"/>
          <p:cNvSpPr>
            <a:spLocks noGrp="1"/>
          </p:cNvSpPr>
          <p:nvPr>
            <p:ph type="sldNum" sz="quarter" idx="17"/>
          </p:nvPr>
        </p:nvSpPr>
        <p:spPr/>
        <p:txBody>
          <a:bodyPr/>
          <a:lstStyle/>
          <a:p>
            <a:fld id="{7418CED8-6E37-4585-A362-CAC99D8D5B9E}"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D739D127-E7E3-4937-A92C-79E7A3CDFA4A}" type="datetimeFigureOut">
              <a:rPr lang="en-US" smtClean="0"/>
              <a:t>3/2/2019</a:t>
            </a:fld>
            <a:endParaRPr lang="en-US"/>
          </a:p>
        </p:txBody>
      </p:sp>
      <p:sp>
        <p:nvSpPr>
          <p:cNvPr id="14" name="Slide Number Placeholder 13"/>
          <p:cNvSpPr>
            <a:spLocks noGrp="1"/>
          </p:cNvSpPr>
          <p:nvPr>
            <p:ph type="sldNum" sz="quarter" idx="11"/>
          </p:nvPr>
        </p:nvSpPr>
        <p:spPr/>
        <p:txBody>
          <a:bodyPr/>
          <a:lstStyle/>
          <a:p>
            <a:fld id="{7418CED8-6E37-4585-A362-CAC99D8D5B9E}"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739D127-E7E3-4937-A92C-79E7A3CDFA4A}" type="datetimeFigureOut">
              <a:rPr lang="en-US" smtClean="0"/>
              <a:t>3/2/2019</a:t>
            </a:fld>
            <a:endParaRPr lang="en-US"/>
          </a:p>
        </p:txBody>
      </p:sp>
      <p:sp>
        <p:nvSpPr>
          <p:cNvPr id="12" name="Slide Number Placeholder 11"/>
          <p:cNvSpPr>
            <a:spLocks noGrp="1"/>
          </p:cNvSpPr>
          <p:nvPr>
            <p:ph type="sldNum" sz="quarter" idx="11"/>
          </p:nvPr>
        </p:nvSpPr>
        <p:spPr/>
        <p:txBody>
          <a:bodyPr/>
          <a:lstStyle/>
          <a:p>
            <a:fld id="{7418CED8-6E37-4585-A362-CAC99D8D5B9E}"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D739D127-E7E3-4937-A92C-79E7A3CDFA4A}" type="datetimeFigureOut">
              <a:rPr lang="en-US" smtClean="0"/>
              <a:t>3/2/2019</a:t>
            </a:fld>
            <a:endParaRPr lang="en-US"/>
          </a:p>
        </p:txBody>
      </p:sp>
      <p:sp>
        <p:nvSpPr>
          <p:cNvPr id="18" name="Slide Number Placeholder 17"/>
          <p:cNvSpPr>
            <a:spLocks noGrp="1"/>
          </p:cNvSpPr>
          <p:nvPr>
            <p:ph type="sldNum" sz="quarter" idx="16"/>
          </p:nvPr>
        </p:nvSpPr>
        <p:spPr/>
        <p:txBody>
          <a:bodyPr/>
          <a:lstStyle/>
          <a:p>
            <a:fld id="{7418CED8-6E37-4585-A362-CAC99D8D5B9E}"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D739D127-E7E3-4937-A92C-79E7A3CDFA4A}" type="datetimeFigureOut">
              <a:rPr lang="en-US" smtClean="0"/>
              <a:t>3/2/2019</a:t>
            </a:fld>
            <a:endParaRPr lang="en-US"/>
          </a:p>
        </p:txBody>
      </p:sp>
      <p:sp>
        <p:nvSpPr>
          <p:cNvPr id="20" name="Slide Number Placeholder 19"/>
          <p:cNvSpPr>
            <a:spLocks noGrp="1"/>
          </p:cNvSpPr>
          <p:nvPr>
            <p:ph type="sldNum" sz="quarter" idx="15"/>
          </p:nvPr>
        </p:nvSpPr>
        <p:spPr/>
        <p:txBody>
          <a:bodyPr/>
          <a:lstStyle/>
          <a:p>
            <a:fld id="{7418CED8-6E37-4585-A362-CAC99D8D5B9E}"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D739D127-E7E3-4937-A92C-79E7A3CDFA4A}" type="datetimeFigureOut">
              <a:rPr lang="en-US" smtClean="0"/>
              <a:t>3/2/2019</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7418CED8-6E37-4585-A362-CAC99D8D5B9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iki.pathfindersonline.org/w/Adventist_Youth_Honors_Answer_Book/Arts_and_Crafts/Bridges"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video" Target="https://www.youtube.com/embed/N_DLcS1BVc4"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iki.pathfindersonline.org/w/Adventist_Youth_Honors_Answer_Book/Arts_and_Crafts/Bridges" TargetMode="Externa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iki.pathfindersonline.org/w/Adventist_Youth_Honors_Answer_Book/Arts_and_Crafts/Bridges"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n.wikipedia.org/wiki/Truss_bridge" TargetMode="Externa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iki.pathfindersonline.org/w/Adventist_Youth_Honors_Answer_Book/Arts_and_Crafts/Bridges" TargetMode="Externa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www.youtube.com/embed/QheSSHUbPeE" TargetMode="External"/><Relationship Id="rId1" Type="http://schemas.openxmlformats.org/officeDocument/2006/relationships/video" Target="https://www.youtube.com/embed/VmOkvYSl52I" TargetMode="External"/><Relationship Id="rId6" Type="http://schemas.openxmlformats.org/officeDocument/2006/relationships/image" Target="../media/image6.png"/><Relationship Id="rId5" Type="http://schemas.openxmlformats.org/officeDocument/2006/relationships/hyperlink" Target="https://www.youtube.com/watch?v=QheSSHUbPeE" TargetMode="External"/><Relationship Id="rId4" Type="http://schemas.openxmlformats.org/officeDocument/2006/relationships/hyperlink" Target="https://www.youtube.com/watch?v=VmOkvYSl52I"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Kavala_aqueduct" TargetMode="External"/><Relationship Id="rId2" Type="http://schemas.openxmlformats.org/officeDocument/2006/relationships/image" Target="../media/image46.jpe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wiki.pathfindersonline.org/w/Adventist_Youth_Honors_Answer_Book/Arts_and_Crafts/Bridges" TargetMode="External"/><Relationship Id="rId2" Type="http://schemas.openxmlformats.org/officeDocument/2006/relationships/image" Target="../media/image50.jpeg"/><Relationship Id="rId1" Type="http://schemas.openxmlformats.org/officeDocument/2006/relationships/slideLayout" Target="../slideLayouts/slideLayout8.xml"/><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57.jpeg"/><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iki.pathfindersonline.org/w/Adventist_Youth_Honors_Answer_Book/Arts_and_Crafts/Bridges" TargetMode="Externa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n.wikipedia.org/wiki/List_of_longest_cantilever_bridges" TargetMode="External"/><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xml"/><Relationship Id="rId4" Type="http://schemas.openxmlformats.org/officeDocument/2006/relationships/image" Target="../media/image67.jpeg"/></Relationships>
</file>

<file path=ppt/slides/_rels/slide43.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hyperlink" Target="http://wiki.pathfindersonline.org/w/Adventist_Youth_Honors_Answer_Book/Arts_and_Crafts/Bridges" TargetMode="External"/><Relationship Id="rId1" Type="http://schemas.openxmlformats.org/officeDocument/2006/relationships/slideLayout" Target="../slideLayouts/slideLayout8.xml"/><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List_of_longest_suspension_bridge_spans" TargetMode="External"/><Relationship Id="rId2" Type="http://schemas.openxmlformats.org/officeDocument/2006/relationships/hyperlink" Target="http://en.wikipedia.org/wiki/Ambassador_Bridge" TargetMode="Externa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s://www.youtube.com/embed/giP-oiD9wVQ" TargetMode="External"/><Relationship Id="rId1" Type="http://schemas.openxmlformats.org/officeDocument/2006/relationships/video" Target="https://www.youtube.com/embed/-8xK3w4mvr4" TargetMode="External"/><Relationship Id="rId6" Type="http://schemas.openxmlformats.org/officeDocument/2006/relationships/hyperlink" Target="https://www.youtube.com/watch?v=giP-oiD9wVQ" TargetMode="External"/><Relationship Id="rId5" Type="http://schemas.openxmlformats.org/officeDocument/2006/relationships/hyperlink" Target="http://mentalfloss.com/article/75169/watch-time-lapse-bridge-being-built-over-st-croix-river"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3.xml"/><Relationship Id="rId5" Type="http://schemas.openxmlformats.org/officeDocument/2006/relationships/image" Target="../media/image78.jpeg"/><Relationship Id="rId4" Type="http://schemas.openxmlformats.org/officeDocument/2006/relationships/image" Target="../media/image77.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s://www.youtube.com/embed/hz6ghvVbKpY" TargetMode="External"/><Relationship Id="rId1" Type="http://schemas.openxmlformats.org/officeDocument/2006/relationships/video" Target="https://www.youtube.com/embed/33v5rItnpac" TargetMode="External"/><Relationship Id="rId6" Type="http://schemas.openxmlformats.org/officeDocument/2006/relationships/hyperlink" Target="https://www.youtube.com/watch?v=hz6ghvVbKpY" TargetMode="External"/><Relationship Id="rId5" Type="http://schemas.openxmlformats.org/officeDocument/2006/relationships/image" Target="../media/image6.png"/><Relationship Id="rId4" Type="http://schemas.openxmlformats.org/officeDocument/2006/relationships/hyperlink" Target="https://www.youtube.com/watch?time_continue=32&amp;v=33v5rItnpac"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562600"/>
            <a:ext cx="7839559" cy="609600"/>
          </a:xfrm>
        </p:spPr>
        <p:txBody>
          <a:bodyPr>
            <a:normAutofit/>
          </a:bodyPr>
          <a:lstStyle/>
          <a:p>
            <a:r>
              <a:rPr lang="en-US" sz="1200" dirty="0" smtClean="0"/>
              <a:t>Requirements and info here:</a:t>
            </a:r>
          </a:p>
          <a:p>
            <a:r>
              <a:rPr lang="en-US" sz="1200" dirty="0" smtClean="0">
                <a:hlinkClick r:id="rId2"/>
              </a:rPr>
              <a:t>Bridges Honor at wiki </a:t>
            </a:r>
            <a:r>
              <a:rPr lang="en-US" sz="1200" dirty="0" err="1" smtClean="0">
                <a:hlinkClick r:id="rId2"/>
              </a:rPr>
              <a:t>Pathfindersonline</a:t>
            </a:r>
            <a:endParaRPr lang="en-US" sz="1200" dirty="0"/>
          </a:p>
        </p:txBody>
      </p:sp>
      <p:pic>
        <p:nvPicPr>
          <p:cNvPr id="4" name="Picture 2" descr="Image result for bridge silhouette"/>
          <p:cNvPicPr>
            <a:picLocks noChangeAspect="1" noChangeArrowheads="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b="75152"/>
          <a:stretch/>
        </p:blipFill>
        <p:spPr bwMode="auto">
          <a:xfrm>
            <a:off x="198620" y="42548"/>
            <a:ext cx="4555760" cy="771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49789"/>
            <a:ext cx="7680960" cy="1669611"/>
          </a:xfrm>
        </p:spPr>
        <p:txBody>
          <a:bodyPr>
            <a:normAutofit/>
          </a:bodyPr>
          <a:lstStyle/>
          <a:p>
            <a:r>
              <a:rPr lang="en-US" sz="6600" b="1" dirty="0" smtClean="0">
                <a:solidFill>
                  <a:srgbClr val="FF0000"/>
                </a:solidFill>
                <a:latin typeface="Arial Rounded MT Bold" panose="020F0704030504030204" pitchFamily="34" charset="0"/>
              </a:rPr>
              <a:t>BRIDGES  HONOR</a:t>
            </a:r>
            <a:endParaRPr lang="en-US" sz="6600" b="1" dirty="0">
              <a:solidFill>
                <a:srgbClr val="FF0000"/>
              </a:solidFill>
              <a:latin typeface="Arial Rounded MT Bold" panose="020F0704030504030204" pitchFamily="34" charset="0"/>
            </a:endParaRPr>
          </a:p>
        </p:txBody>
      </p:sp>
      <p:pic>
        <p:nvPicPr>
          <p:cNvPr id="6" name="Picture 2" descr="Image result for bridge silhouette"/>
          <p:cNvPicPr>
            <a:picLocks noChangeAspect="1" noChangeArrowheads="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t="62950" b="11986"/>
          <a:stretch/>
        </p:blipFill>
        <p:spPr bwMode="auto">
          <a:xfrm>
            <a:off x="-1249" y="3886200"/>
            <a:ext cx="4555760" cy="778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iki.pathfindersonline.org/images/thumb/e/ef/Bridges.png/150px-Brid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127" y="4876800"/>
            <a:ext cx="2286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ridge silhouette"/>
          <p:cNvPicPr>
            <a:picLocks noChangeAspect="1" noChangeArrowheads="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t="21936" b="56128"/>
          <a:stretch/>
        </p:blipFill>
        <p:spPr bwMode="auto">
          <a:xfrm>
            <a:off x="4563256" y="87746"/>
            <a:ext cx="4555760" cy="681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bridge silhouette"/>
          <p:cNvPicPr>
            <a:picLocks noChangeAspect="1" noChangeArrowheads="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t="44142" b="37439"/>
          <a:stretch/>
        </p:blipFill>
        <p:spPr bwMode="auto">
          <a:xfrm>
            <a:off x="4554511" y="3961383"/>
            <a:ext cx="4555760" cy="5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618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92500" lnSpcReduction="20000"/>
          </a:bodyPr>
          <a:lstStyle/>
          <a:p>
            <a:r>
              <a:rPr lang="en-US" dirty="0" smtClean="0"/>
              <a:t>Take a piece of string.</a:t>
            </a:r>
          </a:p>
          <a:p>
            <a:r>
              <a:rPr lang="en-US" dirty="0" smtClean="0"/>
              <a:t>Choose a partner.</a:t>
            </a:r>
          </a:p>
          <a:p>
            <a:r>
              <a:rPr lang="en-US" dirty="0" smtClean="0"/>
              <a:t>Play a little tug-of-war with the string.</a:t>
            </a:r>
          </a:p>
          <a:p>
            <a:endParaRPr lang="en-US" dirty="0"/>
          </a:p>
          <a:p>
            <a:r>
              <a:rPr lang="en-US" dirty="0" smtClean="0"/>
              <a:t>You are feeling tension.</a:t>
            </a:r>
          </a:p>
          <a:p>
            <a:endParaRPr lang="en-US" dirty="0"/>
          </a:p>
          <a:p>
            <a:r>
              <a:rPr lang="en-US" dirty="0" smtClean="0"/>
              <a:t>What happened?</a:t>
            </a:r>
          </a:p>
          <a:p>
            <a:endParaRPr lang="en-US" dirty="0"/>
          </a:p>
          <a:p>
            <a:r>
              <a:rPr lang="en-US" dirty="0" smtClean="0"/>
              <a:t>Try it with thread and then with rope.</a:t>
            </a:r>
          </a:p>
          <a:p>
            <a:r>
              <a:rPr lang="en-US" dirty="0" smtClean="0"/>
              <a:t>Were there differences?  What happened?</a:t>
            </a:r>
          </a:p>
          <a:p>
            <a:r>
              <a:rPr lang="en-US" dirty="0" smtClean="0"/>
              <a:t>How thick did the string need to be?</a:t>
            </a:r>
            <a:endParaRPr lang="en-US" dirty="0"/>
          </a:p>
        </p:txBody>
      </p:sp>
      <p:sp>
        <p:nvSpPr>
          <p:cNvPr id="4" name="Title 3"/>
          <p:cNvSpPr>
            <a:spLocks noGrp="1"/>
          </p:cNvSpPr>
          <p:nvPr>
            <p:ph type="title"/>
          </p:nvPr>
        </p:nvSpPr>
        <p:spPr/>
        <p:txBody>
          <a:bodyPr/>
          <a:lstStyle/>
          <a:p>
            <a:r>
              <a:rPr lang="en-US" dirty="0" smtClean="0">
                <a:solidFill>
                  <a:srgbClr val="FF0000"/>
                </a:solidFill>
              </a:rPr>
              <a:t>Tension Demonstration</a:t>
            </a:r>
            <a:endParaRPr lang="en-US" dirty="0">
              <a:solidFill>
                <a:srgbClr val="FF0000"/>
              </a:solidFill>
            </a:endParaRPr>
          </a:p>
        </p:txBody>
      </p:sp>
      <p:sp>
        <p:nvSpPr>
          <p:cNvPr id="5" name="Rounded Rectangular Callout 4"/>
          <p:cNvSpPr/>
          <p:nvPr/>
        </p:nvSpPr>
        <p:spPr>
          <a:xfrm>
            <a:off x="2757406" y="5867400"/>
            <a:ext cx="2347993" cy="762000"/>
          </a:xfrm>
          <a:prstGeom prst="wedgeRoundRectCallout">
            <a:avLst>
              <a:gd name="adj1" fmla="val -79337"/>
              <a:gd name="adj2" fmla="val -226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Tell your neighbor</a:t>
            </a:r>
          </a:p>
          <a:p>
            <a:pPr algn="ctr"/>
            <a:r>
              <a:rPr lang="en-US" dirty="0" smtClean="0"/>
              <a:t>what tension force  is.</a:t>
            </a:r>
            <a:endParaRPr lang="en-US" dirty="0"/>
          </a:p>
        </p:txBody>
      </p:sp>
      <p:pic>
        <p:nvPicPr>
          <p:cNvPr id="6" name="Picture 2" descr="Image result for animated car carto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446485"/>
            <a:ext cx="1674238" cy="1364343"/>
          </a:xfrm>
          <a:prstGeom prst="rect">
            <a:avLst/>
          </a:prstGeom>
          <a:noFill/>
          <a:extLst>
            <a:ext uri="{909E8E84-426E-40DD-AFC4-6F175D3DCCD1}">
              <a14:hiddenFill xmlns:a14="http://schemas.microsoft.com/office/drawing/2010/main">
                <a:solidFill>
                  <a:srgbClr val="FFFFFF"/>
                </a:solidFill>
              </a14:hiddenFill>
            </a:ext>
          </a:extLst>
        </p:spPr>
      </p:pic>
      <p:pic>
        <p:nvPicPr>
          <p:cNvPr id="7" name="N_DLcS1BVc4"/>
          <p:cNvPicPr>
            <a:picLocks noRot="1" noChangeAspect="1"/>
          </p:cNvPicPr>
          <p:nvPr>
            <a:videoFile r:link="rId1"/>
          </p:nvPr>
        </p:nvPicPr>
        <p:blipFill>
          <a:blip r:embed="rId4"/>
          <a:stretch>
            <a:fillRect/>
          </a:stretch>
        </p:blipFill>
        <p:spPr>
          <a:xfrm>
            <a:off x="4267200" y="1600200"/>
            <a:ext cx="4572000" cy="2571750"/>
          </a:xfrm>
          <a:prstGeom prst="rect">
            <a:avLst/>
          </a:prstGeom>
        </p:spPr>
      </p:pic>
    </p:spTree>
    <p:extLst>
      <p:ext uri="{BB962C8B-B14F-4D97-AF65-F5344CB8AC3E}">
        <p14:creationId xmlns:p14="http://schemas.microsoft.com/office/powerpoint/2010/main" val="13687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32" presetClass="emph" presetSubtype="0" fill="hold" nodeType="after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Now instead of playing tug of war, one person will push the string toward the other person.</a:t>
            </a:r>
          </a:p>
          <a:p>
            <a:r>
              <a:rPr lang="en-US" dirty="0" smtClean="0"/>
              <a:t>What happened?</a:t>
            </a:r>
          </a:p>
          <a:p>
            <a:r>
              <a:rPr lang="en-US" dirty="0" smtClean="0"/>
              <a:t>Can you do this without the string bunching up?</a:t>
            </a:r>
          </a:p>
          <a:p>
            <a:r>
              <a:rPr lang="en-US" dirty="0" smtClean="0"/>
              <a:t>In a bridge, the member under compression needs to be rigid.  If it buckles – BIG problem!</a:t>
            </a:r>
          </a:p>
          <a:p>
            <a:r>
              <a:rPr lang="en-US" dirty="0" smtClean="0"/>
              <a:t>So try pushing a thin dowel against the wall or table.  Then try a thicker dowel or pencil.  </a:t>
            </a:r>
          </a:p>
          <a:p>
            <a:r>
              <a:rPr lang="en-US" dirty="0" smtClean="0"/>
              <a:t>How thick does it need to be so it won’t bend?</a:t>
            </a:r>
            <a:endParaRPr lang="en-US" dirty="0"/>
          </a:p>
        </p:txBody>
      </p:sp>
      <p:sp>
        <p:nvSpPr>
          <p:cNvPr id="4" name="Title 3"/>
          <p:cNvSpPr>
            <a:spLocks noGrp="1"/>
          </p:cNvSpPr>
          <p:nvPr>
            <p:ph type="title"/>
          </p:nvPr>
        </p:nvSpPr>
        <p:spPr/>
        <p:txBody>
          <a:bodyPr/>
          <a:lstStyle/>
          <a:p>
            <a:r>
              <a:rPr lang="en-US" dirty="0" smtClean="0">
                <a:solidFill>
                  <a:srgbClr val="FF0000"/>
                </a:solidFill>
              </a:rPr>
              <a:t>Compression Demonstration</a:t>
            </a:r>
            <a:endParaRPr lang="en-US" dirty="0">
              <a:solidFill>
                <a:srgbClr val="FF0000"/>
              </a:solidFill>
            </a:endParaRPr>
          </a:p>
        </p:txBody>
      </p:sp>
      <p:sp>
        <p:nvSpPr>
          <p:cNvPr id="5" name="Rounded Rectangular Callout 4"/>
          <p:cNvSpPr/>
          <p:nvPr/>
        </p:nvSpPr>
        <p:spPr>
          <a:xfrm>
            <a:off x="2757406" y="5867400"/>
            <a:ext cx="3186194" cy="762000"/>
          </a:xfrm>
          <a:prstGeom prst="wedgeRoundRectCallout">
            <a:avLst>
              <a:gd name="adj1" fmla="val -79337"/>
              <a:gd name="adj2" fmla="val -226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Tell your neighbor</a:t>
            </a:r>
          </a:p>
          <a:p>
            <a:pPr algn="ctr"/>
            <a:r>
              <a:rPr lang="en-US" dirty="0" smtClean="0"/>
              <a:t>what compression force  is.</a:t>
            </a:r>
            <a:endParaRPr lang="en-US" dirty="0"/>
          </a:p>
        </p:txBody>
      </p:sp>
      <p:pic>
        <p:nvPicPr>
          <p:cNvPr id="6" name="Picture 2" descr="Image result for animated car cartoon"/>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446485"/>
            <a:ext cx="1674238" cy="136434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Image result for compression and tension in brid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35048"/>
            <a:ext cx="3413521"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86400" y="457200"/>
            <a:ext cx="3413521" cy="1981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129" name="Picture 9" descr="Image result for compression and tension in brid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457200"/>
            <a:ext cx="3413521" cy="198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3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32" presetClass="emph" presetSubtype="0" fill="hold" nodeType="after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2426" y="1600199"/>
            <a:ext cx="8334374" cy="1752601"/>
          </a:xfrm>
        </p:spPr>
        <p:txBody>
          <a:bodyPr>
            <a:normAutofit fontScale="85000" lnSpcReduction="10000"/>
          </a:bodyPr>
          <a:lstStyle/>
          <a:p>
            <a:r>
              <a:rPr lang="en-US" sz="2800" dirty="0"/>
              <a:t>The downward pressure (usually vertical) that is applied to the supporting columns of a bridge design by the weight of the bridge materials as well as the traffic load that is on the bridge</a:t>
            </a:r>
            <a:endParaRPr lang="en-US" dirty="0"/>
          </a:p>
        </p:txBody>
      </p:sp>
      <p:sp>
        <p:nvSpPr>
          <p:cNvPr id="4" name="Title 3"/>
          <p:cNvSpPr>
            <a:spLocks noGrp="1"/>
          </p:cNvSpPr>
          <p:nvPr>
            <p:ph type="title"/>
          </p:nvPr>
        </p:nvSpPr>
        <p:spPr/>
        <p:txBody>
          <a:bodyPr/>
          <a:lstStyle/>
          <a:p>
            <a:r>
              <a:rPr lang="en-US" dirty="0" smtClean="0"/>
              <a:t>COMPRESSION FORCE</a:t>
            </a:r>
            <a:endParaRPr lang="en-US" dirty="0"/>
          </a:p>
        </p:txBody>
      </p:sp>
      <p:sp>
        <p:nvSpPr>
          <p:cNvPr id="5" name="TextBox 4"/>
          <p:cNvSpPr txBox="1"/>
          <p:nvPr/>
        </p:nvSpPr>
        <p:spPr>
          <a:xfrm>
            <a:off x="3809999" y="5915983"/>
            <a:ext cx="5189515" cy="369332"/>
          </a:xfrm>
          <a:prstGeom prst="rect">
            <a:avLst/>
          </a:prstGeom>
          <a:noFill/>
        </p:spPr>
        <p:txBody>
          <a:bodyPr wrap="square" rtlCol="0">
            <a:spAutoFit/>
          </a:bodyPr>
          <a:lstStyle/>
          <a:p>
            <a:pPr algn="ctr"/>
            <a:r>
              <a:rPr lang="en-US" dirty="0" smtClean="0"/>
              <a:t>PORT RIVER BRIDGE</a:t>
            </a:r>
            <a:endParaRPr lang="en-US" dirty="0"/>
          </a:p>
        </p:txBody>
      </p:sp>
      <p:pic>
        <p:nvPicPr>
          <p:cNvPr id="5122" name="Picture 2" descr="Image result for COMPRESSION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541" y="3430789"/>
            <a:ext cx="4780430" cy="29091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3429000"/>
            <a:ext cx="3733800" cy="1524000"/>
          </a:xfrm>
        </p:spPr>
        <p:txBody>
          <a:bodyPr>
            <a:normAutofit fontScale="92500" lnSpcReduction="20000"/>
          </a:bodyPr>
          <a:lstStyle/>
          <a:p>
            <a:r>
              <a:rPr lang="en-US" dirty="0" smtClean="0"/>
              <a:t>TRUSS BRIDGE</a:t>
            </a:r>
          </a:p>
          <a:p>
            <a:r>
              <a:rPr lang="en-US" dirty="0" smtClean="0"/>
              <a:t>Connect 3 triangles with overlapping sticks to be a truss for the left and another 3 for the truss on the right</a:t>
            </a:r>
            <a:endParaRPr lang="en-US" dirty="0"/>
          </a:p>
        </p:txBody>
      </p:sp>
      <p:sp>
        <p:nvSpPr>
          <p:cNvPr id="3" name="Title 2"/>
          <p:cNvSpPr>
            <a:spLocks noGrp="1"/>
          </p:cNvSpPr>
          <p:nvPr>
            <p:ph type="title"/>
          </p:nvPr>
        </p:nvSpPr>
        <p:spPr>
          <a:xfrm>
            <a:off x="354366" y="1990078"/>
            <a:ext cx="8439912" cy="1286522"/>
          </a:xfrm>
        </p:spPr>
        <p:txBody>
          <a:bodyPr/>
          <a:lstStyle/>
          <a:p>
            <a:r>
              <a:rPr lang="en-US" dirty="0" smtClean="0"/>
              <a:t>Keep Building:  Step </a:t>
            </a:r>
            <a:r>
              <a:rPr lang="en-US" dirty="0"/>
              <a:t>2</a:t>
            </a:r>
          </a:p>
        </p:txBody>
      </p:sp>
      <p:sp>
        <p:nvSpPr>
          <p:cNvPr id="10" name="Rectangle 9"/>
          <p:cNvSpPr/>
          <p:nvPr/>
        </p:nvSpPr>
        <p:spPr>
          <a:xfrm>
            <a:off x="1828800" y="228600"/>
            <a:ext cx="4572000" cy="1371600"/>
          </a:xfrm>
          <a:prstGeom prst="rect">
            <a:avLst/>
          </a:prstGeom>
          <a:pattFill prst="horzBrick">
            <a:fgClr>
              <a:schemeClr val="accent3">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81800" y="457200"/>
            <a:ext cx="1828800" cy="646331"/>
          </a:xfrm>
          <a:prstGeom prst="rect">
            <a:avLst/>
          </a:prstGeom>
          <a:noFill/>
        </p:spPr>
        <p:txBody>
          <a:bodyPr wrap="square" rtlCol="0">
            <a:spAutoFit/>
          </a:bodyPr>
          <a:lstStyle/>
          <a:p>
            <a:r>
              <a:rPr lang="en-US" dirty="0" smtClean="0"/>
              <a:t>Time limit:</a:t>
            </a:r>
          </a:p>
          <a:p>
            <a:pPr algn="r"/>
            <a:r>
              <a:rPr lang="en-US" dirty="0" smtClean="0"/>
              <a:t>15 minutes</a:t>
            </a:r>
            <a:endParaRPr lang="en-US" dirty="0"/>
          </a:p>
        </p:txBody>
      </p:sp>
      <p:sp>
        <p:nvSpPr>
          <p:cNvPr id="17" name="Subtitle 1"/>
          <p:cNvSpPr txBox="1">
            <a:spLocks/>
          </p:cNvSpPr>
          <p:nvPr/>
        </p:nvSpPr>
        <p:spPr>
          <a:xfrm>
            <a:off x="4533900" y="3478924"/>
            <a:ext cx="4305300" cy="1524000"/>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dirty="0" smtClean="0"/>
              <a:t>CABLE BRIDGE</a:t>
            </a:r>
          </a:p>
          <a:p>
            <a:r>
              <a:rPr lang="en-US" dirty="0" smtClean="0"/>
              <a:t>Connect the sides of each tower with perpendicular and diagonal sticks.</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931" r="12069"/>
          <a:stretch/>
        </p:blipFill>
        <p:spPr>
          <a:xfrm>
            <a:off x="627993" y="5105400"/>
            <a:ext cx="1927481" cy="154886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5002924"/>
            <a:ext cx="2935723" cy="1651344"/>
          </a:xfrm>
          <a:prstGeom prst="rect">
            <a:avLst/>
          </a:prstGeom>
        </p:spPr>
      </p:pic>
    </p:spTree>
    <p:extLst>
      <p:ext uri="{BB962C8B-B14F-4D97-AF65-F5344CB8AC3E}">
        <p14:creationId xmlns:p14="http://schemas.microsoft.com/office/powerpoint/2010/main" val="38415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9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Continue the presentation.</a:t>
            </a:r>
          </a:p>
          <a:p>
            <a:r>
              <a:rPr lang="en-US" dirty="0" smtClean="0"/>
              <a:t>This will give your work time to dry. </a:t>
            </a:r>
            <a:endParaRPr lang="en-US" dirty="0"/>
          </a:p>
        </p:txBody>
      </p:sp>
      <p:sp>
        <p:nvSpPr>
          <p:cNvPr id="3" name="Title 2"/>
          <p:cNvSpPr>
            <a:spLocks noGrp="1"/>
          </p:cNvSpPr>
          <p:nvPr>
            <p:ph type="title"/>
          </p:nvPr>
        </p:nvSpPr>
        <p:spPr/>
        <p:txBody>
          <a:bodyPr/>
          <a:lstStyle/>
          <a:p>
            <a:r>
              <a:rPr lang="en-US" dirty="0" smtClean="0"/>
              <a:t>When you are done….</a:t>
            </a:r>
            <a:endParaRPr lang="en-US" dirty="0"/>
          </a:p>
        </p:txBody>
      </p:sp>
      <p:grpSp>
        <p:nvGrpSpPr>
          <p:cNvPr id="5" name="Group 4"/>
          <p:cNvGrpSpPr/>
          <p:nvPr/>
        </p:nvGrpSpPr>
        <p:grpSpPr>
          <a:xfrm>
            <a:off x="6520320" y="3823855"/>
            <a:ext cx="2397539" cy="3034145"/>
            <a:chOff x="6520320" y="3823855"/>
            <a:chExt cx="2397539" cy="3034145"/>
          </a:xfrm>
        </p:grpSpPr>
        <p:sp>
          <p:nvSpPr>
            <p:cNvPr id="4" name="Rectangle 3"/>
            <p:cNvSpPr/>
            <p:nvPr/>
          </p:nvSpPr>
          <p:spPr>
            <a:xfrm>
              <a:off x="7239000" y="4343400"/>
              <a:ext cx="762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290" name="Picture 2" descr="C:\Users\copperdaughter\AppData\Local\Microsoft\Windows\INetCache\IE\9E7AAME3\Menuisier_web[1].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20320" y="3823855"/>
              <a:ext cx="2397539" cy="30341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6246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2426" y="4003302"/>
            <a:ext cx="8410574" cy="949698"/>
          </a:xfrm>
        </p:spPr>
        <p:txBody>
          <a:bodyPr numCol="1">
            <a:normAutofit/>
          </a:bodyPr>
          <a:lstStyle/>
          <a:p>
            <a:r>
              <a:rPr lang="en-US" b="1" dirty="0" smtClean="0"/>
              <a:t>2</a:t>
            </a:r>
            <a:r>
              <a:rPr lang="en-US" b="1" dirty="0"/>
              <a:t>.</a:t>
            </a:r>
            <a:r>
              <a:rPr lang="en-US" sz="2400" b="1" dirty="0"/>
              <a:t> Describe these six main types of bridge design and give two examples of each</a:t>
            </a:r>
            <a:r>
              <a:rPr lang="en-US" sz="2400" b="1" dirty="0" smtClean="0"/>
              <a:t>:</a:t>
            </a:r>
          </a:p>
          <a:p>
            <a:pPr marL="342900" indent="-342900">
              <a:buFont typeface="Arial" panose="020B0604020202020204" pitchFamily="34" charset="0"/>
              <a:buChar char="•"/>
            </a:pPr>
            <a:endParaRPr lang="en-US" b="1" dirty="0"/>
          </a:p>
        </p:txBody>
      </p:sp>
      <p:sp>
        <p:nvSpPr>
          <p:cNvPr id="3" name="Title 2"/>
          <p:cNvSpPr>
            <a:spLocks noGrp="1"/>
          </p:cNvSpPr>
          <p:nvPr>
            <p:ph type="title"/>
          </p:nvPr>
        </p:nvSpPr>
        <p:spPr/>
        <p:txBody>
          <a:bodyPr/>
          <a:lstStyle/>
          <a:p>
            <a:r>
              <a:rPr lang="en-US" sz="8800" dirty="0" smtClean="0">
                <a:solidFill>
                  <a:srgbClr val="FF0000"/>
                </a:solidFill>
                <a:latin typeface="Arial Rounded MT Bold" panose="020F0704030504030204" pitchFamily="34" charset="0"/>
              </a:rPr>
              <a:t>Describe …</a:t>
            </a:r>
            <a:endParaRPr lang="en-US" sz="8800" dirty="0">
              <a:solidFill>
                <a:srgbClr val="FF0000"/>
              </a:solidFill>
              <a:latin typeface="Arial Rounded MT Bold" panose="020F0704030504030204" pitchFamily="34" charset="0"/>
            </a:endParaRPr>
          </a:p>
        </p:txBody>
      </p:sp>
      <p:sp>
        <p:nvSpPr>
          <p:cNvPr id="4" name="Rectangle 3"/>
          <p:cNvSpPr/>
          <p:nvPr/>
        </p:nvSpPr>
        <p:spPr>
          <a:xfrm>
            <a:off x="381000" y="5288340"/>
            <a:ext cx="7772400" cy="1569660"/>
          </a:xfrm>
          <a:prstGeom prst="rect">
            <a:avLst/>
          </a:prstGeom>
        </p:spPr>
        <p:txBody>
          <a:bodyPr wrap="square" numCol="2">
            <a:spAutoFit/>
          </a:bodyPr>
          <a:lstStyle/>
          <a:p>
            <a:pPr marL="342900" indent="-342900">
              <a:buFont typeface="Arial" panose="020B0604020202020204" pitchFamily="34" charset="0"/>
              <a:buChar char="•"/>
            </a:pPr>
            <a:r>
              <a:rPr lang="en-US" sz="2400" b="1" dirty="0">
                <a:solidFill>
                  <a:schemeClr val="accent2"/>
                </a:solidFill>
              </a:rPr>
              <a:t>Arch Bridge</a:t>
            </a:r>
          </a:p>
          <a:p>
            <a:pPr marL="342900" indent="-342900">
              <a:buFont typeface="Arial" panose="020B0604020202020204" pitchFamily="34" charset="0"/>
              <a:buChar char="•"/>
            </a:pPr>
            <a:r>
              <a:rPr lang="en-US" sz="2400" b="1" dirty="0">
                <a:solidFill>
                  <a:schemeClr val="accent2"/>
                </a:solidFill>
              </a:rPr>
              <a:t>Beam Bridge</a:t>
            </a:r>
          </a:p>
          <a:p>
            <a:pPr marL="342900" indent="-342900">
              <a:buFont typeface="Arial" panose="020B0604020202020204" pitchFamily="34" charset="0"/>
              <a:buChar char="•"/>
            </a:pPr>
            <a:r>
              <a:rPr lang="en-US" sz="2400" b="1" dirty="0">
                <a:solidFill>
                  <a:schemeClr val="accent2"/>
                </a:solidFill>
              </a:rPr>
              <a:t>Cable-stayed </a:t>
            </a:r>
            <a:r>
              <a:rPr lang="en-US" sz="2400" b="1" dirty="0" smtClean="0">
                <a:solidFill>
                  <a:schemeClr val="accent2"/>
                </a:solidFill>
              </a:rPr>
              <a:t>bridge</a:t>
            </a:r>
          </a:p>
          <a:p>
            <a:endParaRPr lang="en-US" sz="2400" b="1" dirty="0">
              <a:solidFill>
                <a:schemeClr val="accent2"/>
              </a:solidFill>
            </a:endParaRPr>
          </a:p>
          <a:p>
            <a:pPr marL="342900" indent="-342900">
              <a:buFont typeface="Arial" panose="020B0604020202020204" pitchFamily="34" charset="0"/>
              <a:buChar char="•"/>
            </a:pPr>
            <a:r>
              <a:rPr lang="en-US" sz="2400" b="1" dirty="0">
                <a:solidFill>
                  <a:schemeClr val="accent2"/>
                </a:solidFill>
              </a:rPr>
              <a:t>Cantilever bridge</a:t>
            </a:r>
          </a:p>
          <a:p>
            <a:pPr marL="342900" indent="-342900">
              <a:buFont typeface="Arial" panose="020B0604020202020204" pitchFamily="34" charset="0"/>
              <a:buChar char="•"/>
            </a:pPr>
            <a:r>
              <a:rPr lang="en-US" sz="2400" b="1" dirty="0">
                <a:solidFill>
                  <a:schemeClr val="accent2"/>
                </a:solidFill>
              </a:rPr>
              <a:t>Suspension bridge</a:t>
            </a:r>
          </a:p>
          <a:p>
            <a:pPr marL="342900" indent="-342900">
              <a:buFont typeface="Arial" panose="020B0604020202020204" pitchFamily="34" charset="0"/>
              <a:buChar char="•"/>
            </a:pPr>
            <a:r>
              <a:rPr lang="en-US" sz="2400" b="1" dirty="0">
                <a:solidFill>
                  <a:schemeClr val="accent2"/>
                </a:solidFill>
              </a:rPr>
              <a:t>Truss bridge</a:t>
            </a:r>
          </a:p>
        </p:txBody>
      </p:sp>
    </p:spTree>
    <p:extLst>
      <p:ext uri="{BB962C8B-B14F-4D97-AF65-F5344CB8AC3E}">
        <p14:creationId xmlns:p14="http://schemas.microsoft.com/office/powerpoint/2010/main" val="1191567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381000"/>
            <a:ext cx="3461386" cy="1066800"/>
          </a:xfrm>
        </p:spPr>
        <p:txBody>
          <a:bodyPr anchor="t"/>
          <a:lstStyle/>
          <a:p>
            <a:r>
              <a:rPr lang="en-US" dirty="0" smtClean="0">
                <a:solidFill>
                  <a:schemeClr val="accent2"/>
                </a:solidFill>
              </a:rPr>
              <a:t>Beam Bridge</a:t>
            </a:r>
            <a:endParaRPr lang="en-US" dirty="0">
              <a:solidFill>
                <a:schemeClr val="accent2"/>
              </a:solidFill>
            </a:endParaRPr>
          </a:p>
        </p:txBody>
      </p:sp>
      <p:sp>
        <p:nvSpPr>
          <p:cNvPr id="3" name="Text Placeholder 2"/>
          <p:cNvSpPr>
            <a:spLocks noGrp="1"/>
          </p:cNvSpPr>
          <p:nvPr>
            <p:ph type="body" sz="half" idx="2"/>
          </p:nvPr>
        </p:nvSpPr>
        <p:spPr>
          <a:xfrm>
            <a:off x="228600" y="1990725"/>
            <a:ext cx="5257800" cy="3505200"/>
          </a:xfrm>
        </p:spPr>
        <p:txBody>
          <a:bodyPr>
            <a:normAutofit/>
          </a:bodyPr>
          <a:lstStyle/>
          <a:p>
            <a:r>
              <a:rPr lang="en-US" dirty="0"/>
              <a:t>The earliest beam bridges were simple logs that sat across streams and similar simple structures. In modern times, beam bridges are more commonly made from shallow steel “I” beams, box girders, reinforced concrete, or post-tensioned concrete. Weight on top of the beam pushes straight down on the piers at either end of the bridge. </a:t>
            </a:r>
          </a:p>
          <a:p>
            <a:r>
              <a:rPr lang="en-US" dirty="0"/>
              <a:t>Examples include most highway overpasses, and any single log bridge. </a:t>
            </a:r>
          </a:p>
          <a:p>
            <a:endParaRPr lang="en-US" dirty="0"/>
          </a:p>
        </p:txBody>
      </p:sp>
      <p:sp>
        <p:nvSpPr>
          <p:cNvPr id="5" name="TextBox 4"/>
          <p:cNvSpPr txBox="1"/>
          <p:nvPr/>
        </p:nvSpPr>
        <p:spPr>
          <a:xfrm>
            <a:off x="457200" y="6096000"/>
            <a:ext cx="5715000" cy="369332"/>
          </a:xfrm>
          <a:prstGeom prst="rect">
            <a:avLst/>
          </a:prstGeom>
          <a:noFill/>
        </p:spPr>
        <p:txBody>
          <a:bodyPr wrap="square" rtlCol="0">
            <a:spAutoFit/>
          </a:bodyPr>
          <a:lstStyle/>
          <a:p>
            <a:r>
              <a:rPr lang="en-US" dirty="0" smtClean="0"/>
              <a:t>More information at:  </a:t>
            </a:r>
            <a:r>
              <a:rPr lang="en-US" dirty="0" err="1" smtClean="0">
                <a:hlinkClick r:id="rId2"/>
              </a:rPr>
              <a:t>wikki.pathfinders</a:t>
            </a:r>
            <a:r>
              <a:rPr lang="en-US" dirty="0" smtClean="0">
                <a:hlinkClick r:id="rId2"/>
              </a:rPr>
              <a:t> online</a:t>
            </a:r>
            <a:endParaRPr lang="en-US" dirty="0"/>
          </a:p>
        </p:txBody>
      </p:sp>
      <p:sp>
        <p:nvSpPr>
          <p:cNvPr id="7" name="Rectangle 6"/>
          <p:cNvSpPr/>
          <p:nvPr/>
        </p:nvSpPr>
        <p:spPr>
          <a:xfrm>
            <a:off x="228600" y="381000"/>
            <a:ext cx="4572000" cy="1477328"/>
          </a:xfrm>
          <a:prstGeom prst="rect">
            <a:avLst/>
          </a:prstGeom>
        </p:spPr>
        <p:txBody>
          <a:bodyPr>
            <a:normAutofit/>
          </a:bodyPr>
          <a:lstStyle/>
          <a:p>
            <a:r>
              <a:rPr lang="en-US" dirty="0"/>
              <a:t>The beam bridge is the simplest kind of bridge today. Like most bridges that are characterized by how they are supported, beam bridges consist of one horizontal beam with 2 supports, usually on either end. </a:t>
            </a:r>
          </a:p>
        </p:txBody>
      </p:sp>
      <p:pic>
        <p:nvPicPr>
          <p:cNvPr id="6146" name="Picture 2" descr="Image result for beam bridge clipart compression ten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4486" y="1825671"/>
            <a:ext cx="28956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eam bridge clipart compression ten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5457" y="4343400"/>
            <a:ext cx="2895600"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0924" y="2001982"/>
            <a:ext cx="6016076" cy="533400"/>
          </a:xfrm>
        </p:spPr>
        <p:txBody>
          <a:bodyPr>
            <a:noAutofit/>
          </a:bodyPr>
          <a:lstStyle/>
          <a:p>
            <a:r>
              <a:rPr lang="en-US" sz="4000" dirty="0" smtClean="0">
                <a:solidFill>
                  <a:schemeClr val="accent2"/>
                </a:solidFill>
              </a:rPr>
              <a:t>these Beam Bridges</a:t>
            </a:r>
            <a:endParaRPr lang="en-US" sz="4000" dirty="0">
              <a:solidFill>
                <a:schemeClr val="accent2"/>
              </a:solidFill>
            </a:endParaRPr>
          </a:p>
        </p:txBody>
      </p:sp>
      <p:sp>
        <p:nvSpPr>
          <p:cNvPr id="3" name="Title 2"/>
          <p:cNvSpPr>
            <a:spLocks noGrp="1"/>
          </p:cNvSpPr>
          <p:nvPr>
            <p:ph type="title"/>
          </p:nvPr>
        </p:nvSpPr>
        <p:spPr>
          <a:xfrm>
            <a:off x="304800" y="304800"/>
            <a:ext cx="8439912" cy="1374648"/>
          </a:xfrm>
        </p:spPr>
        <p:txBody>
          <a:bodyPr/>
          <a:lstStyle/>
          <a:p>
            <a:r>
              <a:rPr lang="en-US" dirty="0" smtClean="0">
                <a:solidFill>
                  <a:srgbClr val="FF0000"/>
                </a:solidFill>
              </a:rPr>
              <a:t>For example there’s ….</a:t>
            </a:r>
            <a:endParaRPr lang="en-US" dirty="0">
              <a:solidFill>
                <a:srgbClr val="FF0000"/>
              </a:solidFill>
            </a:endParaRPr>
          </a:p>
        </p:txBody>
      </p:sp>
      <p:pic>
        <p:nvPicPr>
          <p:cNvPr id="19458" name="Picture 2" descr="C:\Users\copperdaughter\AppData\Local\Microsoft\Windows\INetCache\IE\4BXIQAW8\beaver_PNG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204" y="0"/>
            <a:ext cx="2268682" cy="2268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24400" y="5323518"/>
            <a:ext cx="3657600" cy="646331"/>
          </a:xfrm>
          <a:prstGeom prst="rect">
            <a:avLst/>
          </a:prstGeom>
          <a:noFill/>
        </p:spPr>
        <p:txBody>
          <a:bodyPr wrap="square" rtlCol="0">
            <a:spAutoFit/>
          </a:bodyPr>
          <a:lstStyle/>
          <a:p>
            <a:r>
              <a:rPr lang="en-US" dirty="0" err="1" smtClean="0"/>
              <a:t>Duportail</a:t>
            </a:r>
            <a:r>
              <a:rPr lang="en-US" dirty="0" smtClean="0"/>
              <a:t> Bridge under construction</a:t>
            </a:r>
          </a:p>
          <a:p>
            <a:r>
              <a:rPr lang="en-US" dirty="0" smtClean="0"/>
              <a:t>Richland, WA</a:t>
            </a:r>
            <a:endParaRPr lang="en-US" dirty="0"/>
          </a:p>
        </p:txBody>
      </p:sp>
      <p:sp>
        <p:nvSpPr>
          <p:cNvPr id="8" name="TextBox 7"/>
          <p:cNvSpPr txBox="1"/>
          <p:nvPr/>
        </p:nvSpPr>
        <p:spPr>
          <a:xfrm>
            <a:off x="533399" y="5346707"/>
            <a:ext cx="3657600" cy="369332"/>
          </a:xfrm>
          <a:prstGeom prst="rect">
            <a:avLst/>
          </a:prstGeom>
          <a:noFill/>
        </p:spPr>
        <p:txBody>
          <a:bodyPr wrap="square" rtlCol="0">
            <a:spAutoFit/>
          </a:bodyPr>
          <a:lstStyle/>
          <a:p>
            <a:r>
              <a:rPr lang="en-US" dirty="0" smtClean="0"/>
              <a:t>Van </a:t>
            </a:r>
            <a:r>
              <a:rPr lang="en-US" dirty="0" err="1" smtClean="0"/>
              <a:t>Giesen</a:t>
            </a:r>
            <a:r>
              <a:rPr lang="en-US" dirty="0" smtClean="0"/>
              <a:t> bridge West Richland</a:t>
            </a:r>
            <a:endParaRPr lang="en-US" dirty="0"/>
          </a:p>
        </p:txBody>
      </p:sp>
      <p:pic>
        <p:nvPicPr>
          <p:cNvPr id="20482" name="Picture 2" descr="Image result for beam bridges in  yakima washington sta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296"/>
          <a:stretch/>
        </p:blipFill>
        <p:spPr bwMode="auto">
          <a:xfrm>
            <a:off x="4519686" y="2918535"/>
            <a:ext cx="4371828" cy="226306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beam bridges in  yakima washington stat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344"/>
          <a:stretch/>
        </p:blipFill>
        <p:spPr bwMode="auto">
          <a:xfrm>
            <a:off x="533399" y="2918535"/>
            <a:ext cx="3788069" cy="226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239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981200"/>
            <a:ext cx="8410574" cy="1178298"/>
          </a:xfrm>
        </p:spPr>
        <p:txBody>
          <a:bodyPr/>
          <a:lstStyle/>
          <a:p>
            <a:r>
              <a:rPr lang="en-US" b="1" dirty="0"/>
              <a:t>5.Draw or illustrate the basic design </a:t>
            </a:r>
            <a:r>
              <a:rPr lang="en-US" b="1" dirty="0" smtClean="0"/>
              <a:t>of </a:t>
            </a:r>
            <a:r>
              <a:rPr lang="en-US" b="1" dirty="0"/>
              <a:t>each of the following bridge types</a:t>
            </a:r>
            <a:r>
              <a:rPr lang="en-US" b="1" dirty="0" smtClean="0"/>
              <a:t>.</a:t>
            </a:r>
          </a:p>
          <a:p>
            <a:r>
              <a:rPr lang="en-US" b="1" dirty="0"/>
              <a:t>	</a:t>
            </a:r>
            <a:r>
              <a:rPr lang="en-US" b="1" dirty="0" smtClean="0"/>
              <a:t>Make a page in your journal for each bridge.</a:t>
            </a:r>
            <a:endParaRPr lang="en-US" b="1" dirty="0"/>
          </a:p>
        </p:txBody>
      </p:sp>
      <p:sp>
        <p:nvSpPr>
          <p:cNvPr id="3" name="Title 2"/>
          <p:cNvSpPr>
            <a:spLocks noGrp="1"/>
          </p:cNvSpPr>
          <p:nvPr>
            <p:ph type="title"/>
          </p:nvPr>
        </p:nvSpPr>
        <p:spPr>
          <a:xfrm>
            <a:off x="152400" y="304800"/>
            <a:ext cx="8439912" cy="1474459"/>
          </a:xfrm>
        </p:spPr>
        <p:txBody>
          <a:bodyPr/>
          <a:lstStyle/>
          <a:p>
            <a:r>
              <a:rPr lang="en-US" sz="8800" dirty="0" smtClean="0">
                <a:solidFill>
                  <a:srgbClr val="FF0000"/>
                </a:solidFill>
                <a:latin typeface="Arial Rounded MT Bold" panose="020F0704030504030204" pitchFamily="34" charset="0"/>
              </a:rPr>
              <a:t>Draw …</a:t>
            </a:r>
            <a:endParaRPr lang="en-US" sz="8800" dirty="0">
              <a:solidFill>
                <a:srgbClr val="FF0000"/>
              </a:solidFill>
              <a:latin typeface="Arial Rounded MT Bold" panose="020F0704030504030204" pitchFamily="34" charset="0"/>
            </a:endParaRPr>
          </a:p>
        </p:txBody>
      </p:sp>
      <p:grpSp>
        <p:nvGrpSpPr>
          <p:cNvPr id="4" name="Group 3"/>
          <p:cNvGrpSpPr/>
          <p:nvPr/>
        </p:nvGrpSpPr>
        <p:grpSpPr>
          <a:xfrm>
            <a:off x="3276600" y="3657600"/>
            <a:ext cx="3366465" cy="2502931"/>
            <a:chOff x="457199" y="316468"/>
            <a:chExt cx="3366465" cy="2502931"/>
          </a:xfrm>
        </p:grpSpPr>
        <p:pic>
          <p:nvPicPr>
            <p:cNvPr id="5" name="Picture 4" descr="BeamBridge-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720968"/>
              <a:ext cx="3366465" cy="20984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4785" y="316468"/>
              <a:ext cx="2743200" cy="369332"/>
            </a:xfrm>
            <a:prstGeom prst="rect">
              <a:avLst/>
            </a:prstGeom>
            <a:noFill/>
          </p:spPr>
          <p:txBody>
            <a:bodyPr wrap="square" rtlCol="0">
              <a:spAutoFit/>
            </a:bodyPr>
            <a:lstStyle/>
            <a:p>
              <a:r>
                <a:rPr lang="en-US" dirty="0" smtClean="0">
                  <a:solidFill>
                    <a:schemeClr val="accent2"/>
                  </a:solidFill>
                  <a:latin typeface="Arial Rounded MT Bold" panose="020F0704030504030204" pitchFamily="34" charset="0"/>
                </a:rPr>
                <a:t>Beam Bridge</a:t>
              </a:r>
              <a:endParaRPr lang="en-US" dirty="0">
                <a:solidFill>
                  <a:schemeClr val="accent2"/>
                </a:solidFill>
                <a:latin typeface="Arial Rounded MT Bold" panose="020F0704030504030204" pitchFamily="34" charset="0"/>
              </a:endParaRPr>
            </a:p>
          </p:txBody>
        </p:sp>
      </p:grpSp>
    </p:spTree>
    <p:extLst>
      <p:ext uri="{BB962C8B-B14F-4D97-AF65-F5344CB8AC3E}">
        <p14:creationId xmlns:p14="http://schemas.microsoft.com/office/powerpoint/2010/main" val="3682047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2426" y="2743200"/>
            <a:ext cx="4676774" cy="2438400"/>
          </a:xfrm>
        </p:spPr>
        <p:txBody>
          <a:bodyPr/>
          <a:lstStyle/>
          <a:p>
            <a:r>
              <a:rPr lang="en-US" dirty="0" smtClean="0"/>
              <a:t>The Lake Pontchartrain Causeway in Louisiana is the world’s longest beam bridge and bridge over water.  It is 24 miles long and is supported by over 9,000 concrete pilings.  The first span opened in 1956 and 2</a:t>
            </a:r>
            <a:r>
              <a:rPr lang="en-US" baseline="30000" dirty="0" smtClean="0"/>
              <a:t>nd</a:t>
            </a:r>
            <a:r>
              <a:rPr lang="en-US" dirty="0" smtClean="0"/>
              <a:t> in 1969.</a:t>
            </a:r>
            <a:endParaRPr lang="en-US" dirty="0"/>
          </a:p>
        </p:txBody>
      </p:sp>
      <p:sp>
        <p:nvSpPr>
          <p:cNvPr id="3" name="Title 2"/>
          <p:cNvSpPr>
            <a:spLocks noGrp="1"/>
          </p:cNvSpPr>
          <p:nvPr>
            <p:ph type="title"/>
          </p:nvPr>
        </p:nvSpPr>
        <p:spPr>
          <a:xfrm>
            <a:off x="228600" y="152400"/>
            <a:ext cx="8439912" cy="1524000"/>
          </a:xfrm>
        </p:spPr>
        <p:txBody>
          <a:bodyPr>
            <a:normAutofit fontScale="90000"/>
          </a:bodyPr>
          <a:lstStyle/>
          <a:p>
            <a:r>
              <a:rPr lang="en-US" dirty="0" smtClean="0">
                <a:solidFill>
                  <a:srgbClr val="FF0000"/>
                </a:solidFill>
              </a:rPr>
              <a:t>How</a:t>
            </a:r>
            <a:r>
              <a:rPr lang="en-US" dirty="0" smtClean="0"/>
              <a:t>       </a:t>
            </a:r>
            <a:r>
              <a:rPr lang="en-US" dirty="0" smtClean="0">
                <a:solidFill>
                  <a:srgbClr val="FF0000"/>
                </a:solidFill>
              </a:rPr>
              <a:t> l … o … n … g</a:t>
            </a:r>
            <a:br>
              <a:rPr lang="en-US" dirty="0" smtClean="0">
                <a:solidFill>
                  <a:srgbClr val="FF0000"/>
                </a:solidFill>
              </a:rPr>
            </a:br>
            <a:r>
              <a:rPr lang="en-US" dirty="0" smtClean="0">
                <a:solidFill>
                  <a:srgbClr val="FF0000"/>
                </a:solidFill>
              </a:rPr>
              <a:t> 	can that bridge be?</a:t>
            </a:r>
            <a:endParaRPr lang="en-US" dirty="0"/>
          </a:p>
        </p:txBody>
      </p:sp>
      <p:sp>
        <p:nvSpPr>
          <p:cNvPr id="4" name="Title 2"/>
          <p:cNvSpPr txBox="1">
            <a:spLocks/>
          </p:cNvSpPr>
          <p:nvPr/>
        </p:nvSpPr>
        <p:spPr>
          <a:xfrm>
            <a:off x="304800" y="1981200"/>
            <a:ext cx="5715000" cy="609600"/>
          </a:xfrm>
          <a:prstGeom prst="rect">
            <a:avLst/>
          </a:prstGeom>
        </p:spPr>
        <p:txBody>
          <a:bodyPr vert="horz" lIns="91440" tIns="45720" rIns="91440" bIns="45720" rtlCol="0" anchor="b" anchorCtr="0">
            <a:normAutofit fontScale="67500" lnSpcReduction="20000"/>
          </a:bodyP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dirty="0" smtClean="0">
                <a:solidFill>
                  <a:schemeClr val="accent2">
                    <a:lumMod val="75000"/>
                  </a:schemeClr>
                </a:solidFill>
              </a:rPr>
              <a:t>Beam Bridge</a:t>
            </a:r>
            <a:endParaRPr lang="en-US" dirty="0">
              <a:solidFill>
                <a:schemeClr val="accent2">
                  <a:lumMod val="75000"/>
                </a:schemeClr>
              </a:solidFill>
            </a:endParaRPr>
          </a:p>
        </p:txBody>
      </p:sp>
      <p:pic>
        <p:nvPicPr>
          <p:cNvPr id="13314" name="Picture 2" descr="Image result for long clipart anim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4994" y="152401"/>
            <a:ext cx="2589006"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Map of Lake Pontchartrain Causeway, Louisia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876800"/>
            <a:ext cx="3427206" cy="177867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Image result for Lake Pontchartrain Cause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21901"/>
            <a:ext cx="28956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e result for Lake Pontchartrain Causew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276600"/>
            <a:ext cx="289560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655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792350"/>
            <a:ext cx="4572000" cy="2760849"/>
          </a:xfrm>
        </p:spPr>
        <p:txBody>
          <a:bodyPr>
            <a:normAutofit lnSpcReduction="10000"/>
          </a:bodyPr>
          <a:lstStyle/>
          <a:p>
            <a:r>
              <a:rPr lang="en-US" b="1" dirty="0"/>
              <a:t>9. Recite John 3:16, then tell how this verse describes Jesus’ role as a bridge between heaven and earth.</a:t>
            </a:r>
          </a:p>
          <a:p>
            <a:endParaRPr lang="en-US" dirty="0" smtClean="0"/>
          </a:p>
          <a:p>
            <a:r>
              <a:rPr lang="en-US" dirty="0" smtClean="0"/>
              <a:t>“</a:t>
            </a:r>
            <a:r>
              <a:rPr lang="en-US" dirty="0"/>
              <a:t>For God so loved the world, that He gave His only begotten Son, that whosoever believeth in Him should not perish, but have everlasting life.”</a:t>
            </a:r>
          </a:p>
        </p:txBody>
      </p:sp>
      <p:sp>
        <p:nvSpPr>
          <p:cNvPr id="3" name="Title 2"/>
          <p:cNvSpPr>
            <a:spLocks noGrp="1"/>
          </p:cNvSpPr>
          <p:nvPr>
            <p:ph type="title"/>
          </p:nvPr>
        </p:nvSpPr>
        <p:spPr>
          <a:xfrm>
            <a:off x="228600" y="381000"/>
            <a:ext cx="8439912" cy="1231126"/>
          </a:xfrm>
        </p:spPr>
        <p:txBody>
          <a:bodyPr/>
          <a:lstStyle/>
          <a:p>
            <a:r>
              <a:rPr lang="en-US" dirty="0" smtClean="0">
                <a:solidFill>
                  <a:srgbClr val="FF0000"/>
                </a:solidFill>
              </a:rPr>
              <a:t>Jesus is the Bridge</a:t>
            </a:r>
            <a:endParaRPr lang="en-US" dirty="0">
              <a:solidFill>
                <a:srgbClr val="FF0000"/>
              </a:solidFill>
            </a:endParaRPr>
          </a:p>
        </p:txBody>
      </p:sp>
      <p:pic>
        <p:nvPicPr>
          <p:cNvPr id="3074" name="Picture 2" descr="Image result for jesus our bridge to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33432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jesus our bridge to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970" y="2057400"/>
            <a:ext cx="3594783"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052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381000"/>
            <a:ext cx="3461386" cy="1066800"/>
          </a:xfrm>
        </p:spPr>
        <p:txBody>
          <a:bodyPr anchor="t"/>
          <a:lstStyle/>
          <a:p>
            <a:r>
              <a:rPr lang="en-US" dirty="0" smtClean="0">
                <a:solidFill>
                  <a:schemeClr val="accent2"/>
                </a:solidFill>
              </a:rPr>
              <a:t>Truss Bridge</a:t>
            </a:r>
            <a:endParaRPr lang="en-US" dirty="0">
              <a:solidFill>
                <a:schemeClr val="accent2"/>
              </a:solidFill>
            </a:endParaRPr>
          </a:p>
        </p:txBody>
      </p:sp>
      <p:sp>
        <p:nvSpPr>
          <p:cNvPr id="3" name="Text Placeholder 2"/>
          <p:cNvSpPr>
            <a:spLocks noGrp="1"/>
          </p:cNvSpPr>
          <p:nvPr>
            <p:ph type="body" sz="half" idx="2"/>
          </p:nvPr>
        </p:nvSpPr>
        <p:spPr>
          <a:xfrm>
            <a:off x="228600" y="2362199"/>
            <a:ext cx="5257800" cy="3133725"/>
          </a:xfrm>
        </p:spPr>
        <p:txBody>
          <a:bodyPr>
            <a:normAutofit lnSpcReduction="10000"/>
          </a:bodyPr>
          <a:lstStyle/>
          <a:p>
            <a:r>
              <a:rPr lang="en-US" dirty="0"/>
              <a:t>The basic types of truss bridges have simple designs which could be easily analyzed by 19th and early 20th century engineers. A truss bridge is economical to construct owing to its efficient use of materials</a:t>
            </a:r>
            <a:r>
              <a:rPr lang="en-US" dirty="0" smtClean="0"/>
              <a:t>.</a:t>
            </a:r>
          </a:p>
          <a:p>
            <a:r>
              <a:rPr lang="en-US" dirty="0"/>
              <a:t>Modern materials such as pre-stressed concrete and fabrication methods, such as automated welding, and the changing price of steel relative to that of labor have significantly influenced the design of modern bridges. </a:t>
            </a:r>
          </a:p>
        </p:txBody>
      </p:sp>
      <p:sp>
        <p:nvSpPr>
          <p:cNvPr id="5" name="TextBox 4"/>
          <p:cNvSpPr txBox="1"/>
          <p:nvPr/>
        </p:nvSpPr>
        <p:spPr>
          <a:xfrm>
            <a:off x="457200" y="6096000"/>
            <a:ext cx="5715000" cy="369332"/>
          </a:xfrm>
          <a:prstGeom prst="rect">
            <a:avLst/>
          </a:prstGeom>
          <a:noFill/>
        </p:spPr>
        <p:txBody>
          <a:bodyPr wrap="square" rtlCol="0">
            <a:spAutoFit/>
          </a:bodyPr>
          <a:lstStyle/>
          <a:p>
            <a:r>
              <a:rPr lang="en-US" dirty="0" smtClean="0"/>
              <a:t>More information at:  </a:t>
            </a:r>
            <a:r>
              <a:rPr lang="en-US" dirty="0" err="1" smtClean="0">
                <a:hlinkClick r:id="rId2"/>
              </a:rPr>
              <a:t>wikki.pathfinders</a:t>
            </a:r>
            <a:r>
              <a:rPr lang="en-US" dirty="0" smtClean="0">
                <a:hlinkClick r:id="rId2"/>
              </a:rPr>
              <a:t> online</a:t>
            </a:r>
            <a:endParaRPr lang="en-US" dirty="0"/>
          </a:p>
        </p:txBody>
      </p:sp>
      <p:sp>
        <p:nvSpPr>
          <p:cNvPr id="7" name="Rectangle 6"/>
          <p:cNvSpPr/>
          <p:nvPr/>
        </p:nvSpPr>
        <p:spPr>
          <a:xfrm>
            <a:off x="228600" y="381000"/>
            <a:ext cx="4572000" cy="1981200"/>
          </a:xfrm>
          <a:prstGeom prst="rect">
            <a:avLst/>
          </a:prstGeom>
        </p:spPr>
        <p:txBody>
          <a:bodyPr>
            <a:normAutofit lnSpcReduction="10000"/>
          </a:bodyPr>
          <a:lstStyle/>
          <a:p>
            <a:r>
              <a:rPr lang="en-US" dirty="0"/>
              <a:t>A bridge composed of connected elements (typically straight) which may be stressed from tension, compression, or sometimes both in response to dynamic loads. The ability to distribute the forces of compression, tension, shear and bending in various ways has led to a large variety of truss bridges. </a:t>
            </a:r>
          </a:p>
        </p:txBody>
      </p:sp>
      <p:pic>
        <p:nvPicPr>
          <p:cNvPr id="2050" name="Picture 2" descr="Image result for truss bridge compression and 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43000"/>
            <a:ext cx="3343275" cy="16097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russ bridge compression and t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971800"/>
            <a:ext cx="3343275"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9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0924" y="2001982"/>
            <a:ext cx="6016076" cy="533400"/>
          </a:xfrm>
        </p:spPr>
        <p:txBody>
          <a:bodyPr>
            <a:noAutofit/>
          </a:bodyPr>
          <a:lstStyle/>
          <a:p>
            <a:r>
              <a:rPr lang="en-US" sz="4000" dirty="0" smtClean="0">
                <a:solidFill>
                  <a:schemeClr val="accent2"/>
                </a:solidFill>
              </a:rPr>
              <a:t>these Truss Bridges</a:t>
            </a:r>
            <a:endParaRPr lang="en-US" sz="4000" dirty="0">
              <a:solidFill>
                <a:schemeClr val="accent2"/>
              </a:solidFill>
            </a:endParaRPr>
          </a:p>
        </p:txBody>
      </p:sp>
      <p:sp>
        <p:nvSpPr>
          <p:cNvPr id="3" name="Title 2"/>
          <p:cNvSpPr>
            <a:spLocks noGrp="1"/>
          </p:cNvSpPr>
          <p:nvPr>
            <p:ph type="title"/>
          </p:nvPr>
        </p:nvSpPr>
        <p:spPr>
          <a:xfrm>
            <a:off x="304800" y="304800"/>
            <a:ext cx="8439912" cy="1374648"/>
          </a:xfrm>
        </p:spPr>
        <p:txBody>
          <a:bodyPr/>
          <a:lstStyle/>
          <a:p>
            <a:r>
              <a:rPr lang="en-US" dirty="0" smtClean="0">
                <a:solidFill>
                  <a:srgbClr val="FF0000"/>
                </a:solidFill>
              </a:rPr>
              <a:t>For example there’s ….</a:t>
            </a:r>
            <a:endParaRPr lang="en-US" dirty="0">
              <a:solidFill>
                <a:srgbClr val="FF0000"/>
              </a:solidFill>
            </a:endParaRPr>
          </a:p>
        </p:txBody>
      </p:sp>
      <p:pic>
        <p:nvPicPr>
          <p:cNvPr id="19458" name="Picture 2" descr="C:\Users\copperdaughter\AppData\Local\Microsoft\Windows\INetCache\IE\4BXIQAW8\beaver_PNG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204" y="0"/>
            <a:ext cx="2268682" cy="2268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0" y="5582213"/>
            <a:ext cx="3962400" cy="369332"/>
          </a:xfrm>
          <a:prstGeom prst="rect">
            <a:avLst/>
          </a:prstGeom>
          <a:noFill/>
        </p:spPr>
        <p:txBody>
          <a:bodyPr wrap="square" rtlCol="0">
            <a:spAutoFit/>
          </a:bodyPr>
          <a:lstStyle/>
          <a:p>
            <a:r>
              <a:rPr lang="en-US" dirty="0" smtClean="0"/>
              <a:t>Hamilton Creek, North Bonneville, WA</a:t>
            </a:r>
            <a:endParaRPr lang="en-US" dirty="0"/>
          </a:p>
        </p:txBody>
      </p:sp>
      <p:sp>
        <p:nvSpPr>
          <p:cNvPr id="8" name="TextBox 7"/>
          <p:cNvSpPr txBox="1"/>
          <p:nvPr/>
        </p:nvSpPr>
        <p:spPr>
          <a:xfrm>
            <a:off x="475211" y="5582213"/>
            <a:ext cx="3657600" cy="646331"/>
          </a:xfrm>
          <a:prstGeom prst="rect">
            <a:avLst/>
          </a:prstGeom>
          <a:noFill/>
        </p:spPr>
        <p:txBody>
          <a:bodyPr wrap="square" rtlCol="0">
            <a:spAutoFit/>
          </a:bodyPr>
          <a:lstStyle/>
          <a:p>
            <a:r>
              <a:rPr lang="en-US" dirty="0" smtClean="0"/>
              <a:t>Beverly Railroad Bridge</a:t>
            </a:r>
          </a:p>
          <a:p>
            <a:r>
              <a:rPr lang="en-US" dirty="0" smtClean="0"/>
              <a:t>Beverly Washington</a:t>
            </a:r>
            <a:endParaRPr lang="en-US" dirty="0"/>
          </a:p>
        </p:txBody>
      </p:sp>
      <p:pic>
        <p:nvPicPr>
          <p:cNvPr id="21506" name="Picture 2" descr="Image result for truss bridges in washington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52" y="2819400"/>
            <a:ext cx="334327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Image result for truss bridges in washington st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270" y="2819399"/>
            <a:ext cx="3509530" cy="262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94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981200"/>
            <a:ext cx="8410574" cy="1178298"/>
          </a:xfrm>
        </p:spPr>
        <p:txBody>
          <a:bodyPr/>
          <a:lstStyle/>
          <a:p>
            <a:r>
              <a:rPr lang="en-US" b="1" dirty="0"/>
              <a:t>5.Draw or illustrate the basic design </a:t>
            </a:r>
            <a:r>
              <a:rPr lang="en-US" b="1" dirty="0" smtClean="0"/>
              <a:t>of </a:t>
            </a:r>
            <a:r>
              <a:rPr lang="en-US" b="1" dirty="0"/>
              <a:t>each of the following bridge types</a:t>
            </a:r>
            <a:r>
              <a:rPr lang="en-US" b="1" dirty="0" smtClean="0"/>
              <a:t>.</a:t>
            </a:r>
          </a:p>
          <a:p>
            <a:r>
              <a:rPr lang="en-US" b="1" dirty="0"/>
              <a:t>	</a:t>
            </a:r>
            <a:r>
              <a:rPr lang="en-US" b="1" dirty="0" smtClean="0"/>
              <a:t>Make a page in your journal for each bridge.</a:t>
            </a:r>
            <a:endParaRPr lang="en-US" b="1" dirty="0"/>
          </a:p>
        </p:txBody>
      </p:sp>
      <p:sp>
        <p:nvSpPr>
          <p:cNvPr id="3" name="Title 2"/>
          <p:cNvSpPr>
            <a:spLocks noGrp="1"/>
          </p:cNvSpPr>
          <p:nvPr>
            <p:ph type="title"/>
          </p:nvPr>
        </p:nvSpPr>
        <p:spPr>
          <a:xfrm>
            <a:off x="152400" y="304800"/>
            <a:ext cx="8439912" cy="1474459"/>
          </a:xfrm>
        </p:spPr>
        <p:txBody>
          <a:bodyPr/>
          <a:lstStyle/>
          <a:p>
            <a:r>
              <a:rPr lang="en-US" sz="8800" dirty="0" smtClean="0">
                <a:solidFill>
                  <a:srgbClr val="FF0000"/>
                </a:solidFill>
                <a:latin typeface="Arial Rounded MT Bold" panose="020F0704030504030204" pitchFamily="34" charset="0"/>
              </a:rPr>
              <a:t>Draw …</a:t>
            </a:r>
            <a:endParaRPr lang="en-US" sz="8800" dirty="0">
              <a:solidFill>
                <a:srgbClr val="FF0000"/>
              </a:solidFill>
              <a:latin typeface="Arial Rounded MT Bold" panose="020F0704030504030204" pitchFamily="34" charset="0"/>
            </a:endParaRPr>
          </a:p>
        </p:txBody>
      </p:sp>
      <p:grpSp>
        <p:nvGrpSpPr>
          <p:cNvPr id="4" name="Group 3"/>
          <p:cNvGrpSpPr/>
          <p:nvPr/>
        </p:nvGrpSpPr>
        <p:grpSpPr>
          <a:xfrm>
            <a:off x="3048000" y="3733800"/>
            <a:ext cx="3334761" cy="2502931"/>
            <a:chOff x="4724400" y="316468"/>
            <a:chExt cx="3334761" cy="2502931"/>
          </a:xfrm>
        </p:grpSpPr>
        <p:sp>
          <p:nvSpPr>
            <p:cNvPr id="5" name="TextBox 4"/>
            <p:cNvSpPr txBox="1"/>
            <p:nvPr/>
          </p:nvSpPr>
          <p:spPr>
            <a:xfrm>
              <a:off x="4736123" y="316468"/>
              <a:ext cx="2743200" cy="369332"/>
            </a:xfrm>
            <a:prstGeom prst="rect">
              <a:avLst/>
            </a:prstGeom>
            <a:noFill/>
          </p:spPr>
          <p:txBody>
            <a:bodyPr wrap="square" rtlCol="0">
              <a:spAutoFit/>
            </a:bodyPr>
            <a:lstStyle/>
            <a:p>
              <a:r>
                <a:rPr lang="en-US" dirty="0" smtClean="0">
                  <a:solidFill>
                    <a:schemeClr val="accent2"/>
                  </a:solidFill>
                  <a:latin typeface="Arial Rounded MT Bold" panose="020F0704030504030204" pitchFamily="34" charset="0"/>
                </a:rPr>
                <a:t>Truss Bridge</a:t>
              </a:r>
              <a:endParaRPr lang="en-US" dirty="0">
                <a:solidFill>
                  <a:schemeClr val="accent2"/>
                </a:solidFill>
                <a:latin typeface="Arial Rounded MT Bold" panose="020F0704030504030204" pitchFamily="34" charset="0"/>
              </a:endParaRPr>
            </a:p>
          </p:txBody>
        </p:sp>
        <p:pic>
          <p:nvPicPr>
            <p:cNvPr id="6" name="Picture 2" descr="TrussBridge-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740730"/>
              <a:ext cx="3334761" cy="2078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9258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2426" y="2743200"/>
            <a:ext cx="4676774" cy="3886200"/>
          </a:xfrm>
        </p:spPr>
        <p:txBody>
          <a:bodyPr>
            <a:normAutofit/>
          </a:bodyPr>
          <a:lstStyle/>
          <a:p>
            <a:r>
              <a:rPr lang="en-US" dirty="0" err="1" smtClean="0"/>
              <a:t>Ikitsuki</a:t>
            </a:r>
            <a:r>
              <a:rPr lang="en-US" dirty="0" smtClean="0"/>
              <a:t> Bridge in Nagasaki Prefecture, Japan is #1 and spans 1,312 feet.</a:t>
            </a:r>
          </a:p>
          <a:p>
            <a:r>
              <a:rPr lang="en-US" dirty="0" smtClean="0"/>
              <a:t>Astoria </a:t>
            </a:r>
            <a:r>
              <a:rPr lang="en-US" dirty="0" err="1" smtClean="0"/>
              <a:t>Megler</a:t>
            </a:r>
            <a:r>
              <a:rPr lang="en-US" dirty="0" smtClean="0"/>
              <a:t> Bridge in Astoria, OR, is #2 and spans 1,232 feet.</a:t>
            </a:r>
          </a:p>
          <a:p>
            <a:r>
              <a:rPr lang="en-US" dirty="0"/>
              <a:t>There are a wide variety of </a:t>
            </a:r>
            <a:r>
              <a:rPr lang="en-US" dirty="0">
                <a:hlinkClick r:id="rId2" tooltip="w:Truss bridge"/>
              </a:rPr>
              <a:t>truss bridge designs</a:t>
            </a:r>
            <a:r>
              <a:rPr lang="en-US" dirty="0"/>
              <a:t> and they are very common because they can be built from a wide variety of materials and use the material efficiently. They are good for short to medium crossings.</a:t>
            </a:r>
          </a:p>
        </p:txBody>
      </p:sp>
      <p:sp>
        <p:nvSpPr>
          <p:cNvPr id="3" name="Title 2"/>
          <p:cNvSpPr>
            <a:spLocks noGrp="1"/>
          </p:cNvSpPr>
          <p:nvPr>
            <p:ph type="title"/>
          </p:nvPr>
        </p:nvSpPr>
        <p:spPr>
          <a:xfrm>
            <a:off x="228600" y="152400"/>
            <a:ext cx="8439912" cy="1524000"/>
          </a:xfrm>
        </p:spPr>
        <p:txBody>
          <a:bodyPr>
            <a:normAutofit fontScale="90000"/>
          </a:bodyPr>
          <a:lstStyle/>
          <a:p>
            <a:r>
              <a:rPr lang="en-US" dirty="0" smtClean="0">
                <a:solidFill>
                  <a:srgbClr val="FF0000"/>
                </a:solidFill>
              </a:rPr>
              <a:t>How</a:t>
            </a:r>
            <a:r>
              <a:rPr lang="en-US" dirty="0" smtClean="0"/>
              <a:t>       </a:t>
            </a:r>
            <a:r>
              <a:rPr lang="en-US" dirty="0" smtClean="0">
                <a:solidFill>
                  <a:srgbClr val="FF0000"/>
                </a:solidFill>
              </a:rPr>
              <a:t> l … o … n … g</a:t>
            </a:r>
            <a:br>
              <a:rPr lang="en-US" dirty="0" smtClean="0">
                <a:solidFill>
                  <a:srgbClr val="FF0000"/>
                </a:solidFill>
              </a:rPr>
            </a:br>
            <a:r>
              <a:rPr lang="en-US" dirty="0" smtClean="0">
                <a:solidFill>
                  <a:srgbClr val="FF0000"/>
                </a:solidFill>
              </a:rPr>
              <a:t> 	can that bridge be?</a:t>
            </a:r>
            <a:endParaRPr lang="en-US" dirty="0"/>
          </a:p>
        </p:txBody>
      </p:sp>
      <p:sp>
        <p:nvSpPr>
          <p:cNvPr id="4" name="Title 2"/>
          <p:cNvSpPr txBox="1">
            <a:spLocks/>
          </p:cNvSpPr>
          <p:nvPr/>
        </p:nvSpPr>
        <p:spPr>
          <a:xfrm>
            <a:off x="304800" y="1981200"/>
            <a:ext cx="5715000" cy="609600"/>
          </a:xfrm>
          <a:prstGeom prst="rect">
            <a:avLst/>
          </a:prstGeom>
        </p:spPr>
        <p:txBody>
          <a:bodyPr vert="horz" lIns="91440" tIns="45720" rIns="91440" bIns="45720" rtlCol="0" anchor="b" anchorCtr="0">
            <a:normAutofit fontScale="67500" lnSpcReduction="20000"/>
          </a:bodyP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dirty="0" smtClean="0">
                <a:solidFill>
                  <a:schemeClr val="accent2">
                    <a:lumMod val="75000"/>
                  </a:schemeClr>
                </a:solidFill>
              </a:rPr>
              <a:t>Truss Bridge</a:t>
            </a:r>
            <a:endParaRPr lang="en-US" dirty="0">
              <a:solidFill>
                <a:schemeClr val="accent2">
                  <a:lumMod val="75000"/>
                </a:schemeClr>
              </a:solidFill>
            </a:endParaRPr>
          </a:p>
        </p:txBody>
      </p:sp>
      <p:pic>
        <p:nvPicPr>
          <p:cNvPr id="13314" name="Picture 2" descr="Image result for long clipart anim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994" y="152401"/>
            <a:ext cx="2589006"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kitsuki Bridge.jpg"/>
          <p:cNvPicPr>
            <a:picLocks noChangeAspect="1" noChangeArrowheads="1"/>
          </p:cNvPicPr>
          <p:nvPr/>
        </p:nvPicPr>
        <p:blipFill rotWithShape="1">
          <a:blip r:embed="rId4">
            <a:extLst>
              <a:ext uri="{28A0092B-C50C-407E-A947-70E740481C1C}">
                <a14:useLocalDpi xmlns:a14="http://schemas.microsoft.com/office/drawing/2010/main" val="0"/>
              </a:ext>
            </a:extLst>
          </a:blip>
          <a:srcRect t="18851" b="14647"/>
          <a:stretch/>
        </p:blipFill>
        <p:spPr bwMode="auto">
          <a:xfrm>
            <a:off x="5474677" y="2819400"/>
            <a:ext cx="2971800" cy="148883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Astoria-Megler Bridge01 2008-02-26.jpg"/>
          <p:cNvPicPr>
            <a:picLocks noChangeAspect="1" noChangeArrowheads="1"/>
          </p:cNvPicPr>
          <p:nvPr/>
        </p:nvPicPr>
        <p:blipFill rotWithShape="1">
          <a:blip r:embed="rId5">
            <a:extLst>
              <a:ext uri="{28A0092B-C50C-407E-A947-70E740481C1C}">
                <a14:useLocalDpi xmlns:a14="http://schemas.microsoft.com/office/drawing/2010/main" val="0"/>
              </a:ext>
            </a:extLst>
          </a:blip>
          <a:srcRect b="32903"/>
          <a:stretch/>
        </p:blipFill>
        <p:spPr bwMode="auto">
          <a:xfrm>
            <a:off x="5474677" y="4724400"/>
            <a:ext cx="3077775" cy="154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735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381000"/>
            <a:ext cx="3461386" cy="1066800"/>
          </a:xfrm>
        </p:spPr>
        <p:txBody>
          <a:bodyPr anchor="t">
            <a:normAutofit fontScale="90000"/>
          </a:bodyPr>
          <a:lstStyle/>
          <a:p>
            <a:r>
              <a:rPr lang="en-US" dirty="0" smtClean="0">
                <a:solidFill>
                  <a:schemeClr val="accent2"/>
                </a:solidFill>
              </a:rPr>
              <a:t>Cable-stayed Bridge</a:t>
            </a:r>
            <a:endParaRPr lang="en-US" dirty="0">
              <a:solidFill>
                <a:schemeClr val="accent2"/>
              </a:solidFill>
            </a:endParaRPr>
          </a:p>
        </p:txBody>
      </p:sp>
      <p:sp>
        <p:nvSpPr>
          <p:cNvPr id="3" name="Text Placeholder 2"/>
          <p:cNvSpPr>
            <a:spLocks noGrp="1"/>
          </p:cNvSpPr>
          <p:nvPr>
            <p:ph type="body" sz="half" idx="2"/>
          </p:nvPr>
        </p:nvSpPr>
        <p:spPr>
          <a:xfrm>
            <a:off x="228600" y="2666999"/>
            <a:ext cx="5257800" cy="2828925"/>
          </a:xfrm>
        </p:spPr>
        <p:txBody>
          <a:bodyPr>
            <a:normAutofit/>
          </a:bodyPr>
          <a:lstStyle/>
          <a:p>
            <a:r>
              <a:rPr lang="en-US" dirty="0"/>
              <a:t>There are two major classes of cable-stayed bridges: In a harp design, the cables are made nearly parallel by attaching cables to various points on the tower(s) so that the height of attachment of each cable on the tower is similar to the distance from the tower along the roadway to its lower attachment. In a fan design, the cables all connect to or pass over the top of the tower(s). </a:t>
            </a:r>
          </a:p>
        </p:txBody>
      </p:sp>
      <p:sp>
        <p:nvSpPr>
          <p:cNvPr id="5" name="TextBox 4"/>
          <p:cNvSpPr txBox="1"/>
          <p:nvPr/>
        </p:nvSpPr>
        <p:spPr>
          <a:xfrm>
            <a:off x="457200" y="6096000"/>
            <a:ext cx="5715000" cy="369332"/>
          </a:xfrm>
          <a:prstGeom prst="rect">
            <a:avLst/>
          </a:prstGeom>
          <a:noFill/>
        </p:spPr>
        <p:txBody>
          <a:bodyPr wrap="square" rtlCol="0">
            <a:spAutoFit/>
          </a:bodyPr>
          <a:lstStyle/>
          <a:p>
            <a:r>
              <a:rPr lang="en-US" dirty="0" smtClean="0"/>
              <a:t>More information at:  </a:t>
            </a:r>
            <a:r>
              <a:rPr lang="en-US" dirty="0" err="1" smtClean="0">
                <a:hlinkClick r:id="rId2"/>
              </a:rPr>
              <a:t>wikki.pathfinders</a:t>
            </a:r>
            <a:r>
              <a:rPr lang="en-US" dirty="0" smtClean="0">
                <a:hlinkClick r:id="rId2"/>
              </a:rPr>
              <a:t> online</a:t>
            </a:r>
            <a:endParaRPr lang="en-US" dirty="0"/>
          </a:p>
        </p:txBody>
      </p:sp>
      <p:sp>
        <p:nvSpPr>
          <p:cNvPr id="7" name="Rectangle 6"/>
          <p:cNvSpPr/>
          <p:nvPr/>
        </p:nvSpPr>
        <p:spPr>
          <a:xfrm>
            <a:off x="228600" y="381000"/>
            <a:ext cx="4572000" cy="2057400"/>
          </a:xfrm>
          <a:prstGeom prst="rect">
            <a:avLst/>
          </a:prstGeom>
        </p:spPr>
        <p:txBody>
          <a:bodyPr>
            <a:normAutofit/>
          </a:bodyPr>
          <a:lstStyle/>
          <a:p>
            <a:r>
              <a:rPr lang="en-US" dirty="0"/>
              <a:t>A bridge that consists of one or more columns (normally referred to as towers or pylons), with cables supporting the bridge deck. Like suspension bridges, cable-stayed bridges are held up by cables. However, in a cable-stayed bridge, less cable is required and the towers holding the cables are proportionately shorter.</a:t>
            </a:r>
          </a:p>
        </p:txBody>
      </p:sp>
      <p:pic>
        <p:nvPicPr>
          <p:cNvPr id="5124" name="Picture 4" descr="Image result for cable stayed bridge compression and 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38600"/>
            <a:ext cx="28956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cable stayed bridge compression and t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69" y="1981200"/>
            <a:ext cx="28956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9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0923" y="2001982"/>
            <a:ext cx="7678621" cy="533400"/>
          </a:xfrm>
        </p:spPr>
        <p:txBody>
          <a:bodyPr>
            <a:noAutofit/>
          </a:bodyPr>
          <a:lstStyle/>
          <a:p>
            <a:r>
              <a:rPr lang="en-US" sz="4000" dirty="0" smtClean="0">
                <a:solidFill>
                  <a:schemeClr val="accent2"/>
                </a:solidFill>
              </a:rPr>
              <a:t>these Cable-stayed Bridges</a:t>
            </a:r>
            <a:endParaRPr lang="en-US" sz="4000" dirty="0">
              <a:solidFill>
                <a:schemeClr val="accent2"/>
              </a:solidFill>
            </a:endParaRPr>
          </a:p>
        </p:txBody>
      </p:sp>
      <p:sp>
        <p:nvSpPr>
          <p:cNvPr id="3" name="Title 2"/>
          <p:cNvSpPr>
            <a:spLocks noGrp="1"/>
          </p:cNvSpPr>
          <p:nvPr>
            <p:ph type="title"/>
          </p:nvPr>
        </p:nvSpPr>
        <p:spPr>
          <a:xfrm>
            <a:off x="304800" y="304800"/>
            <a:ext cx="8439912" cy="1374648"/>
          </a:xfrm>
        </p:spPr>
        <p:txBody>
          <a:bodyPr/>
          <a:lstStyle/>
          <a:p>
            <a:r>
              <a:rPr lang="en-US" dirty="0" smtClean="0">
                <a:solidFill>
                  <a:srgbClr val="FF0000"/>
                </a:solidFill>
              </a:rPr>
              <a:t>For example there’s ….</a:t>
            </a:r>
            <a:endParaRPr lang="en-US" dirty="0">
              <a:solidFill>
                <a:srgbClr val="FF0000"/>
              </a:solidFill>
            </a:endParaRPr>
          </a:p>
        </p:txBody>
      </p:sp>
      <p:pic>
        <p:nvPicPr>
          <p:cNvPr id="19458" name="Picture 2" descr="C:\Users\copperdaughter\AppData\Local\Microsoft\Windows\INetCache\IE\4BXIQAW8\beaver_PNG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204" y="0"/>
            <a:ext cx="2268682" cy="2268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76787" y="5951545"/>
            <a:ext cx="3657600" cy="646331"/>
          </a:xfrm>
          <a:prstGeom prst="rect">
            <a:avLst/>
          </a:prstGeom>
          <a:noFill/>
        </p:spPr>
        <p:txBody>
          <a:bodyPr wrap="square" rtlCol="0">
            <a:spAutoFit/>
          </a:bodyPr>
          <a:lstStyle/>
          <a:p>
            <a:r>
              <a:rPr lang="en-US" dirty="0" smtClean="0"/>
              <a:t>Peterson Memoria Bridge</a:t>
            </a:r>
          </a:p>
          <a:p>
            <a:r>
              <a:rPr lang="en-US" dirty="0" smtClean="0"/>
              <a:t>Cape </a:t>
            </a:r>
            <a:r>
              <a:rPr lang="en-US" dirty="0" err="1" smtClean="0"/>
              <a:t>Giradequ</a:t>
            </a:r>
            <a:r>
              <a:rPr lang="en-US" dirty="0" smtClean="0"/>
              <a:t>, MO</a:t>
            </a:r>
            <a:endParaRPr lang="en-US" dirty="0"/>
          </a:p>
        </p:txBody>
      </p:sp>
      <p:sp>
        <p:nvSpPr>
          <p:cNvPr id="8" name="TextBox 7"/>
          <p:cNvSpPr txBox="1"/>
          <p:nvPr/>
        </p:nvSpPr>
        <p:spPr>
          <a:xfrm>
            <a:off x="475211" y="5951545"/>
            <a:ext cx="3657600" cy="369332"/>
          </a:xfrm>
          <a:prstGeom prst="rect">
            <a:avLst/>
          </a:prstGeom>
          <a:noFill/>
        </p:spPr>
        <p:txBody>
          <a:bodyPr wrap="square" rtlCol="0">
            <a:spAutoFit/>
          </a:bodyPr>
          <a:lstStyle/>
          <a:p>
            <a:r>
              <a:rPr lang="en-US" dirty="0" smtClean="0"/>
              <a:t>Cable Bridge  Pasco-Kennewick</a:t>
            </a:r>
            <a:endParaRPr lang="en-US" dirty="0"/>
          </a:p>
        </p:txBody>
      </p:sp>
      <p:pic>
        <p:nvPicPr>
          <p:cNvPr id="24578" name="Picture 2" descr="Image result for cable-stayed bridges in washington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3765848" cy="2824387"/>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source.wustl.edu/wp-content/uploads/2013/04/Brid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938687"/>
            <a:ext cx="4524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397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981200"/>
            <a:ext cx="8410574" cy="1178298"/>
          </a:xfrm>
        </p:spPr>
        <p:txBody>
          <a:bodyPr/>
          <a:lstStyle/>
          <a:p>
            <a:r>
              <a:rPr lang="en-US" b="1" dirty="0"/>
              <a:t>5.Draw or illustrate the basic design </a:t>
            </a:r>
            <a:r>
              <a:rPr lang="en-US" b="1" dirty="0" smtClean="0"/>
              <a:t>of </a:t>
            </a:r>
            <a:r>
              <a:rPr lang="en-US" b="1" dirty="0"/>
              <a:t>each of the following bridge types</a:t>
            </a:r>
            <a:r>
              <a:rPr lang="en-US" b="1" dirty="0" smtClean="0"/>
              <a:t>.</a:t>
            </a:r>
          </a:p>
          <a:p>
            <a:r>
              <a:rPr lang="en-US" b="1" dirty="0"/>
              <a:t>	</a:t>
            </a:r>
            <a:r>
              <a:rPr lang="en-US" b="1" dirty="0" smtClean="0"/>
              <a:t>Make a page in your journal for each bridge.</a:t>
            </a:r>
            <a:endParaRPr lang="en-US" b="1" dirty="0"/>
          </a:p>
        </p:txBody>
      </p:sp>
      <p:sp>
        <p:nvSpPr>
          <p:cNvPr id="3" name="Title 2"/>
          <p:cNvSpPr>
            <a:spLocks noGrp="1"/>
          </p:cNvSpPr>
          <p:nvPr>
            <p:ph type="title"/>
          </p:nvPr>
        </p:nvSpPr>
        <p:spPr>
          <a:xfrm>
            <a:off x="152400" y="304800"/>
            <a:ext cx="8439912" cy="1474459"/>
          </a:xfrm>
        </p:spPr>
        <p:txBody>
          <a:bodyPr/>
          <a:lstStyle/>
          <a:p>
            <a:r>
              <a:rPr lang="en-US" sz="8800" dirty="0" smtClean="0">
                <a:solidFill>
                  <a:srgbClr val="FF0000"/>
                </a:solidFill>
                <a:latin typeface="Arial Rounded MT Bold" panose="020F0704030504030204" pitchFamily="34" charset="0"/>
              </a:rPr>
              <a:t>Draw …</a:t>
            </a:r>
            <a:endParaRPr lang="en-US" sz="8800" dirty="0">
              <a:solidFill>
                <a:srgbClr val="FF0000"/>
              </a:solidFill>
              <a:latin typeface="Arial Rounded MT Bold" panose="020F0704030504030204" pitchFamily="34" charset="0"/>
            </a:endParaRPr>
          </a:p>
        </p:txBody>
      </p:sp>
      <p:grpSp>
        <p:nvGrpSpPr>
          <p:cNvPr id="7" name="Group 6"/>
          <p:cNvGrpSpPr/>
          <p:nvPr/>
        </p:nvGrpSpPr>
        <p:grpSpPr>
          <a:xfrm>
            <a:off x="4191000" y="3352800"/>
            <a:ext cx="4675544" cy="3173421"/>
            <a:chOff x="360770" y="449065"/>
            <a:chExt cx="4675544" cy="3173421"/>
          </a:xfrm>
        </p:grpSpPr>
        <p:sp>
          <p:nvSpPr>
            <p:cNvPr id="8" name="TextBox 7"/>
            <p:cNvSpPr txBox="1"/>
            <p:nvPr/>
          </p:nvSpPr>
          <p:spPr>
            <a:xfrm>
              <a:off x="360770" y="449065"/>
              <a:ext cx="2743200" cy="369332"/>
            </a:xfrm>
            <a:prstGeom prst="rect">
              <a:avLst/>
            </a:prstGeom>
            <a:noFill/>
          </p:spPr>
          <p:txBody>
            <a:bodyPr wrap="square" rtlCol="0">
              <a:spAutoFit/>
            </a:bodyPr>
            <a:lstStyle/>
            <a:p>
              <a:r>
                <a:rPr lang="en-US" dirty="0" smtClean="0">
                  <a:solidFill>
                    <a:schemeClr val="accent2"/>
                  </a:solidFill>
                  <a:latin typeface="Arial Rounded MT Bold" panose="020F0704030504030204" pitchFamily="34" charset="0"/>
                </a:rPr>
                <a:t>Cable-stayed Bridge</a:t>
              </a:r>
              <a:endParaRPr lang="en-US" dirty="0">
                <a:solidFill>
                  <a:schemeClr val="accent2"/>
                </a:solidFill>
                <a:latin typeface="Arial Rounded MT Bold" panose="020F0704030504030204" pitchFamily="34" charset="0"/>
              </a:endParaRPr>
            </a:p>
          </p:txBody>
        </p:sp>
        <p:pic>
          <p:nvPicPr>
            <p:cNvPr id="9" name="Picture 4" descr="Bridge-fan-cable-stayed.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07" y="919917"/>
              <a:ext cx="4621307" cy="12631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Bridge-harp-cable-stayed.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07" y="2362200"/>
              <a:ext cx="4610797" cy="12602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341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2426" y="2743200"/>
            <a:ext cx="4676774" cy="3886200"/>
          </a:xfrm>
        </p:spPr>
        <p:txBody>
          <a:bodyPr>
            <a:normAutofit fontScale="85000" lnSpcReduction="20000"/>
          </a:bodyPr>
          <a:lstStyle/>
          <a:p>
            <a:r>
              <a:rPr lang="en-US" dirty="0"/>
              <a:t>Compared to other bridge types, the cable-stayed is optimal for spans longer than typically seen in cantilever bridges and shorter than those typically requiring a suspension bridge. </a:t>
            </a:r>
            <a:endParaRPr lang="en-US" dirty="0" smtClean="0"/>
          </a:p>
          <a:p>
            <a:r>
              <a:rPr lang="en-US" dirty="0"/>
              <a:t>On April 12, 2013 the </a:t>
            </a:r>
            <a:r>
              <a:rPr lang="en-US" dirty="0" err="1"/>
              <a:t>Russky</a:t>
            </a:r>
            <a:r>
              <a:rPr lang="en-US" dirty="0"/>
              <a:t> Bridge in Vladivostok, Russia with its </a:t>
            </a:r>
            <a:r>
              <a:rPr lang="en-US" dirty="0" smtClean="0"/>
              <a:t>3,622 </a:t>
            </a:r>
            <a:r>
              <a:rPr lang="en-US" dirty="0" err="1" smtClean="0"/>
              <a:t>ft</a:t>
            </a:r>
            <a:r>
              <a:rPr lang="en-US" dirty="0" smtClean="0"/>
              <a:t> </a:t>
            </a:r>
            <a:r>
              <a:rPr lang="en-US" dirty="0"/>
              <a:t>span </a:t>
            </a:r>
            <a:r>
              <a:rPr lang="en-US" dirty="0" smtClean="0"/>
              <a:t>(11 km)replaced </a:t>
            </a:r>
            <a:r>
              <a:rPr lang="en-US" dirty="0"/>
              <a:t>the </a:t>
            </a:r>
            <a:r>
              <a:rPr lang="en-US" dirty="0" err="1"/>
              <a:t>Sutong</a:t>
            </a:r>
            <a:r>
              <a:rPr lang="en-US" dirty="0"/>
              <a:t> Bridge over the Yangtze River in China as the world's longest cable-stayed bridge. </a:t>
            </a:r>
          </a:p>
          <a:p>
            <a:r>
              <a:rPr lang="en-US" dirty="0"/>
              <a:t>The second or third longest cable-stayed bridge in the western hemisphere is the Port Mann Bridge near Vancouver, BC</a:t>
            </a:r>
            <a:r>
              <a:rPr lang="en-US" dirty="0" smtClean="0"/>
              <a:t>. It is 6,867 </a:t>
            </a:r>
            <a:r>
              <a:rPr lang="en-US" dirty="0" err="1" smtClean="0"/>
              <a:t>ft</a:t>
            </a:r>
            <a:r>
              <a:rPr lang="en-US" dirty="0" smtClean="0"/>
              <a:t> long. </a:t>
            </a:r>
            <a:r>
              <a:rPr lang="en-US" dirty="0"/>
              <a:t>At 10 lanes (65m wide) it is the world's widest long span bridge of any type. </a:t>
            </a:r>
          </a:p>
          <a:p>
            <a:endParaRPr lang="en-US" dirty="0"/>
          </a:p>
        </p:txBody>
      </p:sp>
      <p:sp>
        <p:nvSpPr>
          <p:cNvPr id="3" name="Title 2"/>
          <p:cNvSpPr>
            <a:spLocks noGrp="1"/>
          </p:cNvSpPr>
          <p:nvPr>
            <p:ph type="title"/>
          </p:nvPr>
        </p:nvSpPr>
        <p:spPr>
          <a:xfrm>
            <a:off x="228600" y="152400"/>
            <a:ext cx="8439912" cy="1524000"/>
          </a:xfrm>
        </p:spPr>
        <p:txBody>
          <a:bodyPr>
            <a:normAutofit fontScale="90000"/>
          </a:bodyPr>
          <a:lstStyle/>
          <a:p>
            <a:r>
              <a:rPr lang="en-US" dirty="0" smtClean="0">
                <a:solidFill>
                  <a:srgbClr val="FF0000"/>
                </a:solidFill>
              </a:rPr>
              <a:t>How</a:t>
            </a:r>
            <a:r>
              <a:rPr lang="en-US" dirty="0" smtClean="0"/>
              <a:t>       </a:t>
            </a:r>
            <a:r>
              <a:rPr lang="en-US" dirty="0" smtClean="0">
                <a:solidFill>
                  <a:srgbClr val="FF0000"/>
                </a:solidFill>
              </a:rPr>
              <a:t> l … o … n … g</a:t>
            </a:r>
            <a:br>
              <a:rPr lang="en-US" dirty="0" smtClean="0">
                <a:solidFill>
                  <a:srgbClr val="FF0000"/>
                </a:solidFill>
              </a:rPr>
            </a:br>
            <a:r>
              <a:rPr lang="en-US" dirty="0" smtClean="0">
                <a:solidFill>
                  <a:srgbClr val="FF0000"/>
                </a:solidFill>
              </a:rPr>
              <a:t> 	can that bridge be?</a:t>
            </a:r>
            <a:endParaRPr lang="en-US" dirty="0"/>
          </a:p>
        </p:txBody>
      </p:sp>
      <p:sp>
        <p:nvSpPr>
          <p:cNvPr id="4" name="Title 2"/>
          <p:cNvSpPr txBox="1">
            <a:spLocks/>
          </p:cNvSpPr>
          <p:nvPr/>
        </p:nvSpPr>
        <p:spPr>
          <a:xfrm>
            <a:off x="304800" y="1981200"/>
            <a:ext cx="5715000" cy="609600"/>
          </a:xfrm>
          <a:prstGeom prst="rect">
            <a:avLst/>
          </a:prstGeom>
        </p:spPr>
        <p:txBody>
          <a:bodyPr vert="horz" lIns="91440" tIns="45720" rIns="91440" bIns="45720" rtlCol="0" anchor="b" anchorCtr="0">
            <a:normAutofit fontScale="67500" lnSpcReduction="20000"/>
          </a:bodyP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dirty="0" smtClean="0">
                <a:solidFill>
                  <a:schemeClr val="accent2">
                    <a:lumMod val="75000"/>
                  </a:schemeClr>
                </a:solidFill>
              </a:rPr>
              <a:t>Cable-stayed Bridge</a:t>
            </a:r>
            <a:endParaRPr lang="en-US" dirty="0">
              <a:solidFill>
                <a:schemeClr val="accent2">
                  <a:lumMod val="75000"/>
                </a:schemeClr>
              </a:solidFill>
            </a:endParaRPr>
          </a:p>
        </p:txBody>
      </p:sp>
      <p:pic>
        <p:nvPicPr>
          <p:cNvPr id="17410" name="Picture 2" descr="Image result for Russky Bridge in Vladivostok,"/>
          <p:cNvPicPr>
            <a:picLocks noChangeAspect="1" noChangeArrowheads="1"/>
          </p:cNvPicPr>
          <p:nvPr/>
        </p:nvPicPr>
        <p:blipFill rotWithShape="1">
          <a:blip r:embed="rId2">
            <a:extLst>
              <a:ext uri="{28A0092B-C50C-407E-A947-70E740481C1C}">
                <a14:useLocalDpi xmlns:a14="http://schemas.microsoft.com/office/drawing/2010/main" val="0"/>
              </a:ext>
            </a:extLst>
          </a:blip>
          <a:srcRect r="5232"/>
          <a:stretch/>
        </p:blipFill>
        <p:spPr bwMode="auto">
          <a:xfrm>
            <a:off x="5334000" y="2819400"/>
            <a:ext cx="292462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result for long clipart anim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994" y="152401"/>
            <a:ext cx="2589006"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Port Mann Brid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3029" y="5029200"/>
            <a:ext cx="289560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708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366" y="1990078"/>
            <a:ext cx="8439912" cy="1286522"/>
          </a:xfrm>
        </p:spPr>
        <p:txBody>
          <a:bodyPr/>
          <a:lstStyle/>
          <a:p>
            <a:r>
              <a:rPr lang="en-US" dirty="0" smtClean="0"/>
              <a:t>Keep Building:  Step </a:t>
            </a:r>
            <a:r>
              <a:rPr lang="en-US" dirty="0"/>
              <a:t>3</a:t>
            </a:r>
          </a:p>
        </p:txBody>
      </p:sp>
      <p:sp>
        <p:nvSpPr>
          <p:cNvPr id="10" name="Rectangle 9"/>
          <p:cNvSpPr/>
          <p:nvPr/>
        </p:nvSpPr>
        <p:spPr>
          <a:xfrm>
            <a:off x="1828800" y="228600"/>
            <a:ext cx="4572000" cy="1371600"/>
          </a:xfrm>
          <a:prstGeom prst="rect">
            <a:avLst/>
          </a:prstGeom>
          <a:pattFill prst="horzBrick">
            <a:fgClr>
              <a:schemeClr val="accent3">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81800" y="457200"/>
            <a:ext cx="1828800" cy="646331"/>
          </a:xfrm>
          <a:prstGeom prst="rect">
            <a:avLst/>
          </a:prstGeom>
          <a:noFill/>
        </p:spPr>
        <p:txBody>
          <a:bodyPr wrap="square" rtlCol="0">
            <a:spAutoFit/>
          </a:bodyPr>
          <a:lstStyle/>
          <a:p>
            <a:r>
              <a:rPr lang="en-US" dirty="0" smtClean="0"/>
              <a:t>Time limit:</a:t>
            </a:r>
          </a:p>
          <a:p>
            <a:pPr algn="r"/>
            <a:r>
              <a:rPr lang="en-US" dirty="0" smtClean="0"/>
              <a:t>15 minutes</a:t>
            </a:r>
            <a:endParaRPr lang="en-US" dirty="0"/>
          </a:p>
        </p:txBody>
      </p:sp>
      <p:sp>
        <p:nvSpPr>
          <p:cNvPr id="9" name="Subtitle 1"/>
          <p:cNvSpPr>
            <a:spLocks noGrp="1"/>
          </p:cNvSpPr>
          <p:nvPr>
            <p:ph type="subTitle" idx="1"/>
          </p:nvPr>
        </p:nvSpPr>
        <p:spPr>
          <a:xfrm>
            <a:off x="381000" y="3429000"/>
            <a:ext cx="3733800" cy="1524000"/>
          </a:xfrm>
        </p:spPr>
        <p:txBody>
          <a:bodyPr>
            <a:normAutofit/>
          </a:bodyPr>
          <a:lstStyle/>
          <a:p>
            <a:r>
              <a:rPr lang="en-US" dirty="0" smtClean="0"/>
              <a:t>TRUSS BRIDGE</a:t>
            </a:r>
          </a:p>
          <a:p>
            <a:r>
              <a:rPr lang="en-US" dirty="0" smtClean="0"/>
              <a:t>Stand up your trusses and glue in connecting sticks to support your deck and upper.</a:t>
            </a:r>
            <a:endParaRPr lang="en-US" dirty="0"/>
          </a:p>
        </p:txBody>
      </p:sp>
      <p:sp>
        <p:nvSpPr>
          <p:cNvPr id="11" name="Subtitle 1"/>
          <p:cNvSpPr txBox="1">
            <a:spLocks/>
          </p:cNvSpPr>
          <p:nvPr/>
        </p:nvSpPr>
        <p:spPr>
          <a:xfrm>
            <a:off x="4533900" y="3478924"/>
            <a:ext cx="4305300" cy="1524000"/>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dirty="0" smtClean="0"/>
              <a:t>CABLE BRIDGE</a:t>
            </a:r>
            <a:endParaRPr lang="en-US" dirty="0"/>
          </a:p>
          <a:p>
            <a:r>
              <a:rPr lang="en-US" dirty="0"/>
              <a:t>Glue 2 towers to each other for tower #1  and the other 2 for tower #2.  Clamp.</a:t>
            </a:r>
          </a:p>
          <a:p>
            <a:r>
              <a:rPr lang="en-US" dirty="0" smtClean="0"/>
              <a: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138" t="26245"/>
          <a:stretch/>
        </p:blipFill>
        <p:spPr>
          <a:xfrm>
            <a:off x="379686" y="5002924"/>
            <a:ext cx="3616659" cy="1651344"/>
          </a:xfrm>
          <a:prstGeom prst="rect">
            <a:avLst/>
          </a:prstGeom>
        </p:spPr>
      </p:pic>
      <p:pic>
        <p:nvPicPr>
          <p:cNvPr id="15" name="Picture 14"/>
          <p:cNvPicPr/>
          <p:nvPr/>
        </p:nvPicPr>
        <p:blipFill rotWithShape="1">
          <a:blip r:embed="rId3" cstate="print">
            <a:extLst>
              <a:ext uri="{28A0092B-C50C-407E-A947-70E740481C1C}">
                <a14:useLocalDpi xmlns:a14="http://schemas.microsoft.com/office/drawing/2010/main" val="0"/>
              </a:ext>
            </a:extLst>
          </a:blip>
          <a:srcRect l="25390"/>
          <a:stretch/>
        </p:blipFill>
        <p:spPr bwMode="auto">
          <a:xfrm rot="10800000">
            <a:off x="4343400" y="4998188"/>
            <a:ext cx="2196465" cy="1656080"/>
          </a:xfrm>
          <a:prstGeom prst="rect">
            <a:avLst/>
          </a:prstGeom>
          <a:ln>
            <a:noFill/>
          </a:ln>
          <a:extLst>
            <a:ext uri="{53640926-AAD7-44D8-BBD7-CCE9431645EC}">
              <a14:shadowObscured xmlns:a14="http://schemas.microsoft.com/office/drawing/2010/main"/>
            </a:ext>
          </a:extLst>
        </p:spPr>
      </p:pic>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6686550" y="4998188"/>
            <a:ext cx="2305050" cy="1414145"/>
          </a:xfrm>
          <a:prstGeom prst="rect">
            <a:avLst/>
          </a:prstGeom>
        </p:spPr>
      </p:pic>
    </p:spTree>
    <p:extLst>
      <p:ext uri="{BB962C8B-B14F-4D97-AF65-F5344CB8AC3E}">
        <p14:creationId xmlns:p14="http://schemas.microsoft.com/office/powerpoint/2010/main" val="167853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9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1. Know these vocabulary words.</a:t>
            </a:r>
            <a:endParaRPr lang="en-US" dirty="0"/>
          </a:p>
        </p:txBody>
      </p:sp>
      <p:sp>
        <p:nvSpPr>
          <p:cNvPr id="3" name="Title 2"/>
          <p:cNvSpPr>
            <a:spLocks noGrp="1"/>
          </p:cNvSpPr>
          <p:nvPr>
            <p:ph type="title"/>
          </p:nvPr>
        </p:nvSpPr>
        <p:spPr/>
        <p:txBody>
          <a:bodyPr/>
          <a:lstStyle/>
          <a:p>
            <a:r>
              <a:rPr lang="en-US" sz="8800" dirty="0" smtClean="0">
                <a:solidFill>
                  <a:srgbClr val="FF0000"/>
                </a:solidFill>
                <a:latin typeface="Arial Rounded MT Bold" panose="020F0704030504030204" pitchFamily="34" charset="0"/>
              </a:rPr>
              <a:t>What is a….</a:t>
            </a:r>
            <a:endParaRPr lang="en-US" sz="88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3149902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981200"/>
            <a:ext cx="8534400" cy="838200"/>
          </a:xfrm>
        </p:spPr>
        <p:txBody>
          <a:bodyPr>
            <a:normAutofit/>
          </a:bodyPr>
          <a:lstStyle/>
          <a:p>
            <a:r>
              <a:rPr lang="en-US" dirty="0" smtClean="0"/>
              <a:t>To view videos make sure you’re connected to the internet and that your power point is in slide show – view mode; enable view content.</a:t>
            </a:r>
            <a:endParaRPr lang="en-US" dirty="0"/>
          </a:p>
        </p:txBody>
      </p:sp>
      <p:sp>
        <p:nvSpPr>
          <p:cNvPr id="3" name="Title 2"/>
          <p:cNvSpPr>
            <a:spLocks noGrp="1"/>
          </p:cNvSpPr>
          <p:nvPr>
            <p:ph type="title"/>
          </p:nvPr>
        </p:nvSpPr>
        <p:spPr>
          <a:xfrm>
            <a:off x="304800" y="381000"/>
            <a:ext cx="8439912" cy="1298448"/>
          </a:xfrm>
        </p:spPr>
        <p:txBody>
          <a:bodyPr/>
          <a:lstStyle/>
          <a:p>
            <a:r>
              <a:rPr lang="en-US" dirty="0" smtClean="0">
                <a:solidFill>
                  <a:srgbClr val="FF0000"/>
                </a:solidFill>
              </a:rPr>
              <a:t>How to build a bridge…</a:t>
            </a:r>
            <a:endParaRPr lang="en-US" dirty="0">
              <a:solidFill>
                <a:srgbClr val="FF0000"/>
              </a:solidFill>
            </a:endParaRPr>
          </a:p>
        </p:txBody>
      </p:sp>
      <p:sp>
        <p:nvSpPr>
          <p:cNvPr id="5" name="TextBox 4"/>
          <p:cNvSpPr txBox="1"/>
          <p:nvPr/>
        </p:nvSpPr>
        <p:spPr>
          <a:xfrm>
            <a:off x="381000" y="2971800"/>
            <a:ext cx="2514600" cy="923330"/>
          </a:xfrm>
          <a:prstGeom prst="rect">
            <a:avLst/>
          </a:prstGeom>
          <a:noFill/>
        </p:spPr>
        <p:txBody>
          <a:bodyPr wrap="square" rtlCol="0">
            <a:spAutoFit/>
          </a:bodyPr>
          <a:lstStyle/>
          <a:p>
            <a:r>
              <a:rPr lang="en-US" dirty="0" smtClean="0">
                <a:hlinkClick r:id="rId4"/>
              </a:rPr>
              <a:t>Bridge test 200 + </a:t>
            </a:r>
            <a:r>
              <a:rPr lang="en-US" dirty="0" err="1" smtClean="0">
                <a:hlinkClick r:id="rId4"/>
              </a:rPr>
              <a:t>lbs</a:t>
            </a:r>
            <a:r>
              <a:rPr lang="en-US" dirty="0" smtClean="0">
                <a:hlinkClick r:id="rId4"/>
              </a:rPr>
              <a:t> </a:t>
            </a:r>
            <a:endParaRPr lang="en-US" dirty="0" smtClean="0"/>
          </a:p>
          <a:p>
            <a:r>
              <a:rPr lang="en-US" dirty="0" smtClean="0"/>
              <a:t>(1:21 min.)  </a:t>
            </a:r>
          </a:p>
          <a:p>
            <a:r>
              <a:rPr lang="en-US" dirty="0" smtClean="0"/>
              <a:t>note simple design</a:t>
            </a:r>
            <a:endParaRPr lang="en-US" dirty="0"/>
          </a:p>
        </p:txBody>
      </p:sp>
      <p:sp>
        <p:nvSpPr>
          <p:cNvPr id="6" name="TextBox 5"/>
          <p:cNvSpPr txBox="1"/>
          <p:nvPr/>
        </p:nvSpPr>
        <p:spPr>
          <a:xfrm>
            <a:off x="5835869" y="3015155"/>
            <a:ext cx="2514600" cy="646331"/>
          </a:xfrm>
          <a:prstGeom prst="rect">
            <a:avLst/>
          </a:prstGeom>
          <a:noFill/>
        </p:spPr>
        <p:txBody>
          <a:bodyPr wrap="square" rtlCol="0">
            <a:spAutoFit/>
          </a:bodyPr>
          <a:lstStyle/>
          <a:p>
            <a:r>
              <a:rPr lang="en-US" dirty="0" smtClean="0">
                <a:hlinkClick r:id="rId5"/>
              </a:rPr>
              <a:t>Build with triangles</a:t>
            </a:r>
            <a:endParaRPr lang="en-US" dirty="0" smtClean="0"/>
          </a:p>
          <a:p>
            <a:r>
              <a:rPr lang="en-US" dirty="0" smtClean="0"/>
              <a:t>(2:48 min.)</a:t>
            </a:r>
            <a:endParaRPr lang="en-US" dirty="0"/>
          </a:p>
        </p:txBody>
      </p:sp>
      <p:pic>
        <p:nvPicPr>
          <p:cNvPr id="9" name="VmOkvYSl52I"/>
          <p:cNvPicPr>
            <a:picLocks noRot="1" noChangeAspect="1"/>
          </p:cNvPicPr>
          <p:nvPr>
            <a:videoFile r:link="rId1"/>
          </p:nvPr>
        </p:nvPicPr>
        <p:blipFill>
          <a:blip r:embed="rId6"/>
          <a:stretch>
            <a:fillRect/>
          </a:stretch>
        </p:blipFill>
        <p:spPr>
          <a:xfrm>
            <a:off x="381000" y="4164620"/>
            <a:ext cx="4191002" cy="2357439"/>
          </a:xfrm>
          <a:prstGeom prst="rect">
            <a:avLst/>
          </a:prstGeom>
        </p:spPr>
      </p:pic>
      <p:pic>
        <p:nvPicPr>
          <p:cNvPr id="10" name="QheSSHUbPeE"/>
          <p:cNvPicPr>
            <a:picLocks noRot="1" noChangeAspect="1"/>
          </p:cNvPicPr>
          <p:nvPr>
            <a:videoFile r:link="rId2"/>
          </p:nvPr>
        </p:nvPicPr>
        <p:blipFill>
          <a:blip r:embed="rId6"/>
          <a:stretch>
            <a:fillRect/>
          </a:stretch>
        </p:blipFill>
        <p:spPr>
          <a:xfrm>
            <a:off x="4730969" y="4164620"/>
            <a:ext cx="4343400" cy="2443163"/>
          </a:xfrm>
          <a:prstGeom prst="rect">
            <a:avLst/>
          </a:prstGeom>
        </p:spPr>
      </p:pic>
    </p:spTree>
    <p:extLst>
      <p:ext uri="{BB962C8B-B14F-4D97-AF65-F5344CB8AC3E}">
        <p14:creationId xmlns:p14="http://schemas.microsoft.com/office/powerpoint/2010/main" val="3124228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800" dirty="0"/>
              <a:t>A bridge that carries water. Popular before we had electric pumps.</a:t>
            </a:r>
            <a:endParaRPr lang="en-US" dirty="0"/>
          </a:p>
        </p:txBody>
      </p:sp>
      <p:sp>
        <p:nvSpPr>
          <p:cNvPr id="4" name="Title 3"/>
          <p:cNvSpPr>
            <a:spLocks noGrp="1"/>
          </p:cNvSpPr>
          <p:nvPr>
            <p:ph type="title"/>
          </p:nvPr>
        </p:nvSpPr>
        <p:spPr/>
        <p:txBody>
          <a:bodyPr/>
          <a:lstStyle/>
          <a:p>
            <a:r>
              <a:rPr lang="en-US" dirty="0" smtClean="0"/>
              <a:t>AQUEDUCT</a:t>
            </a:r>
            <a:endParaRPr lang="en-US" dirty="0"/>
          </a:p>
        </p:txBody>
      </p:sp>
      <p:pic>
        <p:nvPicPr>
          <p:cNvPr id="3074" name="Picture 2" descr="https://upload.wikimedia.org/wikipedia/commons/thumb/4/4b/Aquadukt_Kavala_GREECE.jpg/220px-Aquadukt_Kavala_GRE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0600"/>
            <a:ext cx="3124200" cy="43312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5353493" y="5867400"/>
            <a:ext cx="2543260" cy="369332"/>
          </a:xfrm>
          <a:prstGeom prst="rect">
            <a:avLst/>
          </a:prstGeom>
        </p:spPr>
        <p:txBody>
          <a:bodyPr wrap="none">
            <a:spAutoFit/>
          </a:bodyPr>
          <a:lstStyle/>
          <a:p>
            <a:r>
              <a:rPr lang="en-US" dirty="0" smtClean="0">
                <a:hlinkClick r:id="rId3" tooltip="Kavala aqueduct"/>
              </a:rPr>
              <a:t>Kavala aqueduct</a:t>
            </a:r>
            <a:r>
              <a:rPr lang="en-US" dirty="0" smtClean="0"/>
              <a:t>, Greece</a:t>
            </a:r>
            <a:endParaRPr lang="en-US" dirty="0"/>
          </a:p>
        </p:txBody>
      </p:sp>
      <p:sp>
        <p:nvSpPr>
          <p:cNvPr id="6" name="Rounded Rectangular Callout 5"/>
          <p:cNvSpPr/>
          <p:nvPr/>
        </p:nvSpPr>
        <p:spPr>
          <a:xfrm>
            <a:off x="2757406" y="5867400"/>
            <a:ext cx="2424193" cy="762000"/>
          </a:xfrm>
          <a:prstGeom prst="wedgeRoundRectCallout">
            <a:avLst>
              <a:gd name="adj1" fmla="val -79337"/>
              <a:gd name="adj2" fmla="val -226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Tell your neighbor</a:t>
            </a:r>
          </a:p>
          <a:p>
            <a:pPr algn="ctr"/>
            <a:r>
              <a:rPr lang="en-US" dirty="0" smtClean="0"/>
              <a:t>what an aqueduct is.</a:t>
            </a:r>
            <a:endParaRPr lang="en-US" dirty="0"/>
          </a:p>
        </p:txBody>
      </p:sp>
      <p:pic>
        <p:nvPicPr>
          <p:cNvPr id="7" name="Picture 2" descr="Image result for animated car carto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446485"/>
            <a:ext cx="1674238" cy="136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81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500"/>
                            </p:stCondLst>
                            <p:childTnLst>
                              <p:par>
                                <p:cTn id="19" presetID="32" presetClass="emph" presetSubtype="0" fill="hold" nodeType="after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2426" y="1600199"/>
            <a:ext cx="7572374" cy="4038601"/>
          </a:xfrm>
        </p:spPr>
        <p:txBody>
          <a:bodyPr>
            <a:normAutofit fontScale="85000" lnSpcReduction="10000"/>
          </a:bodyPr>
          <a:lstStyle/>
          <a:p>
            <a:r>
              <a:rPr lang="en-US" sz="2800" dirty="0"/>
              <a:t>A movable bridge with a </a:t>
            </a:r>
            <a:r>
              <a:rPr lang="en-US" sz="2800" dirty="0" smtClean="0"/>
              <a:t>counterweight                            </a:t>
            </a:r>
            <a:r>
              <a:rPr lang="en-US" sz="2800" dirty="0"/>
              <a:t>that continually balances the span throughout the entire upward swing in providing clearance for boat traffic. They are the most common type of movable bridge in existence because they open quickly and require relatively little energy to operate. Bascule is a </a:t>
            </a:r>
            <a:r>
              <a:rPr lang="en-US" sz="2800" dirty="0" err="1"/>
              <a:t>french</a:t>
            </a:r>
            <a:r>
              <a:rPr lang="en-US" sz="2800" dirty="0"/>
              <a:t> word. In English this is usually called a draw bridge.. </a:t>
            </a:r>
            <a:endParaRPr lang="en-US" dirty="0"/>
          </a:p>
        </p:txBody>
      </p:sp>
      <p:sp>
        <p:nvSpPr>
          <p:cNvPr id="4" name="Title 3"/>
          <p:cNvSpPr>
            <a:spLocks noGrp="1"/>
          </p:cNvSpPr>
          <p:nvPr>
            <p:ph type="title"/>
          </p:nvPr>
        </p:nvSpPr>
        <p:spPr/>
        <p:txBody>
          <a:bodyPr/>
          <a:lstStyle/>
          <a:p>
            <a:r>
              <a:rPr lang="en-US" dirty="0" smtClean="0"/>
              <a:t>BASCULE BRIDGE</a:t>
            </a:r>
            <a:endParaRPr lang="en-US" dirty="0"/>
          </a:p>
        </p:txBody>
      </p:sp>
      <p:pic>
        <p:nvPicPr>
          <p:cNvPr id="2052" name="Picture 4" descr="Image result for brid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771" y="228600"/>
            <a:ext cx="28956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ounded Rectangular Callout 7"/>
          <p:cNvSpPr/>
          <p:nvPr/>
        </p:nvSpPr>
        <p:spPr>
          <a:xfrm>
            <a:off x="2757406" y="5867400"/>
            <a:ext cx="3033793" cy="762000"/>
          </a:xfrm>
          <a:prstGeom prst="wedgeRoundRectCallout">
            <a:avLst>
              <a:gd name="adj1" fmla="val -79337"/>
              <a:gd name="adj2" fmla="val -226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Tell your neighbor</a:t>
            </a:r>
          </a:p>
          <a:p>
            <a:pPr algn="ctr"/>
            <a:r>
              <a:rPr lang="en-US" dirty="0" smtClean="0"/>
              <a:t>what a bascule bridge  is.</a:t>
            </a:r>
            <a:endParaRPr lang="en-US" dirty="0"/>
          </a:p>
        </p:txBody>
      </p:sp>
      <p:pic>
        <p:nvPicPr>
          <p:cNvPr id="9" name="Picture 2" descr="Image result for animated car carto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446485"/>
            <a:ext cx="1674238" cy="136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9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500"/>
                            </p:stCondLst>
                            <p:childTnLst>
                              <p:par>
                                <p:cTn id="19" presetID="32" presetClass="emph" presetSubtype="0" fill="hold" nodeType="afterEffect">
                                  <p:stCondLst>
                                    <p:cond delay="0"/>
                                  </p:stCondLst>
                                  <p:childTnLst>
                                    <p:animRot by="120000">
                                      <p:cBhvr>
                                        <p:cTn id="20" dur="100" fill="hold">
                                          <p:stCondLst>
                                            <p:cond delay="0"/>
                                          </p:stCondLst>
                                        </p:cTn>
                                        <p:tgtEl>
                                          <p:spTgt spid="9"/>
                                        </p:tgtEl>
                                        <p:attrNameLst>
                                          <p:attrName>r</p:attrName>
                                        </p:attrNameLst>
                                      </p:cBhvr>
                                    </p:animRot>
                                    <p:animRot by="-240000">
                                      <p:cBhvr>
                                        <p:cTn id="21" dur="200" fill="hold">
                                          <p:stCondLst>
                                            <p:cond delay="200"/>
                                          </p:stCondLst>
                                        </p:cTn>
                                        <p:tgtEl>
                                          <p:spTgt spid="9"/>
                                        </p:tgtEl>
                                        <p:attrNameLst>
                                          <p:attrName>r</p:attrName>
                                        </p:attrNameLst>
                                      </p:cBhvr>
                                    </p:animRot>
                                    <p:animRot by="240000">
                                      <p:cBhvr>
                                        <p:cTn id="22" dur="200" fill="hold">
                                          <p:stCondLst>
                                            <p:cond delay="400"/>
                                          </p:stCondLst>
                                        </p:cTn>
                                        <p:tgtEl>
                                          <p:spTgt spid="9"/>
                                        </p:tgtEl>
                                        <p:attrNameLst>
                                          <p:attrName>r</p:attrName>
                                        </p:attrNameLst>
                                      </p:cBhvr>
                                    </p:animRot>
                                    <p:animRot by="-240000">
                                      <p:cBhvr>
                                        <p:cTn id="23" dur="200" fill="hold">
                                          <p:stCondLst>
                                            <p:cond delay="600"/>
                                          </p:stCondLst>
                                        </p:cTn>
                                        <p:tgtEl>
                                          <p:spTgt spid="9"/>
                                        </p:tgtEl>
                                        <p:attrNameLst>
                                          <p:attrName>r</p:attrName>
                                        </p:attrNameLst>
                                      </p:cBhvr>
                                    </p:animRot>
                                    <p:animRot by="120000">
                                      <p:cBhvr>
                                        <p:cTn id="2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981200"/>
            <a:ext cx="8410574" cy="1178298"/>
          </a:xfrm>
        </p:spPr>
        <p:txBody>
          <a:bodyPr/>
          <a:lstStyle/>
          <a:p>
            <a:r>
              <a:rPr lang="en-US" b="1" dirty="0"/>
              <a:t>5.Draw or illustrate the basic design </a:t>
            </a:r>
            <a:r>
              <a:rPr lang="en-US" b="1" dirty="0" smtClean="0"/>
              <a:t>of </a:t>
            </a:r>
            <a:r>
              <a:rPr lang="en-US" b="1" dirty="0"/>
              <a:t>each of the following bridge types</a:t>
            </a:r>
            <a:r>
              <a:rPr lang="en-US" b="1" dirty="0" smtClean="0"/>
              <a:t>.</a:t>
            </a:r>
          </a:p>
          <a:p>
            <a:r>
              <a:rPr lang="en-US" b="1" dirty="0"/>
              <a:t>	</a:t>
            </a:r>
            <a:r>
              <a:rPr lang="en-US" b="1" dirty="0" smtClean="0"/>
              <a:t>Make a page in your journal for each bridge.</a:t>
            </a:r>
            <a:endParaRPr lang="en-US" b="1" dirty="0"/>
          </a:p>
        </p:txBody>
      </p:sp>
      <p:sp>
        <p:nvSpPr>
          <p:cNvPr id="3" name="Title 2"/>
          <p:cNvSpPr>
            <a:spLocks noGrp="1"/>
          </p:cNvSpPr>
          <p:nvPr>
            <p:ph type="title"/>
          </p:nvPr>
        </p:nvSpPr>
        <p:spPr>
          <a:xfrm>
            <a:off x="152400" y="304800"/>
            <a:ext cx="8439912" cy="1474459"/>
          </a:xfrm>
        </p:spPr>
        <p:txBody>
          <a:bodyPr/>
          <a:lstStyle/>
          <a:p>
            <a:r>
              <a:rPr lang="en-US" sz="8800" dirty="0" smtClean="0">
                <a:solidFill>
                  <a:srgbClr val="FF0000"/>
                </a:solidFill>
                <a:latin typeface="Arial Rounded MT Bold" panose="020F0704030504030204" pitchFamily="34" charset="0"/>
              </a:rPr>
              <a:t>Draw …</a:t>
            </a:r>
            <a:endParaRPr lang="en-US" sz="8800" dirty="0">
              <a:solidFill>
                <a:srgbClr val="FF0000"/>
              </a:solidFill>
              <a:latin typeface="Arial Rounded MT Bold" panose="020F0704030504030204" pitchFamily="34" charset="0"/>
            </a:endParaRPr>
          </a:p>
        </p:txBody>
      </p:sp>
      <p:grpSp>
        <p:nvGrpSpPr>
          <p:cNvPr id="4" name="Group 3"/>
          <p:cNvGrpSpPr/>
          <p:nvPr/>
        </p:nvGrpSpPr>
        <p:grpSpPr>
          <a:xfrm>
            <a:off x="3304455" y="3581400"/>
            <a:ext cx="3047297" cy="2370334"/>
            <a:chOff x="5710243" y="449065"/>
            <a:chExt cx="3047297" cy="2370334"/>
          </a:xfrm>
        </p:grpSpPr>
        <p:sp>
          <p:nvSpPr>
            <p:cNvPr id="5" name="TextBox 4"/>
            <p:cNvSpPr txBox="1"/>
            <p:nvPr/>
          </p:nvSpPr>
          <p:spPr>
            <a:xfrm>
              <a:off x="5767394" y="449065"/>
              <a:ext cx="2743200" cy="369332"/>
            </a:xfrm>
            <a:prstGeom prst="rect">
              <a:avLst/>
            </a:prstGeom>
            <a:noFill/>
          </p:spPr>
          <p:txBody>
            <a:bodyPr wrap="square" rtlCol="0">
              <a:spAutoFit/>
            </a:bodyPr>
            <a:lstStyle/>
            <a:p>
              <a:r>
                <a:rPr lang="en-US" dirty="0" smtClean="0">
                  <a:solidFill>
                    <a:schemeClr val="accent2"/>
                  </a:solidFill>
                  <a:latin typeface="Arial Rounded MT Bold" panose="020F0704030504030204" pitchFamily="34" charset="0"/>
                </a:rPr>
                <a:t>Bascule Bridge</a:t>
              </a:r>
              <a:endParaRPr lang="en-US" dirty="0">
                <a:solidFill>
                  <a:schemeClr val="accent2"/>
                </a:solidFill>
                <a:latin typeface="Arial Rounded MT Bold" panose="020F0704030504030204" pitchFamily="34" charset="0"/>
              </a:endParaRPr>
            </a:p>
          </p:txBody>
        </p:sp>
        <p:pic>
          <p:nvPicPr>
            <p:cNvPr id="6" name="Picture 6" descr="CantileverBridge-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243" y="919916"/>
              <a:ext cx="3047297" cy="18994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0936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2426" y="1600199"/>
            <a:ext cx="7191374" cy="4038601"/>
          </a:xfrm>
        </p:spPr>
        <p:txBody>
          <a:bodyPr>
            <a:normAutofit fontScale="85000" lnSpcReduction="20000"/>
          </a:bodyPr>
          <a:lstStyle/>
          <a:p>
            <a:r>
              <a:rPr lang="en-US" sz="2800" dirty="0"/>
              <a:t>A structure with enclosed sides </a:t>
            </a:r>
            <a:endParaRPr lang="en-US" sz="2800" dirty="0" smtClean="0"/>
          </a:p>
          <a:p>
            <a:r>
              <a:rPr lang="en-US" sz="2800" dirty="0" smtClean="0"/>
              <a:t>and </a:t>
            </a:r>
            <a:r>
              <a:rPr lang="en-US" sz="2800" dirty="0"/>
              <a:t>a roof that often has only a </a:t>
            </a:r>
            <a:endParaRPr lang="en-US" sz="2800" dirty="0" smtClean="0"/>
          </a:p>
          <a:p>
            <a:r>
              <a:rPr lang="en-US" sz="2800" dirty="0" smtClean="0"/>
              <a:t>single </a:t>
            </a:r>
            <a:r>
              <a:rPr lang="en-US" sz="2800" dirty="0"/>
              <a:t>lane, and typically is made of wood. Since wooden bridges tended to deteriorate rapidly from exposure to the elements, they only had a useful lifespan of nine years. Covering them protected their structural members, </a:t>
            </a:r>
            <a:r>
              <a:rPr lang="en-US" sz="2800" dirty="0" smtClean="0"/>
              <a:t>thus extending </a:t>
            </a:r>
            <a:r>
              <a:rPr lang="en-US" sz="2800" dirty="0"/>
              <a:t>their life to 80 years or more.</a:t>
            </a:r>
            <a:endParaRPr lang="en-US" dirty="0"/>
          </a:p>
        </p:txBody>
      </p:sp>
      <p:pic>
        <p:nvPicPr>
          <p:cNvPr id="3074" name="Picture 2" descr="Image result for covered bri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28600"/>
            <a:ext cx="3962400" cy="2390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itle 3"/>
          <p:cNvSpPr>
            <a:spLocks noGrp="1"/>
          </p:cNvSpPr>
          <p:nvPr>
            <p:ph type="title"/>
          </p:nvPr>
        </p:nvSpPr>
        <p:spPr/>
        <p:txBody>
          <a:bodyPr/>
          <a:lstStyle/>
          <a:p>
            <a:r>
              <a:rPr lang="en-US" dirty="0" smtClean="0"/>
              <a:t>COVERED BRIDGE</a:t>
            </a:r>
            <a:endParaRPr lang="en-US" dirty="0"/>
          </a:p>
        </p:txBody>
      </p:sp>
      <p:sp>
        <p:nvSpPr>
          <p:cNvPr id="6" name="Rounded Rectangular Callout 5"/>
          <p:cNvSpPr/>
          <p:nvPr/>
        </p:nvSpPr>
        <p:spPr>
          <a:xfrm>
            <a:off x="2757406" y="5867400"/>
            <a:ext cx="2881393" cy="762000"/>
          </a:xfrm>
          <a:prstGeom prst="wedgeRoundRectCallout">
            <a:avLst>
              <a:gd name="adj1" fmla="val -79337"/>
              <a:gd name="adj2" fmla="val -226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Tell your neighbor</a:t>
            </a:r>
          </a:p>
          <a:p>
            <a:pPr algn="ctr"/>
            <a:r>
              <a:rPr lang="en-US" dirty="0" smtClean="0"/>
              <a:t>what a covered bridge is.</a:t>
            </a:r>
            <a:endParaRPr lang="en-US" dirty="0"/>
          </a:p>
        </p:txBody>
      </p:sp>
      <p:pic>
        <p:nvPicPr>
          <p:cNvPr id="7" name="Picture 2" descr="Image result for animated car carto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446485"/>
            <a:ext cx="1674238" cy="136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79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par>
                          <p:cTn id="32" fill="hold">
                            <p:stCondLst>
                              <p:cond delay="500"/>
                            </p:stCondLst>
                            <p:childTnLst>
                              <p:par>
                                <p:cTn id="33" presetID="32" presetClass="emph" presetSubtype="0" fill="hold" nodeType="afterEffect">
                                  <p:stCondLst>
                                    <p:cond delay="0"/>
                                  </p:stCondLst>
                                  <p:childTnLst>
                                    <p:animRot by="120000">
                                      <p:cBhvr>
                                        <p:cTn id="34" dur="100" fill="hold">
                                          <p:stCondLst>
                                            <p:cond delay="0"/>
                                          </p:stCondLst>
                                        </p:cTn>
                                        <p:tgtEl>
                                          <p:spTgt spid="7"/>
                                        </p:tgtEl>
                                        <p:attrNameLst>
                                          <p:attrName>r</p:attrName>
                                        </p:attrNameLst>
                                      </p:cBhvr>
                                    </p:animRot>
                                    <p:animRot by="-240000">
                                      <p:cBhvr>
                                        <p:cTn id="35" dur="200" fill="hold">
                                          <p:stCondLst>
                                            <p:cond delay="200"/>
                                          </p:stCondLst>
                                        </p:cTn>
                                        <p:tgtEl>
                                          <p:spTgt spid="7"/>
                                        </p:tgtEl>
                                        <p:attrNameLst>
                                          <p:attrName>r</p:attrName>
                                        </p:attrNameLst>
                                      </p:cBhvr>
                                    </p:animRot>
                                    <p:animRot by="240000">
                                      <p:cBhvr>
                                        <p:cTn id="36" dur="200" fill="hold">
                                          <p:stCondLst>
                                            <p:cond delay="400"/>
                                          </p:stCondLst>
                                        </p:cTn>
                                        <p:tgtEl>
                                          <p:spTgt spid="7"/>
                                        </p:tgtEl>
                                        <p:attrNameLst>
                                          <p:attrName>r</p:attrName>
                                        </p:attrNameLst>
                                      </p:cBhvr>
                                    </p:animRot>
                                    <p:animRot by="-240000">
                                      <p:cBhvr>
                                        <p:cTn id="37" dur="200" fill="hold">
                                          <p:stCondLst>
                                            <p:cond delay="600"/>
                                          </p:stCondLst>
                                        </p:cTn>
                                        <p:tgtEl>
                                          <p:spTgt spid="7"/>
                                        </p:tgtEl>
                                        <p:attrNameLst>
                                          <p:attrName>r</p:attrName>
                                        </p:attrNameLst>
                                      </p:cBhvr>
                                    </p:animRot>
                                    <p:animRot by="120000">
                                      <p:cBhvr>
                                        <p:cTn id="3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381000"/>
            <a:ext cx="3461386" cy="1066800"/>
          </a:xfrm>
        </p:spPr>
        <p:txBody>
          <a:bodyPr anchor="t"/>
          <a:lstStyle/>
          <a:p>
            <a:r>
              <a:rPr lang="en-US" dirty="0" smtClean="0">
                <a:solidFill>
                  <a:schemeClr val="accent2"/>
                </a:solidFill>
              </a:rPr>
              <a:t>Arch Bridge</a:t>
            </a:r>
            <a:endParaRPr lang="en-US" dirty="0">
              <a:solidFill>
                <a:schemeClr val="accent2"/>
              </a:solidFill>
            </a:endParaRPr>
          </a:p>
        </p:txBody>
      </p:sp>
      <p:sp>
        <p:nvSpPr>
          <p:cNvPr id="3" name="Text Placeholder 2"/>
          <p:cNvSpPr>
            <a:spLocks noGrp="1"/>
          </p:cNvSpPr>
          <p:nvPr>
            <p:ph type="body" sz="half" idx="2"/>
          </p:nvPr>
        </p:nvSpPr>
        <p:spPr>
          <a:xfrm>
            <a:off x="228600" y="1990725"/>
            <a:ext cx="5257800" cy="3505200"/>
          </a:xfrm>
        </p:spPr>
        <p:txBody>
          <a:bodyPr>
            <a:normAutofit lnSpcReduction="10000"/>
          </a:bodyPr>
          <a:lstStyle/>
          <a:p>
            <a:r>
              <a:rPr lang="en-US" dirty="0" smtClean="0"/>
              <a:t>A viaduct (a long bridge) may be made from a series of arches, although other more economical structures are typically used to span a long distance today. The greatest bridge builders of antiquity were the ancient Romans. The Romans built arch bridges and aqueducts that could stand in conditions that would damage or destroy earlier designs. An example of one that still stands today is the </a:t>
            </a:r>
            <a:r>
              <a:rPr lang="en-US" dirty="0" err="1" smtClean="0"/>
              <a:t>Alcantara</a:t>
            </a:r>
            <a:r>
              <a:rPr lang="en-US" dirty="0" smtClean="0"/>
              <a:t> Bridge in Spain. </a:t>
            </a:r>
          </a:p>
          <a:p>
            <a:r>
              <a:rPr lang="en-US" dirty="0" smtClean="0"/>
              <a:t>The earliest known arch bridges were built by the Greeks and include the </a:t>
            </a:r>
            <a:r>
              <a:rPr lang="en-US" dirty="0" err="1" smtClean="0"/>
              <a:t>Arkadiko</a:t>
            </a:r>
            <a:r>
              <a:rPr lang="en-US" dirty="0" smtClean="0"/>
              <a:t> Bridge. </a:t>
            </a:r>
          </a:p>
          <a:p>
            <a:endParaRPr lang="en-US" dirty="0"/>
          </a:p>
        </p:txBody>
      </p:sp>
      <p:pic>
        <p:nvPicPr>
          <p:cNvPr id="1026" name="Picture 2" descr="http://wiki.pathfindersonline.org/images/thumb/d/d5/Bridge_Alcantara.JPG/300px-Bridge_Alcant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257" y="1371600"/>
            <a:ext cx="285750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457200" y="6096000"/>
            <a:ext cx="5715000" cy="369332"/>
          </a:xfrm>
          <a:prstGeom prst="rect">
            <a:avLst/>
          </a:prstGeom>
          <a:noFill/>
        </p:spPr>
        <p:txBody>
          <a:bodyPr wrap="square" rtlCol="0">
            <a:spAutoFit/>
          </a:bodyPr>
          <a:lstStyle/>
          <a:p>
            <a:r>
              <a:rPr lang="en-US" dirty="0" smtClean="0"/>
              <a:t>More information at:  </a:t>
            </a:r>
            <a:r>
              <a:rPr lang="en-US" dirty="0" err="1" smtClean="0">
                <a:hlinkClick r:id="rId3"/>
              </a:rPr>
              <a:t>wikki.pathfinders</a:t>
            </a:r>
            <a:r>
              <a:rPr lang="en-US" dirty="0" smtClean="0">
                <a:hlinkClick r:id="rId3"/>
              </a:rPr>
              <a:t> online</a:t>
            </a:r>
            <a:endParaRPr lang="en-US" dirty="0"/>
          </a:p>
        </p:txBody>
      </p:sp>
      <p:sp>
        <p:nvSpPr>
          <p:cNvPr id="7" name="Rectangle 6"/>
          <p:cNvSpPr/>
          <p:nvPr/>
        </p:nvSpPr>
        <p:spPr>
          <a:xfrm>
            <a:off x="228600" y="381000"/>
            <a:ext cx="4572000" cy="1477328"/>
          </a:xfrm>
          <a:prstGeom prst="rect">
            <a:avLst/>
          </a:prstGeom>
        </p:spPr>
        <p:txBody>
          <a:bodyPr>
            <a:normAutofit/>
          </a:bodyPr>
          <a:lstStyle/>
          <a:p>
            <a:r>
              <a:rPr lang="en-US" dirty="0"/>
              <a:t>Arch-shaped bridges that have abutments at each end. Arch bridges work by transferring the weight of the bridge and its loads partially into a horizontal thrust restrained by the abutments at either side.</a:t>
            </a:r>
          </a:p>
        </p:txBody>
      </p:sp>
      <p:pic>
        <p:nvPicPr>
          <p:cNvPr id="1030" name="Picture 6" descr="Image result for arch bridge forces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207" y="3657600"/>
            <a:ext cx="28956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9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0924" y="2001982"/>
            <a:ext cx="6016076" cy="533400"/>
          </a:xfrm>
        </p:spPr>
        <p:txBody>
          <a:bodyPr>
            <a:noAutofit/>
          </a:bodyPr>
          <a:lstStyle/>
          <a:p>
            <a:r>
              <a:rPr lang="en-US" sz="4000" dirty="0" smtClean="0">
                <a:solidFill>
                  <a:schemeClr val="accent2"/>
                </a:solidFill>
              </a:rPr>
              <a:t>these Arch Bridges</a:t>
            </a:r>
            <a:endParaRPr lang="en-US" sz="4000" dirty="0">
              <a:solidFill>
                <a:schemeClr val="accent2"/>
              </a:solidFill>
            </a:endParaRPr>
          </a:p>
        </p:txBody>
      </p:sp>
      <p:sp>
        <p:nvSpPr>
          <p:cNvPr id="3" name="Title 2"/>
          <p:cNvSpPr>
            <a:spLocks noGrp="1"/>
          </p:cNvSpPr>
          <p:nvPr>
            <p:ph type="title"/>
          </p:nvPr>
        </p:nvSpPr>
        <p:spPr>
          <a:xfrm>
            <a:off x="304800" y="304800"/>
            <a:ext cx="8439912" cy="1374648"/>
          </a:xfrm>
        </p:spPr>
        <p:txBody>
          <a:bodyPr/>
          <a:lstStyle/>
          <a:p>
            <a:r>
              <a:rPr lang="en-US" dirty="0" smtClean="0">
                <a:solidFill>
                  <a:srgbClr val="FF0000"/>
                </a:solidFill>
              </a:rPr>
              <a:t>For example there’s ….</a:t>
            </a:r>
            <a:endParaRPr lang="en-US" dirty="0">
              <a:solidFill>
                <a:srgbClr val="FF0000"/>
              </a:solidFill>
            </a:endParaRPr>
          </a:p>
        </p:txBody>
      </p:sp>
      <p:pic>
        <p:nvPicPr>
          <p:cNvPr id="19458" name="Picture 2" descr="C:\Users\copperdaughter\AppData\Local\Microsoft\Windows\INetCache\IE\4BXIQAW8\beaver_PNG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204" y="0"/>
            <a:ext cx="2268682" cy="2268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0" y="5582213"/>
            <a:ext cx="3657600" cy="646331"/>
          </a:xfrm>
          <a:prstGeom prst="rect">
            <a:avLst/>
          </a:prstGeom>
          <a:noFill/>
        </p:spPr>
        <p:txBody>
          <a:bodyPr wrap="square" rtlCol="0">
            <a:spAutoFit/>
          </a:bodyPr>
          <a:lstStyle/>
          <a:p>
            <a:r>
              <a:rPr lang="en-US" dirty="0" smtClean="0"/>
              <a:t>Fred </a:t>
            </a:r>
            <a:r>
              <a:rPr lang="en-US" dirty="0" err="1" smtClean="0"/>
              <a:t>Redmon</a:t>
            </a:r>
            <a:r>
              <a:rPr lang="en-US" dirty="0" smtClean="0"/>
              <a:t> Bridge </a:t>
            </a:r>
          </a:p>
          <a:p>
            <a:r>
              <a:rPr lang="en-US" dirty="0" smtClean="0"/>
              <a:t>over Selah Creek  near Yakima</a:t>
            </a:r>
            <a:endParaRPr lang="en-US" dirty="0"/>
          </a:p>
        </p:txBody>
      </p:sp>
      <p:sp>
        <p:nvSpPr>
          <p:cNvPr id="8" name="TextBox 7"/>
          <p:cNvSpPr txBox="1"/>
          <p:nvPr/>
        </p:nvSpPr>
        <p:spPr>
          <a:xfrm>
            <a:off x="475211" y="5582213"/>
            <a:ext cx="3657600" cy="369332"/>
          </a:xfrm>
          <a:prstGeom prst="rect">
            <a:avLst/>
          </a:prstGeom>
          <a:noFill/>
        </p:spPr>
        <p:txBody>
          <a:bodyPr wrap="square" rtlCol="0">
            <a:spAutoFit/>
          </a:bodyPr>
          <a:lstStyle/>
          <a:p>
            <a:r>
              <a:rPr lang="en-US" dirty="0" err="1" smtClean="0"/>
              <a:t>Falknor</a:t>
            </a:r>
            <a:r>
              <a:rPr lang="en-US" dirty="0" smtClean="0"/>
              <a:t> Road Arch Bridge </a:t>
            </a:r>
            <a:endParaRPr lang="en-US" dirty="0"/>
          </a:p>
        </p:txBody>
      </p:sp>
      <p:pic>
        <p:nvPicPr>
          <p:cNvPr id="19460" name="Picture 4" descr="Image result for arch bridges in  yakima washington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87000"/>
            <a:ext cx="2895600" cy="21717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AutoShape 6" descr="Image result for arch bridges in  yakima washington st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arch bridges in  yakima washington st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6" name="Picture 10" descr="Image result for arch bridges in  yakima washington st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186999"/>
            <a:ext cx="2895600" cy="21717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02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981200"/>
            <a:ext cx="8410574" cy="1178298"/>
          </a:xfrm>
        </p:spPr>
        <p:txBody>
          <a:bodyPr/>
          <a:lstStyle/>
          <a:p>
            <a:r>
              <a:rPr lang="en-US" b="1" dirty="0"/>
              <a:t>5.Draw or illustrate the basic design </a:t>
            </a:r>
            <a:r>
              <a:rPr lang="en-US" b="1" dirty="0" smtClean="0"/>
              <a:t>of </a:t>
            </a:r>
            <a:r>
              <a:rPr lang="en-US" b="1" dirty="0"/>
              <a:t>each of the following bridge types</a:t>
            </a:r>
            <a:r>
              <a:rPr lang="en-US" b="1" dirty="0" smtClean="0"/>
              <a:t>.</a:t>
            </a:r>
          </a:p>
          <a:p>
            <a:r>
              <a:rPr lang="en-US" b="1" dirty="0"/>
              <a:t>	</a:t>
            </a:r>
            <a:r>
              <a:rPr lang="en-US" b="1" dirty="0" smtClean="0"/>
              <a:t>Make a page in your journal for each bridge.</a:t>
            </a:r>
            <a:endParaRPr lang="en-US" b="1" dirty="0"/>
          </a:p>
        </p:txBody>
      </p:sp>
      <p:sp>
        <p:nvSpPr>
          <p:cNvPr id="3" name="Title 2"/>
          <p:cNvSpPr>
            <a:spLocks noGrp="1"/>
          </p:cNvSpPr>
          <p:nvPr>
            <p:ph type="title"/>
          </p:nvPr>
        </p:nvSpPr>
        <p:spPr>
          <a:xfrm>
            <a:off x="152400" y="304800"/>
            <a:ext cx="8439912" cy="1474459"/>
          </a:xfrm>
        </p:spPr>
        <p:txBody>
          <a:bodyPr/>
          <a:lstStyle/>
          <a:p>
            <a:r>
              <a:rPr lang="en-US" sz="8800" dirty="0" smtClean="0">
                <a:solidFill>
                  <a:srgbClr val="FF0000"/>
                </a:solidFill>
                <a:latin typeface="Arial Rounded MT Bold" panose="020F0704030504030204" pitchFamily="34" charset="0"/>
              </a:rPr>
              <a:t>Draw …</a:t>
            </a:r>
            <a:endParaRPr lang="en-US" sz="8800" dirty="0">
              <a:solidFill>
                <a:srgbClr val="FF0000"/>
              </a:solidFill>
              <a:latin typeface="Arial Rounded MT Bold" panose="020F0704030504030204" pitchFamily="34" charset="0"/>
            </a:endParaRPr>
          </a:p>
        </p:txBody>
      </p:sp>
      <p:grpSp>
        <p:nvGrpSpPr>
          <p:cNvPr id="5" name="Group 4"/>
          <p:cNvGrpSpPr/>
          <p:nvPr/>
        </p:nvGrpSpPr>
        <p:grpSpPr>
          <a:xfrm>
            <a:off x="3048000" y="3613666"/>
            <a:ext cx="3387515" cy="2730690"/>
            <a:chOff x="433754" y="3774886"/>
            <a:chExt cx="3387515" cy="2730690"/>
          </a:xfrm>
        </p:grpSpPr>
        <p:sp>
          <p:nvSpPr>
            <p:cNvPr id="6" name="TextBox 5"/>
            <p:cNvSpPr txBox="1"/>
            <p:nvPr/>
          </p:nvSpPr>
          <p:spPr>
            <a:xfrm>
              <a:off x="433754" y="3774886"/>
              <a:ext cx="2743200" cy="369332"/>
            </a:xfrm>
            <a:prstGeom prst="rect">
              <a:avLst/>
            </a:prstGeom>
            <a:noFill/>
          </p:spPr>
          <p:txBody>
            <a:bodyPr wrap="square" rtlCol="0">
              <a:spAutoFit/>
            </a:bodyPr>
            <a:lstStyle/>
            <a:p>
              <a:r>
                <a:rPr lang="en-US" dirty="0" smtClean="0">
                  <a:solidFill>
                    <a:schemeClr val="accent2"/>
                  </a:solidFill>
                  <a:latin typeface="Arial Rounded MT Bold" panose="020F0704030504030204" pitchFamily="34" charset="0"/>
                </a:rPr>
                <a:t>Arch Bridge</a:t>
              </a:r>
              <a:endParaRPr lang="en-US" dirty="0">
                <a:solidFill>
                  <a:schemeClr val="accent2"/>
                </a:solidFill>
                <a:latin typeface="Arial Rounded MT Bold" panose="020F0704030504030204" pitchFamily="34" charset="0"/>
              </a:endParaRPr>
            </a:p>
          </p:txBody>
        </p:sp>
        <p:pic>
          <p:nvPicPr>
            <p:cNvPr id="7" name="Picture 6" descr="ArchBridge-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85" y="4419600"/>
              <a:ext cx="3346484" cy="20859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3445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2426" y="2743200"/>
            <a:ext cx="4676774" cy="3810000"/>
          </a:xfrm>
        </p:spPr>
        <p:txBody>
          <a:bodyPr>
            <a:normAutofit fontScale="92500" lnSpcReduction="20000"/>
          </a:bodyPr>
          <a:lstStyle/>
          <a:p>
            <a:r>
              <a:rPr lang="en-US" dirty="0" smtClean="0"/>
              <a:t>The longest masonry arch bridge is 315 feet; completed in 1919, in Pont de la Liberation, France</a:t>
            </a:r>
          </a:p>
          <a:p>
            <a:r>
              <a:rPr lang="en-US" dirty="0" smtClean="0"/>
              <a:t>The </a:t>
            </a:r>
            <a:r>
              <a:rPr lang="en-US" b="1" dirty="0"/>
              <a:t>Chongqing-</a:t>
            </a:r>
            <a:r>
              <a:rPr lang="en-US" b="1" dirty="0" err="1"/>
              <a:t>Chaotianmen</a:t>
            </a:r>
            <a:r>
              <a:rPr lang="en-US" b="1" dirty="0"/>
              <a:t> Bridge</a:t>
            </a:r>
            <a:r>
              <a:rPr lang="en-US" dirty="0"/>
              <a:t> over the </a:t>
            </a:r>
            <a:r>
              <a:rPr lang="en-US" b="1" dirty="0"/>
              <a:t>Yangtze River</a:t>
            </a:r>
            <a:r>
              <a:rPr lang="en-US" dirty="0"/>
              <a:t> in China is a two-deck, steel truss-arch bridge with a main span of 552 m (1,811 </a:t>
            </a:r>
            <a:r>
              <a:rPr lang="en-US" dirty="0" err="1"/>
              <a:t>ft</a:t>
            </a:r>
            <a:r>
              <a:rPr lang="en-US" dirty="0"/>
              <a:t>). The bridge was opened on 29 April 2009.</a:t>
            </a:r>
          </a:p>
          <a:p>
            <a:r>
              <a:rPr lang="en-US" dirty="0" smtClean="0"/>
              <a:t>Dubai </a:t>
            </a:r>
            <a:r>
              <a:rPr lang="en-US" dirty="0"/>
              <a:t>in the United Arab Emirates is currently building the Sheikh Rashid bin Saeed Crossing which is scheduled for completion in 2012. When completed, it will be the largest arch bridge in the world</a:t>
            </a:r>
            <a:r>
              <a:rPr lang="en-US" dirty="0" smtClean="0"/>
              <a:t>. It is 1.6 km long (0.994 miles)</a:t>
            </a:r>
            <a:endParaRPr lang="en-US" dirty="0"/>
          </a:p>
        </p:txBody>
      </p:sp>
      <p:sp>
        <p:nvSpPr>
          <p:cNvPr id="3" name="Title 2"/>
          <p:cNvSpPr>
            <a:spLocks noGrp="1"/>
          </p:cNvSpPr>
          <p:nvPr>
            <p:ph type="title"/>
          </p:nvPr>
        </p:nvSpPr>
        <p:spPr>
          <a:xfrm>
            <a:off x="228600" y="152400"/>
            <a:ext cx="8439912" cy="1524000"/>
          </a:xfrm>
        </p:spPr>
        <p:txBody>
          <a:bodyPr>
            <a:normAutofit fontScale="90000"/>
          </a:bodyPr>
          <a:lstStyle/>
          <a:p>
            <a:r>
              <a:rPr lang="en-US" dirty="0" smtClean="0">
                <a:solidFill>
                  <a:srgbClr val="FF0000"/>
                </a:solidFill>
              </a:rPr>
              <a:t>How</a:t>
            </a:r>
            <a:r>
              <a:rPr lang="en-US" dirty="0" smtClean="0"/>
              <a:t>       </a:t>
            </a:r>
            <a:r>
              <a:rPr lang="en-US" dirty="0" smtClean="0">
                <a:solidFill>
                  <a:srgbClr val="FF0000"/>
                </a:solidFill>
              </a:rPr>
              <a:t> l … o … n … g</a:t>
            </a:r>
            <a:br>
              <a:rPr lang="en-US" dirty="0" smtClean="0">
                <a:solidFill>
                  <a:srgbClr val="FF0000"/>
                </a:solidFill>
              </a:rPr>
            </a:br>
            <a:r>
              <a:rPr lang="en-US" dirty="0" smtClean="0">
                <a:solidFill>
                  <a:srgbClr val="FF0000"/>
                </a:solidFill>
              </a:rPr>
              <a:t> 	can that bridge be?</a:t>
            </a:r>
            <a:endParaRPr lang="en-US" dirty="0"/>
          </a:p>
        </p:txBody>
      </p:sp>
      <p:sp>
        <p:nvSpPr>
          <p:cNvPr id="4" name="Title 2"/>
          <p:cNvSpPr txBox="1">
            <a:spLocks/>
          </p:cNvSpPr>
          <p:nvPr/>
        </p:nvSpPr>
        <p:spPr>
          <a:xfrm>
            <a:off x="304800" y="1981200"/>
            <a:ext cx="5715000" cy="609600"/>
          </a:xfrm>
          <a:prstGeom prst="rect">
            <a:avLst/>
          </a:prstGeom>
        </p:spPr>
        <p:txBody>
          <a:bodyPr vert="horz" lIns="91440" tIns="45720" rIns="91440" bIns="45720" rtlCol="0" anchor="b" anchorCtr="0">
            <a:normAutofit fontScale="67500" lnSpcReduction="20000"/>
          </a:bodyP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dirty="0" smtClean="0">
                <a:solidFill>
                  <a:schemeClr val="accent2">
                    <a:lumMod val="75000"/>
                  </a:schemeClr>
                </a:solidFill>
              </a:rPr>
              <a:t>Arch Bridge</a:t>
            </a:r>
            <a:endParaRPr lang="en-US" dirty="0">
              <a:solidFill>
                <a:schemeClr val="accent2">
                  <a:lumMod val="75000"/>
                </a:schemeClr>
              </a:solidFill>
            </a:endParaRPr>
          </a:p>
        </p:txBody>
      </p:sp>
      <p:pic>
        <p:nvPicPr>
          <p:cNvPr id="13314" name="Picture 2" descr="Image result for long clipart anim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4994" y="152401"/>
            <a:ext cx="2589006"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Sheikh Rashid bin Saeed Cros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0269" y="4540667"/>
            <a:ext cx="3276600" cy="231733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Chongqing-Chaotianmen Brid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110387"/>
            <a:ext cx="3276600" cy="165985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Pont de la Libér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2258291"/>
            <a:ext cx="28956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027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381000"/>
            <a:ext cx="3766186" cy="1066800"/>
          </a:xfrm>
        </p:spPr>
        <p:txBody>
          <a:bodyPr anchor="t">
            <a:normAutofit fontScale="90000"/>
          </a:bodyPr>
          <a:lstStyle/>
          <a:p>
            <a:r>
              <a:rPr lang="en-US" dirty="0" smtClean="0">
                <a:solidFill>
                  <a:schemeClr val="accent2"/>
                </a:solidFill>
              </a:rPr>
              <a:t>Cantilever Bridge</a:t>
            </a:r>
            <a:endParaRPr lang="en-US" dirty="0">
              <a:solidFill>
                <a:schemeClr val="accent2"/>
              </a:solidFill>
            </a:endParaRPr>
          </a:p>
        </p:txBody>
      </p:sp>
      <p:sp>
        <p:nvSpPr>
          <p:cNvPr id="3" name="Text Placeholder 2"/>
          <p:cNvSpPr>
            <a:spLocks noGrp="1"/>
          </p:cNvSpPr>
          <p:nvPr>
            <p:ph type="body" sz="half" idx="2"/>
          </p:nvPr>
        </p:nvSpPr>
        <p:spPr>
          <a:xfrm>
            <a:off x="228600" y="1447800"/>
            <a:ext cx="5257800" cy="4048125"/>
          </a:xfrm>
        </p:spPr>
        <p:txBody>
          <a:bodyPr>
            <a:normAutofit fontScale="92500"/>
          </a:bodyPr>
          <a:lstStyle/>
          <a:p>
            <a:r>
              <a:rPr lang="en-US" dirty="0"/>
              <a:t>For small footbridges, the cantilevers my be simple beams; however, large cantilever bridges designed to handle road or rail traffic use trusses built from structural steel, or box girders built from pre-stressed concrete. The steel truss cantilever bridge was a major breakthrough when first put into practice, as it can span distances of over 1,500 feet, and can be more easily constructed at difficult crossings by virtue of using little or no falsework. </a:t>
            </a:r>
          </a:p>
          <a:p>
            <a:r>
              <a:rPr lang="en-US" dirty="0"/>
              <a:t>The most famous early cantilever bridge is the Forth Rail Bridge Firth of Forth in the east of Scotland constructed from 1882-1890. This bridge held the record for longest span in the world for 17 years. </a:t>
            </a:r>
          </a:p>
          <a:p>
            <a:endParaRPr lang="en-US" dirty="0"/>
          </a:p>
        </p:txBody>
      </p:sp>
      <p:sp>
        <p:nvSpPr>
          <p:cNvPr id="5" name="TextBox 4"/>
          <p:cNvSpPr txBox="1"/>
          <p:nvPr/>
        </p:nvSpPr>
        <p:spPr>
          <a:xfrm>
            <a:off x="457200" y="6096000"/>
            <a:ext cx="5715000" cy="369332"/>
          </a:xfrm>
          <a:prstGeom prst="rect">
            <a:avLst/>
          </a:prstGeom>
          <a:noFill/>
        </p:spPr>
        <p:txBody>
          <a:bodyPr wrap="square" rtlCol="0">
            <a:spAutoFit/>
          </a:bodyPr>
          <a:lstStyle/>
          <a:p>
            <a:r>
              <a:rPr lang="en-US" dirty="0" smtClean="0"/>
              <a:t>More information at:  </a:t>
            </a:r>
            <a:r>
              <a:rPr lang="en-US" dirty="0" err="1" smtClean="0">
                <a:hlinkClick r:id="rId2"/>
              </a:rPr>
              <a:t>wikki.pathfinders</a:t>
            </a:r>
            <a:r>
              <a:rPr lang="en-US" dirty="0" smtClean="0">
                <a:hlinkClick r:id="rId2"/>
              </a:rPr>
              <a:t> online</a:t>
            </a:r>
            <a:endParaRPr lang="en-US" dirty="0"/>
          </a:p>
        </p:txBody>
      </p:sp>
      <p:sp>
        <p:nvSpPr>
          <p:cNvPr id="7" name="Rectangle 6"/>
          <p:cNvSpPr/>
          <p:nvPr/>
        </p:nvSpPr>
        <p:spPr>
          <a:xfrm>
            <a:off x="228600" y="381000"/>
            <a:ext cx="4572000" cy="1066800"/>
          </a:xfrm>
          <a:prstGeom prst="rect">
            <a:avLst/>
          </a:prstGeom>
        </p:spPr>
        <p:txBody>
          <a:bodyPr>
            <a:normAutofit/>
          </a:bodyPr>
          <a:lstStyle/>
          <a:p>
            <a:r>
              <a:rPr lang="en-US" sz="2000" dirty="0"/>
              <a:t>A bridge built using cantilevers, structures that project horizontally into space, supported on only one end</a:t>
            </a:r>
            <a:r>
              <a:rPr lang="en-US" sz="2000" dirty="0" smtClean="0"/>
              <a:t>.</a:t>
            </a:r>
            <a:endParaRPr lang="en-US" sz="2000" dirty="0"/>
          </a:p>
        </p:txBody>
      </p:sp>
      <p:pic>
        <p:nvPicPr>
          <p:cNvPr id="4098" name="Picture 2" descr="Image result for cantilever bridge compression and 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962400"/>
            <a:ext cx="2895600" cy="10572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antilever bridge compression and t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439" y="1219200"/>
            <a:ext cx="3378199" cy="106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2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981200"/>
            <a:ext cx="8410574" cy="1178298"/>
          </a:xfrm>
        </p:spPr>
        <p:txBody>
          <a:bodyPr/>
          <a:lstStyle/>
          <a:p>
            <a:r>
              <a:rPr lang="en-US" b="1" dirty="0"/>
              <a:t>5.Draw or illustrate the basic design </a:t>
            </a:r>
            <a:r>
              <a:rPr lang="en-US" b="1" dirty="0" smtClean="0"/>
              <a:t>of </a:t>
            </a:r>
            <a:r>
              <a:rPr lang="en-US" b="1" dirty="0"/>
              <a:t>each of the following bridge types</a:t>
            </a:r>
            <a:r>
              <a:rPr lang="en-US" b="1" dirty="0" smtClean="0"/>
              <a:t>.</a:t>
            </a:r>
          </a:p>
          <a:p>
            <a:r>
              <a:rPr lang="en-US" b="1" dirty="0"/>
              <a:t>	</a:t>
            </a:r>
            <a:r>
              <a:rPr lang="en-US" b="1" dirty="0" smtClean="0"/>
              <a:t>Make a page in your journal for each bridge.</a:t>
            </a:r>
            <a:endParaRPr lang="en-US" b="1" dirty="0"/>
          </a:p>
        </p:txBody>
      </p:sp>
      <p:sp>
        <p:nvSpPr>
          <p:cNvPr id="3" name="Title 2"/>
          <p:cNvSpPr>
            <a:spLocks noGrp="1"/>
          </p:cNvSpPr>
          <p:nvPr>
            <p:ph type="title"/>
          </p:nvPr>
        </p:nvSpPr>
        <p:spPr>
          <a:xfrm>
            <a:off x="152400" y="304800"/>
            <a:ext cx="8439912" cy="1474459"/>
          </a:xfrm>
        </p:spPr>
        <p:txBody>
          <a:bodyPr/>
          <a:lstStyle/>
          <a:p>
            <a:r>
              <a:rPr lang="en-US" sz="8800" dirty="0" smtClean="0">
                <a:solidFill>
                  <a:srgbClr val="FF0000"/>
                </a:solidFill>
                <a:latin typeface="Arial Rounded MT Bold" panose="020F0704030504030204" pitchFamily="34" charset="0"/>
              </a:rPr>
              <a:t>Draw …</a:t>
            </a:r>
            <a:endParaRPr lang="en-US" sz="8800" dirty="0">
              <a:solidFill>
                <a:srgbClr val="FF0000"/>
              </a:solidFill>
              <a:latin typeface="Arial Rounded MT Bold" panose="020F0704030504030204" pitchFamily="34" charset="0"/>
            </a:endParaRPr>
          </a:p>
        </p:txBody>
      </p:sp>
      <p:grpSp>
        <p:nvGrpSpPr>
          <p:cNvPr id="4" name="Group 3"/>
          <p:cNvGrpSpPr/>
          <p:nvPr/>
        </p:nvGrpSpPr>
        <p:grpSpPr>
          <a:xfrm>
            <a:off x="2057400" y="3429000"/>
            <a:ext cx="4610797" cy="2537108"/>
            <a:chOff x="433400" y="3939892"/>
            <a:chExt cx="4610797" cy="2537108"/>
          </a:xfrm>
        </p:grpSpPr>
        <p:sp>
          <p:nvSpPr>
            <p:cNvPr id="5" name="TextBox 4"/>
            <p:cNvSpPr txBox="1"/>
            <p:nvPr/>
          </p:nvSpPr>
          <p:spPr>
            <a:xfrm>
              <a:off x="433400" y="3939892"/>
              <a:ext cx="2743200" cy="369332"/>
            </a:xfrm>
            <a:prstGeom prst="rect">
              <a:avLst/>
            </a:prstGeom>
            <a:noFill/>
          </p:spPr>
          <p:txBody>
            <a:bodyPr wrap="square" rtlCol="0">
              <a:spAutoFit/>
            </a:bodyPr>
            <a:lstStyle/>
            <a:p>
              <a:r>
                <a:rPr lang="en-US" dirty="0" smtClean="0">
                  <a:solidFill>
                    <a:schemeClr val="accent2"/>
                  </a:solidFill>
                  <a:latin typeface="Arial Rounded MT Bold" panose="020F0704030504030204" pitchFamily="34" charset="0"/>
                </a:rPr>
                <a:t>Cantilever Bridge</a:t>
              </a:r>
              <a:endParaRPr lang="en-US" dirty="0">
                <a:solidFill>
                  <a:schemeClr val="accent2"/>
                </a:solidFill>
                <a:latin typeface="Arial Rounded MT Bold" panose="020F0704030504030204" pitchFamily="34" charset="0"/>
              </a:endParaRPr>
            </a:p>
          </p:txBody>
        </p:sp>
        <p:grpSp>
          <p:nvGrpSpPr>
            <p:cNvPr id="6" name="Group 5"/>
            <p:cNvGrpSpPr/>
            <p:nvPr/>
          </p:nvGrpSpPr>
          <p:grpSpPr>
            <a:xfrm>
              <a:off x="433400" y="4419600"/>
              <a:ext cx="4610797" cy="2057400"/>
              <a:chOff x="415007" y="4800600"/>
              <a:chExt cx="3343275" cy="1295529"/>
            </a:xfrm>
          </p:grpSpPr>
          <p:sp>
            <p:nvSpPr>
              <p:cNvPr id="7" name="Rectangle 6"/>
              <p:cNvSpPr/>
              <p:nvPr/>
            </p:nvSpPr>
            <p:spPr>
              <a:xfrm>
                <a:off x="415007" y="4800600"/>
                <a:ext cx="3343275" cy="12955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descr="Image result for cantilever bridge draw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007" y="4943603"/>
                <a:ext cx="3343275" cy="115252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068596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3429000"/>
            <a:ext cx="3733800" cy="1524000"/>
          </a:xfrm>
        </p:spPr>
        <p:txBody>
          <a:bodyPr>
            <a:normAutofit/>
          </a:bodyPr>
          <a:lstStyle/>
          <a:p>
            <a:r>
              <a:rPr lang="en-US" dirty="0" smtClean="0"/>
              <a:t>TRUSS BRIDGE</a:t>
            </a:r>
          </a:p>
          <a:p>
            <a:r>
              <a:rPr lang="en-US" dirty="0" smtClean="0"/>
              <a:t>Build 6 triangles. </a:t>
            </a:r>
          </a:p>
          <a:p>
            <a:r>
              <a:rPr lang="en-US" dirty="0" smtClean="0"/>
              <a:t>Clamp each vertices</a:t>
            </a:r>
            <a:endParaRPr lang="en-US" dirty="0"/>
          </a:p>
        </p:txBody>
      </p:sp>
      <p:sp>
        <p:nvSpPr>
          <p:cNvPr id="3" name="Title 2"/>
          <p:cNvSpPr>
            <a:spLocks noGrp="1"/>
          </p:cNvSpPr>
          <p:nvPr>
            <p:ph type="title"/>
          </p:nvPr>
        </p:nvSpPr>
        <p:spPr>
          <a:xfrm>
            <a:off x="354366" y="1990078"/>
            <a:ext cx="8439912" cy="1286522"/>
          </a:xfrm>
        </p:spPr>
        <p:txBody>
          <a:bodyPr/>
          <a:lstStyle/>
          <a:p>
            <a:r>
              <a:rPr lang="en-US" dirty="0" smtClean="0"/>
              <a:t>Start Building:  Step 1</a:t>
            </a:r>
            <a:endParaRPr lang="en-US" dirty="0"/>
          </a:p>
        </p:txBody>
      </p:sp>
      <p:sp>
        <p:nvSpPr>
          <p:cNvPr id="10" name="Rectangle 9"/>
          <p:cNvSpPr/>
          <p:nvPr/>
        </p:nvSpPr>
        <p:spPr>
          <a:xfrm>
            <a:off x="1828800" y="228600"/>
            <a:ext cx="4572000" cy="1371600"/>
          </a:xfrm>
          <a:prstGeom prst="rect">
            <a:avLst/>
          </a:prstGeom>
          <a:pattFill prst="horzBrick">
            <a:fgClr>
              <a:schemeClr val="accent3">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81800" y="457200"/>
            <a:ext cx="1828800" cy="646331"/>
          </a:xfrm>
          <a:prstGeom prst="rect">
            <a:avLst/>
          </a:prstGeom>
          <a:noFill/>
        </p:spPr>
        <p:txBody>
          <a:bodyPr wrap="square" rtlCol="0">
            <a:spAutoFit/>
          </a:bodyPr>
          <a:lstStyle/>
          <a:p>
            <a:r>
              <a:rPr lang="en-US" dirty="0" smtClean="0"/>
              <a:t>Time limit:</a:t>
            </a:r>
          </a:p>
          <a:p>
            <a:pPr algn="r"/>
            <a:r>
              <a:rPr lang="en-US" dirty="0" smtClean="0"/>
              <a:t>15 minutes</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3062" t="24024" b="22265"/>
          <a:stretch/>
        </p:blipFill>
        <p:spPr>
          <a:xfrm>
            <a:off x="483476" y="4953000"/>
            <a:ext cx="3657600" cy="1271081"/>
          </a:xfrm>
          <a:prstGeom prst="rect">
            <a:avLst/>
          </a:prstGeom>
        </p:spPr>
      </p:pic>
      <p:sp>
        <p:nvSpPr>
          <p:cNvPr id="17" name="Subtitle 1"/>
          <p:cNvSpPr txBox="1">
            <a:spLocks/>
          </p:cNvSpPr>
          <p:nvPr/>
        </p:nvSpPr>
        <p:spPr>
          <a:xfrm>
            <a:off x="4533900" y="3478924"/>
            <a:ext cx="4305300" cy="1524000"/>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dirty="0" smtClean="0"/>
              <a:t>CABLE BRIDGE</a:t>
            </a:r>
          </a:p>
          <a:p>
            <a:r>
              <a:rPr lang="en-US" dirty="0" smtClean="0"/>
              <a:t>Build the sides of the tower. </a:t>
            </a:r>
          </a:p>
          <a:p>
            <a:r>
              <a:rPr lang="en-US" dirty="0" smtClean="0"/>
              <a:t>Clamp each overlapping stick end</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8294" y="4907995"/>
            <a:ext cx="2485113" cy="1397876"/>
          </a:xfrm>
          <a:prstGeom prst="rect">
            <a:avLst/>
          </a:prstGeom>
        </p:spPr>
      </p:pic>
    </p:spTree>
    <p:extLst>
      <p:ext uri="{BB962C8B-B14F-4D97-AF65-F5344CB8AC3E}">
        <p14:creationId xmlns:p14="http://schemas.microsoft.com/office/powerpoint/2010/main" val="248674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9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0924" y="2001982"/>
            <a:ext cx="6016076" cy="533400"/>
          </a:xfrm>
        </p:spPr>
        <p:txBody>
          <a:bodyPr>
            <a:noAutofit/>
          </a:bodyPr>
          <a:lstStyle/>
          <a:p>
            <a:r>
              <a:rPr lang="en-US" sz="4000" dirty="0" smtClean="0">
                <a:solidFill>
                  <a:schemeClr val="accent2"/>
                </a:solidFill>
              </a:rPr>
              <a:t>these Cantilever Bridges</a:t>
            </a:r>
            <a:endParaRPr lang="en-US" sz="4000" dirty="0">
              <a:solidFill>
                <a:schemeClr val="accent2"/>
              </a:solidFill>
            </a:endParaRPr>
          </a:p>
        </p:txBody>
      </p:sp>
      <p:sp>
        <p:nvSpPr>
          <p:cNvPr id="3" name="Title 2"/>
          <p:cNvSpPr>
            <a:spLocks noGrp="1"/>
          </p:cNvSpPr>
          <p:nvPr>
            <p:ph type="title"/>
          </p:nvPr>
        </p:nvSpPr>
        <p:spPr>
          <a:xfrm>
            <a:off x="304800" y="304800"/>
            <a:ext cx="8439912" cy="1374648"/>
          </a:xfrm>
        </p:spPr>
        <p:txBody>
          <a:bodyPr/>
          <a:lstStyle/>
          <a:p>
            <a:r>
              <a:rPr lang="en-US" dirty="0" smtClean="0">
                <a:solidFill>
                  <a:srgbClr val="FF0000"/>
                </a:solidFill>
              </a:rPr>
              <a:t>For example there’s ….</a:t>
            </a:r>
            <a:endParaRPr lang="en-US" dirty="0">
              <a:solidFill>
                <a:srgbClr val="FF0000"/>
              </a:solidFill>
            </a:endParaRPr>
          </a:p>
        </p:txBody>
      </p:sp>
      <p:pic>
        <p:nvPicPr>
          <p:cNvPr id="19458" name="Picture 2" descr="C:\Users\copperdaughter\AppData\Local\Microsoft\Windows\INetCache\IE\4BXIQAW8\beaver_PNG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204" y="0"/>
            <a:ext cx="2268682" cy="2268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9262" y="5582213"/>
            <a:ext cx="4642338" cy="1200329"/>
          </a:xfrm>
          <a:prstGeom prst="rect">
            <a:avLst/>
          </a:prstGeom>
          <a:noFill/>
        </p:spPr>
        <p:txBody>
          <a:bodyPr wrap="square" rtlCol="0">
            <a:spAutoFit/>
          </a:bodyPr>
          <a:lstStyle/>
          <a:p>
            <a:r>
              <a:rPr lang="en-US" dirty="0" smtClean="0"/>
              <a:t>Lyons Ferry Bridge</a:t>
            </a:r>
          </a:p>
          <a:p>
            <a:r>
              <a:rPr lang="en-US" dirty="0" smtClean="0"/>
              <a:t>originally crossed Columbia River at Vantage 1927- (dismantled in)1963 </a:t>
            </a:r>
          </a:p>
          <a:p>
            <a:r>
              <a:rPr lang="en-US" dirty="0" smtClean="0"/>
              <a:t>rebuilt over Snake River at Lyons Ferry in 1968</a:t>
            </a:r>
            <a:endParaRPr lang="en-US" dirty="0"/>
          </a:p>
        </p:txBody>
      </p:sp>
      <p:sp>
        <p:nvSpPr>
          <p:cNvPr id="8" name="TextBox 7"/>
          <p:cNvSpPr txBox="1"/>
          <p:nvPr/>
        </p:nvSpPr>
        <p:spPr>
          <a:xfrm>
            <a:off x="475211" y="5582213"/>
            <a:ext cx="3180822" cy="646331"/>
          </a:xfrm>
          <a:prstGeom prst="rect">
            <a:avLst/>
          </a:prstGeom>
          <a:noFill/>
        </p:spPr>
        <p:txBody>
          <a:bodyPr wrap="square" rtlCol="0">
            <a:spAutoFit/>
          </a:bodyPr>
          <a:lstStyle/>
          <a:p>
            <a:r>
              <a:rPr lang="en-US" dirty="0" smtClean="0"/>
              <a:t>Columbia River Bridge</a:t>
            </a:r>
          </a:p>
          <a:p>
            <a:r>
              <a:rPr lang="en-US" dirty="0" smtClean="0"/>
              <a:t>Wenatchee, WA</a:t>
            </a:r>
            <a:endParaRPr lang="en-US" dirty="0"/>
          </a:p>
        </p:txBody>
      </p:sp>
      <p:pic>
        <p:nvPicPr>
          <p:cNvPr id="23554" name="Picture 2" descr="Image result for cantilever bridges in washington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2819400"/>
            <a:ext cx="3500459"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Image result for cantilever bridges in washington st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819400"/>
            <a:ext cx="3505200" cy="262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256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2426" y="2743200"/>
            <a:ext cx="4676774" cy="3886200"/>
          </a:xfrm>
        </p:spPr>
        <p:txBody>
          <a:bodyPr>
            <a:normAutofit lnSpcReduction="10000"/>
          </a:bodyPr>
          <a:lstStyle/>
          <a:p>
            <a:r>
              <a:rPr lang="en-US" dirty="0"/>
              <a:t>The </a:t>
            </a:r>
            <a:r>
              <a:rPr lang="en-US" dirty="0" smtClean="0"/>
              <a:t>Quebec City Bridge has a main span of </a:t>
            </a:r>
            <a:r>
              <a:rPr lang="en-US" dirty="0"/>
              <a:t>1,801 </a:t>
            </a:r>
            <a:r>
              <a:rPr lang="en-US" dirty="0" err="1"/>
              <a:t>ft</a:t>
            </a:r>
            <a:r>
              <a:rPr lang="en-US" dirty="0"/>
              <a:t> </a:t>
            </a:r>
            <a:r>
              <a:rPr lang="en-US" dirty="0" smtClean="0"/>
              <a:t> and a total length of3,215 ft.  The </a:t>
            </a:r>
            <a:r>
              <a:rPr lang="en-US" dirty="0"/>
              <a:t>project failed twice, at the cost of 88 lives, and took over 30 years to complete. </a:t>
            </a:r>
          </a:p>
          <a:p>
            <a:endParaRPr lang="en-US" dirty="0" smtClean="0"/>
          </a:p>
          <a:p>
            <a:r>
              <a:rPr lang="en-US" dirty="0" smtClean="0"/>
              <a:t>The Commodore Barry </a:t>
            </a:r>
            <a:r>
              <a:rPr lang="en-US" dirty="0"/>
              <a:t>Bridge </a:t>
            </a:r>
            <a:r>
              <a:rPr lang="en-US" dirty="0" smtClean="0"/>
              <a:t>has </a:t>
            </a:r>
            <a:r>
              <a:rPr lang="en-US" dirty="0"/>
              <a:t>a total length of 13,912 feet (4,240 m), and a main span of 1,644 feet (501 m), making the bridge the </a:t>
            </a:r>
            <a:r>
              <a:rPr lang="en-US" dirty="0">
                <a:hlinkClick r:id="rId2" tooltip="List of longest cantilever bridges"/>
              </a:rPr>
              <a:t>fourth longest cantilever bridge in the world</a:t>
            </a:r>
            <a:r>
              <a:rPr lang="en-US" dirty="0"/>
              <a:t>, and the longest in the United </a:t>
            </a:r>
            <a:r>
              <a:rPr lang="en-US" dirty="0" smtClean="0"/>
              <a:t>States</a:t>
            </a:r>
          </a:p>
        </p:txBody>
      </p:sp>
      <p:sp>
        <p:nvSpPr>
          <p:cNvPr id="3" name="Title 2"/>
          <p:cNvSpPr>
            <a:spLocks noGrp="1"/>
          </p:cNvSpPr>
          <p:nvPr>
            <p:ph type="title"/>
          </p:nvPr>
        </p:nvSpPr>
        <p:spPr>
          <a:xfrm>
            <a:off x="228600" y="152400"/>
            <a:ext cx="8439912" cy="1524000"/>
          </a:xfrm>
        </p:spPr>
        <p:txBody>
          <a:bodyPr>
            <a:normAutofit fontScale="90000"/>
          </a:bodyPr>
          <a:lstStyle/>
          <a:p>
            <a:r>
              <a:rPr lang="en-US" dirty="0" smtClean="0">
                <a:solidFill>
                  <a:srgbClr val="FF0000"/>
                </a:solidFill>
              </a:rPr>
              <a:t>How</a:t>
            </a:r>
            <a:r>
              <a:rPr lang="en-US" dirty="0" smtClean="0"/>
              <a:t>       </a:t>
            </a:r>
            <a:r>
              <a:rPr lang="en-US" dirty="0" smtClean="0">
                <a:solidFill>
                  <a:srgbClr val="FF0000"/>
                </a:solidFill>
              </a:rPr>
              <a:t> l … o … n … g</a:t>
            </a:r>
            <a:br>
              <a:rPr lang="en-US" dirty="0" smtClean="0">
                <a:solidFill>
                  <a:srgbClr val="FF0000"/>
                </a:solidFill>
              </a:rPr>
            </a:br>
            <a:r>
              <a:rPr lang="en-US" dirty="0" smtClean="0">
                <a:solidFill>
                  <a:srgbClr val="FF0000"/>
                </a:solidFill>
              </a:rPr>
              <a:t> 	can that bridge be?</a:t>
            </a:r>
            <a:endParaRPr lang="en-US" dirty="0"/>
          </a:p>
        </p:txBody>
      </p:sp>
      <p:sp>
        <p:nvSpPr>
          <p:cNvPr id="4" name="Title 2"/>
          <p:cNvSpPr txBox="1">
            <a:spLocks/>
          </p:cNvSpPr>
          <p:nvPr/>
        </p:nvSpPr>
        <p:spPr>
          <a:xfrm>
            <a:off x="304800" y="1981200"/>
            <a:ext cx="5715000" cy="609600"/>
          </a:xfrm>
          <a:prstGeom prst="rect">
            <a:avLst/>
          </a:prstGeom>
        </p:spPr>
        <p:txBody>
          <a:bodyPr vert="horz" lIns="91440" tIns="45720" rIns="91440" bIns="45720" rtlCol="0" anchor="b" anchorCtr="0">
            <a:normAutofit fontScale="67500" lnSpcReduction="20000"/>
          </a:bodyP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dirty="0" smtClean="0">
                <a:solidFill>
                  <a:schemeClr val="accent2">
                    <a:lumMod val="75000"/>
                  </a:schemeClr>
                </a:solidFill>
              </a:rPr>
              <a:t>Cantilever Bridge</a:t>
            </a:r>
            <a:endParaRPr lang="en-US" dirty="0">
              <a:solidFill>
                <a:schemeClr val="accent2">
                  <a:lumMod val="75000"/>
                </a:schemeClr>
              </a:solidFill>
            </a:endParaRPr>
          </a:p>
        </p:txBody>
      </p:sp>
      <p:pic>
        <p:nvPicPr>
          <p:cNvPr id="13314" name="Picture 2" descr="Image result for long clipart anim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994" y="152401"/>
            <a:ext cx="2589006"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Commodore Barry Bridge"/>
          <p:cNvSpPr>
            <a:spLocks noChangeAspect="1" noChangeArrowheads="1"/>
          </p:cNvSpPr>
          <p:nvPr/>
        </p:nvSpPr>
        <p:spPr bwMode="auto">
          <a:xfrm>
            <a:off x="155575" y="-1058863"/>
            <a:ext cx="334327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Commodore Barry Bridge"/>
          <p:cNvSpPr>
            <a:spLocks noChangeAspect="1" noChangeArrowheads="1"/>
          </p:cNvSpPr>
          <p:nvPr/>
        </p:nvSpPr>
        <p:spPr bwMode="auto">
          <a:xfrm>
            <a:off x="307975" y="-906463"/>
            <a:ext cx="334327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Commodore Barry Brid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199" y="4419600"/>
            <a:ext cx="3343275" cy="22193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ebec Bridge"/>
          <p:cNvPicPr>
            <a:picLocks noChangeAspect="1" noChangeArrowheads="1"/>
          </p:cNvPicPr>
          <p:nvPr/>
        </p:nvPicPr>
        <p:blipFill rotWithShape="1">
          <a:blip r:embed="rId5">
            <a:extLst>
              <a:ext uri="{28A0092B-C50C-407E-A947-70E740481C1C}">
                <a14:useLocalDpi xmlns:a14="http://schemas.microsoft.com/office/drawing/2010/main" val="0"/>
              </a:ext>
            </a:extLst>
          </a:blip>
          <a:srcRect t="48000"/>
          <a:stretch/>
        </p:blipFill>
        <p:spPr bwMode="auto">
          <a:xfrm>
            <a:off x="5181600" y="2743201"/>
            <a:ext cx="3740993" cy="129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847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366" y="1990078"/>
            <a:ext cx="8439912" cy="1057922"/>
          </a:xfrm>
        </p:spPr>
        <p:txBody>
          <a:bodyPr/>
          <a:lstStyle/>
          <a:p>
            <a:r>
              <a:rPr lang="en-US" dirty="0" smtClean="0"/>
              <a:t>Keep Building:  Step </a:t>
            </a:r>
            <a:r>
              <a:rPr lang="en-US" dirty="0"/>
              <a:t>4</a:t>
            </a:r>
          </a:p>
        </p:txBody>
      </p:sp>
      <p:sp>
        <p:nvSpPr>
          <p:cNvPr id="10" name="Rectangle 9"/>
          <p:cNvSpPr/>
          <p:nvPr/>
        </p:nvSpPr>
        <p:spPr>
          <a:xfrm>
            <a:off x="1828800" y="228600"/>
            <a:ext cx="4572000" cy="1371600"/>
          </a:xfrm>
          <a:prstGeom prst="rect">
            <a:avLst/>
          </a:prstGeom>
          <a:pattFill prst="horzBrick">
            <a:fgClr>
              <a:schemeClr val="accent3">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81800" y="457200"/>
            <a:ext cx="1828800" cy="646331"/>
          </a:xfrm>
          <a:prstGeom prst="rect">
            <a:avLst/>
          </a:prstGeom>
          <a:noFill/>
        </p:spPr>
        <p:txBody>
          <a:bodyPr wrap="square" rtlCol="0">
            <a:spAutoFit/>
          </a:bodyPr>
          <a:lstStyle/>
          <a:p>
            <a:r>
              <a:rPr lang="en-US" dirty="0" smtClean="0"/>
              <a:t>Time limit:</a:t>
            </a:r>
          </a:p>
          <a:p>
            <a:pPr algn="r"/>
            <a:r>
              <a:rPr lang="en-US" dirty="0" smtClean="0"/>
              <a:t>15 minutes</a:t>
            </a:r>
            <a:endParaRPr lang="en-US" dirty="0"/>
          </a:p>
        </p:txBody>
      </p:sp>
      <p:sp>
        <p:nvSpPr>
          <p:cNvPr id="8" name="Subtitle 1"/>
          <p:cNvSpPr>
            <a:spLocks noGrp="1"/>
          </p:cNvSpPr>
          <p:nvPr>
            <p:ph type="subTitle" idx="1"/>
          </p:nvPr>
        </p:nvSpPr>
        <p:spPr>
          <a:xfrm>
            <a:off x="381000" y="3429000"/>
            <a:ext cx="3733800" cy="1524000"/>
          </a:xfrm>
        </p:spPr>
        <p:txBody>
          <a:bodyPr>
            <a:normAutofit/>
          </a:bodyPr>
          <a:lstStyle/>
          <a:p>
            <a:r>
              <a:rPr lang="en-US" dirty="0" smtClean="0"/>
              <a:t>TRUSS BRIDGE</a:t>
            </a:r>
          </a:p>
          <a:p>
            <a:r>
              <a:rPr lang="en-US" dirty="0"/>
              <a:t>Make pilings to hold up your bridge.</a:t>
            </a:r>
          </a:p>
        </p:txBody>
      </p:sp>
      <p:sp>
        <p:nvSpPr>
          <p:cNvPr id="9" name="Subtitle 1"/>
          <p:cNvSpPr txBox="1">
            <a:spLocks/>
          </p:cNvSpPr>
          <p:nvPr/>
        </p:nvSpPr>
        <p:spPr>
          <a:xfrm>
            <a:off x="4533900" y="3478924"/>
            <a:ext cx="4305300" cy="1524000"/>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dirty="0" smtClean="0"/>
              <a:t>CABLE BRIDGE</a:t>
            </a:r>
            <a:endParaRPr lang="en-US" dirty="0"/>
          </a:p>
          <a:p>
            <a:r>
              <a:rPr lang="en-US" dirty="0"/>
              <a:t>Stand up your towers and glue the deck on.</a:t>
            </a:r>
            <a:endParaRPr lang="en-US" dirty="0" smtClean="0"/>
          </a:p>
        </p:txBody>
      </p:sp>
      <p:pic>
        <p:nvPicPr>
          <p:cNvPr id="2049"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l="45070"/>
          <a:stretch>
            <a:fillRect/>
          </a:stretch>
        </p:blipFill>
        <p:spPr bwMode="auto">
          <a:xfrm rot="5400000">
            <a:off x="467546" y="4875760"/>
            <a:ext cx="137160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t="45070"/>
          <a:stretch>
            <a:fillRect/>
          </a:stretch>
        </p:blipFill>
        <p:spPr bwMode="auto">
          <a:xfrm>
            <a:off x="1981200" y="4899572"/>
            <a:ext cx="1393825" cy="13604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rotWithShape="1">
          <a:blip r:embed="rId4" cstate="print">
            <a:extLst>
              <a:ext uri="{28A0092B-C50C-407E-A947-70E740481C1C}">
                <a14:useLocalDpi xmlns:a14="http://schemas.microsoft.com/office/drawing/2010/main" val="0"/>
              </a:ext>
            </a:extLst>
          </a:blip>
          <a:srcRect t="31167"/>
          <a:stretch/>
        </p:blipFill>
        <p:spPr>
          <a:xfrm>
            <a:off x="4581525" y="4724400"/>
            <a:ext cx="4029075" cy="1904999"/>
          </a:xfrm>
          <a:prstGeom prst="rect">
            <a:avLst/>
          </a:prstGeom>
        </p:spPr>
      </p:pic>
    </p:spTree>
    <p:extLst>
      <p:ext uri="{BB962C8B-B14F-4D97-AF65-F5344CB8AC3E}">
        <p14:creationId xmlns:p14="http://schemas.microsoft.com/office/powerpoint/2010/main" val="116979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9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381000"/>
            <a:ext cx="3461386" cy="1477328"/>
          </a:xfrm>
        </p:spPr>
        <p:txBody>
          <a:bodyPr anchor="t">
            <a:normAutofit/>
          </a:bodyPr>
          <a:lstStyle/>
          <a:p>
            <a:r>
              <a:rPr lang="en-US" dirty="0" smtClean="0">
                <a:solidFill>
                  <a:schemeClr val="accent2"/>
                </a:solidFill>
              </a:rPr>
              <a:t>Suspension</a:t>
            </a:r>
            <a:br>
              <a:rPr lang="en-US" dirty="0" smtClean="0">
                <a:solidFill>
                  <a:schemeClr val="accent2"/>
                </a:solidFill>
              </a:rPr>
            </a:br>
            <a:r>
              <a:rPr lang="en-US" dirty="0" smtClean="0">
                <a:solidFill>
                  <a:schemeClr val="accent2"/>
                </a:solidFill>
              </a:rPr>
              <a:t>Bridge</a:t>
            </a:r>
            <a:endParaRPr lang="en-US" dirty="0">
              <a:solidFill>
                <a:schemeClr val="accent2"/>
              </a:solidFill>
            </a:endParaRPr>
          </a:p>
        </p:txBody>
      </p:sp>
      <p:sp>
        <p:nvSpPr>
          <p:cNvPr id="3" name="Text Placeholder 2"/>
          <p:cNvSpPr>
            <a:spLocks noGrp="1"/>
          </p:cNvSpPr>
          <p:nvPr>
            <p:ph type="body" sz="half" idx="2"/>
          </p:nvPr>
        </p:nvSpPr>
        <p:spPr>
          <a:xfrm>
            <a:off x="228600" y="2514601"/>
            <a:ext cx="5181600" cy="2981324"/>
          </a:xfrm>
        </p:spPr>
        <p:txBody>
          <a:bodyPr>
            <a:normAutofit fontScale="77500" lnSpcReduction="20000"/>
          </a:bodyPr>
          <a:lstStyle/>
          <a:p>
            <a:r>
              <a:rPr lang="en-US" dirty="0" smtClean="0"/>
              <a:t>The </a:t>
            </a:r>
            <a:r>
              <a:rPr lang="en-US" dirty="0"/>
              <a:t>suspension cables must be anchored at each end of the bridge, since any load applied to the bridge is transformed into a tension in these main cables. The main cables continue beyond the pillars to deck-level supports, and further continue to connections with anchors in the ground. The roadway is supported by vertical suspender cables or rods, called hangers. In some circumstances the towers may sit on a bluff or canyon edge where the road may proceed directly to the main span, otherwise the bridge will usually have two smaller spans, running between either pair of pillars and the highway, which may be supported by suspender cables or may use a truss bridge to make this connection. In the latter case there will be very little arc in the out-board main cables. </a:t>
            </a:r>
          </a:p>
        </p:txBody>
      </p:sp>
      <p:sp>
        <p:nvSpPr>
          <p:cNvPr id="5" name="TextBox 4"/>
          <p:cNvSpPr txBox="1"/>
          <p:nvPr/>
        </p:nvSpPr>
        <p:spPr>
          <a:xfrm>
            <a:off x="457200" y="6096000"/>
            <a:ext cx="5715000" cy="369332"/>
          </a:xfrm>
          <a:prstGeom prst="rect">
            <a:avLst/>
          </a:prstGeom>
          <a:noFill/>
        </p:spPr>
        <p:txBody>
          <a:bodyPr wrap="square" rtlCol="0">
            <a:spAutoFit/>
          </a:bodyPr>
          <a:lstStyle/>
          <a:p>
            <a:r>
              <a:rPr lang="en-US" dirty="0" smtClean="0"/>
              <a:t>More information at:  </a:t>
            </a:r>
            <a:r>
              <a:rPr lang="en-US" dirty="0" err="1" smtClean="0">
                <a:hlinkClick r:id="rId2"/>
              </a:rPr>
              <a:t>wikki.pathfinders</a:t>
            </a:r>
            <a:r>
              <a:rPr lang="en-US" dirty="0" smtClean="0">
                <a:hlinkClick r:id="rId2"/>
              </a:rPr>
              <a:t> online</a:t>
            </a:r>
            <a:endParaRPr lang="en-US" dirty="0"/>
          </a:p>
        </p:txBody>
      </p:sp>
      <p:sp>
        <p:nvSpPr>
          <p:cNvPr id="7" name="Rectangle 6"/>
          <p:cNvSpPr/>
          <p:nvPr/>
        </p:nvSpPr>
        <p:spPr>
          <a:xfrm>
            <a:off x="228600" y="381000"/>
            <a:ext cx="4572000" cy="1981200"/>
          </a:xfrm>
          <a:prstGeom prst="rect">
            <a:avLst/>
          </a:prstGeom>
        </p:spPr>
        <p:txBody>
          <a:bodyPr>
            <a:normAutofit fontScale="92500" lnSpcReduction="10000"/>
          </a:bodyPr>
          <a:lstStyle/>
          <a:p>
            <a:r>
              <a:rPr lang="en-US" dirty="0"/>
              <a:t>This type of bridge has cables suspended between towers, plus vertical suspender cables that carry the weight of the deck below, upon which traffic crosses. This arrangement allows the deck to be level or to arc upward for additional clearance. Like other suspension bridge types, this type often is constructed without falsework. </a:t>
            </a:r>
          </a:p>
        </p:txBody>
      </p:sp>
      <p:pic>
        <p:nvPicPr>
          <p:cNvPr id="3076" name="Picture 4" descr="Image result for suspension bridge compression and 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334327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uspension bridge compression and t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487" y="38862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3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0924" y="2001982"/>
            <a:ext cx="6016076" cy="533400"/>
          </a:xfrm>
        </p:spPr>
        <p:txBody>
          <a:bodyPr>
            <a:noAutofit/>
          </a:bodyPr>
          <a:lstStyle/>
          <a:p>
            <a:r>
              <a:rPr lang="en-US" sz="4000" dirty="0" smtClean="0">
                <a:solidFill>
                  <a:schemeClr val="accent2"/>
                </a:solidFill>
              </a:rPr>
              <a:t>these Suspension Bridges</a:t>
            </a:r>
            <a:endParaRPr lang="en-US" sz="4000" dirty="0">
              <a:solidFill>
                <a:schemeClr val="accent2"/>
              </a:solidFill>
            </a:endParaRPr>
          </a:p>
        </p:txBody>
      </p:sp>
      <p:sp>
        <p:nvSpPr>
          <p:cNvPr id="3" name="Title 2"/>
          <p:cNvSpPr>
            <a:spLocks noGrp="1"/>
          </p:cNvSpPr>
          <p:nvPr>
            <p:ph type="title"/>
          </p:nvPr>
        </p:nvSpPr>
        <p:spPr>
          <a:xfrm>
            <a:off x="304800" y="304800"/>
            <a:ext cx="8439912" cy="1374648"/>
          </a:xfrm>
        </p:spPr>
        <p:txBody>
          <a:bodyPr/>
          <a:lstStyle/>
          <a:p>
            <a:r>
              <a:rPr lang="en-US" dirty="0" smtClean="0">
                <a:solidFill>
                  <a:srgbClr val="FF0000"/>
                </a:solidFill>
              </a:rPr>
              <a:t>For example there’s ….</a:t>
            </a:r>
            <a:endParaRPr lang="en-US" dirty="0">
              <a:solidFill>
                <a:srgbClr val="FF0000"/>
              </a:solidFill>
            </a:endParaRPr>
          </a:p>
        </p:txBody>
      </p:sp>
      <p:pic>
        <p:nvPicPr>
          <p:cNvPr id="19458" name="Picture 2" descr="C:\Users\copperdaughter\AppData\Local\Microsoft\Windows\INetCache\IE\4BXIQAW8\beaver_PNG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204" y="0"/>
            <a:ext cx="2268682" cy="2268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0" y="5582213"/>
            <a:ext cx="3657600" cy="369332"/>
          </a:xfrm>
          <a:prstGeom prst="rect">
            <a:avLst/>
          </a:prstGeom>
          <a:noFill/>
        </p:spPr>
        <p:txBody>
          <a:bodyPr wrap="square" rtlCol="0">
            <a:spAutoFit/>
          </a:bodyPr>
          <a:lstStyle/>
          <a:p>
            <a:r>
              <a:rPr lang="en-US" dirty="0" smtClean="0"/>
              <a:t>Tacoma Narrows Twin Bridges</a:t>
            </a:r>
            <a:endParaRPr lang="en-US" dirty="0"/>
          </a:p>
        </p:txBody>
      </p:sp>
      <p:sp>
        <p:nvSpPr>
          <p:cNvPr id="8" name="TextBox 7"/>
          <p:cNvSpPr txBox="1"/>
          <p:nvPr/>
        </p:nvSpPr>
        <p:spPr>
          <a:xfrm>
            <a:off x="475211" y="5582213"/>
            <a:ext cx="3657600" cy="369332"/>
          </a:xfrm>
          <a:prstGeom prst="rect">
            <a:avLst/>
          </a:prstGeom>
          <a:noFill/>
        </p:spPr>
        <p:txBody>
          <a:bodyPr wrap="square" rtlCol="0">
            <a:spAutoFit/>
          </a:bodyPr>
          <a:lstStyle/>
          <a:p>
            <a:r>
              <a:rPr lang="en-US" dirty="0" smtClean="0"/>
              <a:t>Lava Canyon Trail Mt St Helens</a:t>
            </a:r>
            <a:endParaRPr lang="en-US" dirty="0"/>
          </a:p>
        </p:txBody>
      </p:sp>
      <p:pic>
        <p:nvPicPr>
          <p:cNvPr id="22530" name="Picture 2" descr="Image result for suspension bridges in washington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048000"/>
            <a:ext cx="334327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Image result for suspension bridges in washington st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048000"/>
            <a:ext cx="33432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47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981200"/>
            <a:ext cx="8410574" cy="1178298"/>
          </a:xfrm>
        </p:spPr>
        <p:txBody>
          <a:bodyPr/>
          <a:lstStyle/>
          <a:p>
            <a:r>
              <a:rPr lang="en-US" b="1" dirty="0"/>
              <a:t>5.Draw or illustrate the basic design </a:t>
            </a:r>
            <a:r>
              <a:rPr lang="en-US" b="1" dirty="0" smtClean="0"/>
              <a:t>of </a:t>
            </a:r>
            <a:r>
              <a:rPr lang="en-US" b="1" dirty="0"/>
              <a:t>each of the following bridge types</a:t>
            </a:r>
            <a:r>
              <a:rPr lang="en-US" b="1" dirty="0" smtClean="0"/>
              <a:t>.</a:t>
            </a:r>
          </a:p>
          <a:p>
            <a:r>
              <a:rPr lang="en-US" b="1" dirty="0"/>
              <a:t>	</a:t>
            </a:r>
            <a:r>
              <a:rPr lang="en-US" b="1" dirty="0" smtClean="0"/>
              <a:t>Make a page in your journal for each bridge.</a:t>
            </a:r>
            <a:endParaRPr lang="en-US" b="1" dirty="0"/>
          </a:p>
        </p:txBody>
      </p:sp>
      <p:sp>
        <p:nvSpPr>
          <p:cNvPr id="3" name="Title 2"/>
          <p:cNvSpPr>
            <a:spLocks noGrp="1"/>
          </p:cNvSpPr>
          <p:nvPr>
            <p:ph type="title"/>
          </p:nvPr>
        </p:nvSpPr>
        <p:spPr>
          <a:xfrm>
            <a:off x="152400" y="304800"/>
            <a:ext cx="8439912" cy="1474459"/>
          </a:xfrm>
        </p:spPr>
        <p:txBody>
          <a:bodyPr/>
          <a:lstStyle/>
          <a:p>
            <a:r>
              <a:rPr lang="en-US" sz="8800" dirty="0" smtClean="0">
                <a:solidFill>
                  <a:srgbClr val="FF0000"/>
                </a:solidFill>
                <a:latin typeface="Arial Rounded MT Bold" panose="020F0704030504030204" pitchFamily="34" charset="0"/>
              </a:rPr>
              <a:t>Draw …</a:t>
            </a:r>
            <a:endParaRPr lang="en-US" sz="8800" dirty="0">
              <a:solidFill>
                <a:srgbClr val="FF0000"/>
              </a:solidFill>
              <a:latin typeface="Arial Rounded MT Bold" panose="020F0704030504030204" pitchFamily="34" charset="0"/>
            </a:endParaRPr>
          </a:p>
        </p:txBody>
      </p:sp>
      <p:grpSp>
        <p:nvGrpSpPr>
          <p:cNvPr id="4" name="Group 3"/>
          <p:cNvGrpSpPr/>
          <p:nvPr/>
        </p:nvGrpSpPr>
        <p:grpSpPr>
          <a:xfrm>
            <a:off x="3124200" y="3429000"/>
            <a:ext cx="3346484" cy="2730690"/>
            <a:chOff x="4724400" y="3774886"/>
            <a:chExt cx="3346484" cy="2730690"/>
          </a:xfrm>
        </p:grpSpPr>
        <p:pic>
          <p:nvPicPr>
            <p:cNvPr id="5" name="Picture 2" descr="SuspensionBridge-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3346484" cy="20859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36123" y="3774886"/>
              <a:ext cx="2743200" cy="369332"/>
            </a:xfrm>
            <a:prstGeom prst="rect">
              <a:avLst/>
            </a:prstGeom>
            <a:noFill/>
          </p:spPr>
          <p:txBody>
            <a:bodyPr wrap="square" rtlCol="0">
              <a:spAutoFit/>
            </a:bodyPr>
            <a:lstStyle/>
            <a:p>
              <a:r>
                <a:rPr lang="en-US" dirty="0" smtClean="0">
                  <a:solidFill>
                    <a:schemeClr val="accent2"/>
                  </a:solidFill>
                  <a:latin typeface="Arial Rounded MT Bold" panose="020F0704030504030204" pitchFamily="34" charset="0"/>
                </a:rPr>
                <a:t>Suspension Bridge</a:t>
              </a:r>
              <a:endParaRPr lang="en-US" dirty="0">
                <a:solidFill>
                  <a:schemeClr val="accent2"/>
                </a:solidFill>
                <a:latin typeface="Arial Rounded MT Bold" panose="020F0704030504030204" pitchFamily="34" charset="0"/>
              </a:endParaRPr>
            </a:p>
          </p:txBody>
        </p:sp>
      </p:grpSp>
    </p:spTree>
    <p:extLst>
      <p:ext uri="{BB962C8B-B14F-4D97-AF65-F5344CB8AC3E}">
        <p14:creationId xmlns:p14="http://schemas.microsoft.com/office/powerpoint/2010/main" val="590906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2426" y="2743200"/>
            <a:ext cx="4676774" cy="3886200"/>
          </a:xfrm>
        </p:spPr>
        <p:txBody>
          <a:bodyPr>
            <a:normAutofit lnSpcReduction="10000"/>
          </a:bodyPr>
          <a:lstStyle/>
          <a:p>
            <a:r>
              <a:rPr lang="en-US" dirty="0"/>
              <a:t>The longest spans are suspension bridges, including the 17 longest bridge spans in the world, as of 2014. </a:t>
            </a:r>
            <a:endParaRPr lang="en-US" dirty="0" smtClean="0"/>
          </a:p>
          <a:p>
            <a:r>
              <a:rPr lang="en-US" dirty="0" err="1">
                <a:hlinkClick r:id="rId2" tooltip="w:Ambassador Bridge"/>
              </a:rPr>
              <a:t>Ambassador_Bridge</a:t>
            </a:r>
            <a:r>
              <a:rPr lang="en-US" dirty="0"/>
              <a:t> between Detroit and Windsor was completed in 1929. It is still in use and also a National Historic Site. It is 7,500 </a:t>
            </a:r>
            <a:r>
              <a:rPr lang="en-US" dirty="0" err="1"/>
              <a:t>ft</a:t>
            </a:r>
            <a:r>
              <a:rPr lang="en-US" dirty="0"/>
              <a:t> long. </a:t>
            </a:r>
            <a:endParaRPr lang="en-US" dirty="0" smtClean="0"/>
          </a:p>
          <a:p>
            <a:r>
              <a:rPr lang="en-US" dirty="0" smtClean="0"/>
              <a:t>The </a:t>
            </a:r>
            <a:r>
              <a:rPr lang="en-US" dirty="0"/>
              <a:t>current </a:t>
            </a:r>
            <a:r>
              <a:rPr lang="en-US" dirty="0">
                <a:hlinkClick r:id="rId3" tooltip="w:List of longest suspension bridge spans"/>
              </a:rPr>
              <a:t>longest suspension bridge</a:t>
            </a:r>
            <a:r>
              <a:rPr lang="en-US" dirty="0"/>
              <a:t> is the Akashi </a:t>
            </a:r>
            <a:r>
              <a:rPr lang="en-US" dirty="0" err="1"/>
              <a:t>Kaikyō</a:t>
            </a:r>
            <a:r>
              <a:rPr lang="en-US" dirty="0"/>
              <a:t> Bridge aka Pearl bridge in Kobe Japan at 1,991 </a:t>
            </a:r>
            <a:r>
              <a:rPr lang="en-US" dirty="0" err="1"/>
              <a:t>metres</a:t>
            </a:r>
            <a:r>
              <a:rPr lang="en-US" dirty="0"/>
              <a:t>/6,532 ft. It carries 6 lanes of traffic and opened in 1998. </a:t>
            </a:r>
            <a:endParaRPr lang="en-US" dirty="0" smtClean="0"/>
          </a:p>
        </p:txBody>
      </p:sp>
      <p:sp>
        <p:nvSpPr>
          <p:cNvPr id="3" name="Title 2"/>
          <p:cNvSpPr>
            <a:spLocks noGrp="1"/>
          </p:cNvSpPr>
          <p:nvPr>
            <p:ph type="title"/>
          </p:nvPr>
        </p:nvSpPr>
        <p:spPr>
          <a:xfrm>
            <a:off x="228600" y="152400"/>
            <a:ext cx="8439912" cy="1524000"/>
          </a:xfrm>
        </p:spPr>
        <p:txBody>
          <a:bodyPr>
            <a:normAutofit fontScale="90000"/>
          </a:bodyPr>
          <a:lstStyle/>
          <a:p>
            <a:r>
              <a:rPr lang="en-US" dirty="0" smtClean="0">
                <a:solidFill>
                  <a:srgbClr val="FF0000"/>
                </a:solidFill>
              </a:rPr>
              <a:t>How</a:t>
            </a:r>
            <a:r>
              <a:rPr lang="en-US" dirty="0" smtClean="0"/>
              <a:t>       </a:t>
            </a:r>
            <a:r>
              <a:rPr lang="en-US" dirty="0" smtClean="0">
                <a:solidFill>
                  <a:srgbClr val="FF0000"/>
                </a:solidFill>
              </a:rPr>
              <a:t> l … o … n … g</a:t>
            </a:r>
            <a:br>
              <a:rPr lang="en-US" dirty="0" smtClean="0">
                <a:solidFill>
                  <a:srgbClr val="FF0000"/>
                </a:solidFill>
              </a:rPr>
            </a:br>
            <a:r>
              <a:rPr lang="en-US" dirty="0" smtClean="0">
                <a:solidFill>
                  <a:srgbClr val="FF0000"/>
                </a:solidFill>
              </a:rPr>
              <a:t> 	can that bridge be?</a:t>
            </a:r>
            <a:endParaRPr lang="en-US" dirty="0"/>
          </a:p>
        </p:txBody>
      </p:sp>
      <p:sp>
        <p:nvSpPr>
          <p:cNvPr id="4" name="Title 2"/>
          <p:cNvSpPr txBox="1">
            <a:spLocks/>
          </p:cNvSpPr>
          <p:nvPr/>
        </p:nvSpPr>
        <p:spPr>
          <a:xfrm>
            <a:off x="304800" y="1981200"/>
            <a:ext cx="5715000" cy="609600"/>
          </a:xfrm>
          <a:prstGeom prst="rect">
            <a:avLst/>
          </a:prstGeom>
        </p:spPr>
        <p:txBody>
          <a:bodyPr vert="horz" lIns="91440" tIns="45720" rIns="91440" bIns="45720" rtlCol="0" anchor="b" anchorCtr="0">
            <a:normAutofit fontScale="67500" lnSpcReduction="20000"/>
          </a:bodyP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dirty="0" smtClean="0">
                <a:solidFill>
                  <a:schemeClr val="accent2">
                    <a:lumMod val="75000"/>
                  </a:schemeClr>
                </a:solidFill>
              </a:rPr>
              <a:t>Suspension Bridge</a:t>
            </a:r>
            <a:endParaRPr lang="en-US" dirty="0">
              <a:solidFill>
                <a:schemeClr val="accent2">
                  <a:lumMod val="75000"/>
                </a:schemeClr>
              </a:solidFill>
            </a:endParaRPr>
          </a:p>
        </p:txBody>
      </p:sp>
      <p:pic>
        <p:nvPicPr>
          <p:cNvPr id="13314" name="Picture 2" descr="Image result for long clipart anima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4994" y="152401"/>
            <a:ext cx="2589006"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www.roadtraffic-technology.com/wp-content/uploads/sites/17/2017/10/1l-Akashi-Kaiky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419600"/>
            <a:ext cx="30861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4105" y="2286000"/>
            <a:ext cx="3426460" cy="1801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667312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439912" cy="1524000"/>
          </a:xfrm>
        </p:spPr>
        <p:txBody>
          <a:bodyPr>
            <a:normAutofit fontScale="90000"/>
          </a:bodyPr>
          <a:lstStyle/>
          <a:p>
            <a:r>
              <a:rPr lang="en-US" dirty="0" smtClean="0">
                <a:solidFill>
                  <a:srgbClr val="FF0000"/>
                </a:solidFill>
              </a:rPr>
              <a:t>Which bridge is the</a:t>
            </a:r>
            <a:r>
              <a:rPr lang="en-US" dirty="0" smtClean="0"/>
              <a:t>       </a:t>
            </a:r>
            <a:br>
              <a:rPr lang="en-US" dirty="0" smtClean="0"/>
            </a:br>
            <a:r>
              <a:rPr lang="en-US" dirty="0" smtClean="0">
                <a:solidFill>
                  <a:srgbClr val="FF0000"/>
                </a:solidFill>
              </a:rPr>
              <a:t> l … o … n … g … e … s … t?</a:t>
            </a:r>
            <a:endParaRPr lang="en-US" dirty="0"/>
          </a:p>
        </p:txBody>
      </p:sp>
      <p:sp>
        <p:nvSpPr>
          <p:cNvPr id="4" name="Title 2"/>
          <p:cNvSpPr txBox="1">
            <a:spLocks/>
          </p:cNvSpPr>
          <p:nvPr/>
        </p:nvSpPr>
        <p:spPr>
          <a:xfrm>
            <a:off x="990600" y="2338043"/>
            <a:ext cx="3325091" cy="1920542"/>
          </a:xfrm>
          <a:prstGeom prst="rect">
            <a:avLst/>
          </a:prstGeom>
        </p:spPr>
        <p:txBody>
          <a:bodyPr vert="horz" lIns="91440" tIns="45720" rIns="91440" bIns="45720" rtlCol="0" anchor="b" anchorCtr="0">
            <a:normAutofit fontScale="82500" lnSpcReduction="20000"/>
          </a:bodyP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dirty="0" smtClean="0">
                <a:solidFill>
                  <a:schemeClr val="accent2">
                    <a:lumMod val="75000"/>
                  </a:schemeClr>
                </a:solidFill>
              </a:rPr>
              <a:t>The Suspension Bridge</a:t>
            </a:r>
            <a:endParaRPr lang="en-US" dirty="0">
              <a:solidFill>
                <a:schemeClr val="accent2">
                  <a:lumMod val="75000"/>
                </a:schemeClr>
              </a:solidFill>
            </a:endParaRPr>
          </a:p>
        </p:txBody>
      </p:sp>
      <p:pic>
        <p:nvPicPr>
          <p:cNvPr id="13314" name="Picture 2" descr="Image result for long clipart anim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489818"/>
            <a:ext cx="4951206" cy="553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7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366" y="1990078"/>
            <a:ext cx="8439912" cy="1057922"/>
          </a:xfrm>
        </p:spPr>
        <p:txBody>
          <a:bodyPr/>
          <a:lstStyle/>
          <a:p>
            <a:r>
              <a:rPr lang="en-US" dirty="0" smtClean="0"/>
              <a:t>Finish Building:  Step </a:t>
            </a:r>
            <a:r>
              <a:rPr lang="en-US" dirty="0"/>
              <a:t>5</a:t>
            </a:r>
          </a:p>
        </p:txBody>
      </p:sp>
      <p:sp>
        <p:nvSpPr>
          <p:cNvPr id="10" name="Rectangle 9"/>
          <p:cNvSpPr/>
          <p:nvPr/>
        </p:nvSpPr>
        <p:spPr>
          <a:xfrm>
            <a:off x="1828800" y="228600"/>
            <a:ext cx="4572000" cy="1371600"/>
          </a:xfrm>
          <a:prstGeom prst="rect">
            <a:avLst/>
          </a:prstGeom>
          <a:pattFill prst="horzBrick">
            <a:fgClr>
              <a:schemeClr val="accent3">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81800" y="457200"/>
            <a:ext cx="1828800" cy="646331"/>
          </a:xfrm>
          <a:prstGeom prst="rect">
            <a:avLst/>
          </a:prstGeom>
          <a:noFill/>
        </p:spPr>
        <p:txBody>
          <a:bodyPr wrap="square" rtlCol="0">
            <a:spAutoFit/>
          </a:bodyPr>
          <a:lstStyle/>
          <a:p>
            <a:r>
              <a:rPr lang="en-US" dirty="0" smtClean="0"/>
              <a:t>Time limit:</a:t>
            </a:r>
          </a:p>
          <a:p>
            <a:pPr algn="r"/>
            <a:r>
              <a:rPr lang="en-US" dirty="0" smtClean="0"/>
              <a:t>15 minutes</a:t>
            </a:r>
            <a:endParaRPr lang="en-US" dirty="0"/>
          </a:p>
        </p:txBody>
      </p:sp>
      <p:sp>
        <p:nvSpPr>
          <p:cNvPr id="8" name="Subtitle 1"/>
          <p:cNvSpPr>
            <a:spLocks noGrp="1"/>
          </p:cNvSpPr>
          <p:nvPr>
            <p:ph type="subTitle" idx="1"/>
          </p:nvPr>
        </p:nvSpPr>
        <p:spPr>
          <a:xfrm>
            <a:off x="381000" y="3429000"/>
            <a:ext cx="3733800" cy="1524000"/>
          </a:xfrm>
        </p:spPr>
        <p:txBody>
          <a:bodyPr>
            <a:normAutofit/>
          </a:bodyPr>
          <a:lstStyle/>
          <a:p>
            <a:r>
              <a:rPr lang="en-US" dirty="0" smtClean="0"/>
              <a:t>TRUSS BRIDGE</a:t>
            </a:r>
          </a:p>
          <a:p>
            <a:r>
              <a:rPr lang="en-US" dirty="0" smtClean="0"/>
              <a:t>Glue your bridge onto the pilings.</a:t>
            </a:r>
            <a:endParaRPr lang="en-US" dirty="0"/>
          </a:p>
        </p:txBody>
      </p:sp>
      <p:sp>
        <p:nvSpPr>
          <p:cNvPr id="9" name="Subtitle 1"/>
          <p:cNvSpPr txBox="1">
            <a:spLocks/>
          </p:cNvSpPr>
          <p:nvPr/>
        </p:nvSpPr>
        <p:spPr>
          <a:xfrm>
            <a:off x="4533900" y="3478924"/>
            <a:ext cx="4305300" cy="1524000"/>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dirty="0" smtClean="0"/>
              <a:t>CABLE BRIDGE</a:t>
            </a:r>
            <a:endParaRPr lang="en-US" dirty="0"/>
          </a:p>
          <a:p>
            <a:r>
              <a:rPr lang="en-US" dirty="0" smtClean="0"/>
              <a:t>Add string for your cables.</a:t>
            </a:r>
          </a:p>
        </p:txBody>
      </p:sp>
    </p:spTree>
    <p:extLst>
      <p:ext uri="{BB962C8B-B14F-4D97-AF65-F5344CB8AC3E}">
        <p14:creationId xmlns:p14="http://schemas.microsoft.com/office/powerpoint/2010/main" val="15949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9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solidFill>
                  <a:srgbClr val="FF0000"/>
                </a:solidFill>
              </a:rPr>
              <a:t>Watch a video on bridges:</a:t>
            </a:r>
            <a:endParaRPr lang="en-US" sz="5400" b="1" dirty="0">
              <a:solidFill>
                <a:srgbClr val="FF0000"/>
              </a:solidFill>
            </a:endParaRPr>
          </a:p>
        </p:txBody>
      </p:sp>
      <p:sp>
        <p:nvSpPr>
          <p:cNvPr id="4" name="TextBox 3"/>
          <p:cNvSpPr txBox="1"/>
          <p:nvPr/>
        </p:nvSpPr>
        <p:spPr>
          <a:xfrm>
            <a:off x="381000" y="1524000"/>
            <a:ext cx="6934200" cy="646331"/>
          </a:xfrm>
          <a:prstGeom prst="rect">
            <a:avLst/>
          </a:prstGeom>
          <a:noFill/>
        </p:spPr>
        <p:txBody>
          <a:bodyPr wrap="square" rtlCol="0">
            <a:spAutoFit/>
          </a:bodyPr>
          <a:lstStyle/>
          <a:p>
            <a:r>
              <a:rPr lang="en-US" b="1" dirty="0" smtClean="0">
                <a:solidFill>
                  <a:schemeClr val="accent2"/>
                </a:solidFill>
              </a:rPr>
              <a:t>Megastructures: The Golden Gate Bridge    </a:t>
            </a:r>
            <a:r>
              <a:rPr lang="en-US" dirty="0" smtClean="0"/>
              <a:t>40:09 min.</a:t>
            </a:r>
          </a:p>
          <a:p>
            <a:endParaRPr lang="en-US" dirty="0"/>
          </a:p>
        </p:txBody>
      </p:sp>
      <p:pic>
        <p:nvPicPr>
          <p:cNvPr id="5" name="-8xK3w4mvr4"/>
          <p:cNvPicPr>
            <a:picLocks noRot="1" noChangeAspect="1"/>
          </p:cNvPicPr>
          <p:nvPr>
            <a:videoFile r:link="rId1"/>
          </p:nvPr>
        </p:nvPicPr>
        <p:blipFill>
          <a:blip r:embed="rId4"/>
          <a:stretch>
            <a:fillRect/>
          </a:stretch>
        </p:blipFill>
        <p:spPr>
          <a:xfrm>
            <a:off x="152400" y="2110882"/>
            <a:ext cx="4038600" cy="2271713"/>
          </a:xfrm>
          <a:prstGeom prst="rect">
            <a:avLst/>
          </a:prstGeom>
        </p:spPr>
      </p:pic>
      <p:sp>
        <p:nvSpPr>
          <p:cNvPr id="6" name="TextBox 5"/>
          <p:cNvSpPr txBox="1"/>
          <p:nvPr/>
        </p:nvSpPr>
        <p:spPr>
          <a:xfrm>
            <a:off x="381000" y="6096000"/>
            <a:ext cx="7467600" cy="369332"/>
          </a:xfrm>
          <a:prstGeom prst="rect">
            <a:avLst/>
          </a:prstGeom>
          <a:noFill/>
        </p:spPr>
        <p:txBody>
          <a:bodyPr wrap="square" rtlCol="0">
            <a:spAutoFit/>
          </a:bodyPr>
          <a:lstStyle/>
          <a:p>
            <a:r>
              <a:rPr lang="en-US" dirty="0" smtClean="0">
                <a:hlinkClick r:id="rId5"/>
              </a:rPr>
              <a:t>How bridges are built – Time lapse for St. Croix Crossing    </a:t>
            </a:r>
            <a:r>
              <a:rPr lang="en-US" dirty="0" smtClean="0"/>
              <a:t>2:23 min.</a:t>
            </a:r>
            <a:endParaRPr lang="en-US" dirty="0"/>
          </a:p>
        </p:txBody>
      </p:sp>
      <p:sp>
        <p:nvSpPr>
          <p:cNvPr id="7" name="TextBox 6"/>
          <p:cNvSpPr txBox="1"/>
          <p:nvPr/>
        </p:nvSpPr>
        <p:spPr>
          <a:xfrm>
            <a:off x="2621018" y="5249917"/>
            <a:ext cx="6385034" cy="369332"/>
          </a:xfrm>
          <a:prstGeom prst="rect">
            <a:avLst/>
          </a:prstGeom>
          <a:noFill/>
        </p:spPr>
        <p:txBody>
          <a:bodyPr wrap="square" rtlCol="0">
            <a:spAutoFit/>
          </a:bodyPr>
          <a:lstStyle/>
          <a:p>
            <a:pPr algn="r"/>
            <a:r>
              <a:rPr lang="en-US" b="1" dirty="0">
                <a:hlinkClick r:id="rId6"/>
              </a:rPr>
              <a:t>Discovery Channel Hangzhou Bay </a:t>
            </a:r>
            <a:r>
              <a:rPr lang="en-US" b="1" dirty="0" smtClean="0">
                <a:hlinkClick r:id="rId6"/>
              </a:rPr>
              <a:t>Bridge</a:t>
            </a:r>
            <a:r>
              <a:rPr lang="en-US" dirty="0" smtClean="0"/>
              <a:t>    6:49 min.</a:t>
            </a:r>
            <a:endParaRPr lang="en-US" b="1" dirty="0"/>
          </a:p>
        </p:txBody>
      </p:sp>
      <p:pic>
        <p:nvPicPr>
          <p:cNvPr id="8" name="giP-oiD9wVQ"/>
          <p:cNvPicPr>
            <a:picLocks noRot="1" noChangeAspect="1"/>
          </p:cNvPicPr>
          <p:nvPr>
            <a:videoFile r:link="rId2"/>
          </p:nvPr>
        </p:nvPicPr>
        <p:blipFill>
          <a:blip r:embed="rId4"/>
          <a:stretch>
            <a:fillRect/>
          </a:stretch>
        </p:blipFill>
        <p:spPr>
          <a:xfrm>
            <a:off x="4434052" y="2670284"/>
            <a:ext cx="4572000" cy="2571750"/>
          </a:xfrm>
          <a:prstGeom prst="rect">
            <a:avLst/>
          </a:prstGeom>
        </p:spPr>
      </p:pic>
    </p:spTree>
    <p:extLst>
      <p:ext uri="{BB962C8B-B14F-4D97-AF65-F5344CB8AC3E}">
        <p14:creationId xmlns:p14="http://schemas.microsoft.com/office/powerpoint/2010/main" val="3485430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Continue the presentation.</a:t>
            </a:r>
          </a:p>
          <a:p>
            <a:r>
              <a:rPr lang="en-US" dirty="0" smtClean="0"/>
              <a:t>This will give your work time to dry. </a:t>
            </a:r>
            <a:endParaRPr lang="en-US" dirty="0"/>
          </a:p>
        </p:txBody>
      </p:sp>
      <p:sp>
        <p:nvSpPr>
          <p:cNvPr id="3" name="Title 2"/>
          <p:cNvSpPr>
            <a:spLocks noGrp="1"/>
          </p:cNvSpPr>
          <p:nvPr>
            <p:ph type="title"/>
          </p:nvPr>
        </p:nvSpPr>
        <p:spPr/>
        <p:txBody>
          <a:bodyPr/>
          <a:lstStyle/>
          <a:p>
            <a:r>
              <a:rPr lang="en-US" dirty="0" smtClean="0"/>
              <a:t>When you are done….</a:t>
            </a:r>
            <a:endParaRPr lang="en-US" dirty="0"/>
          </a:p>
        </p:txBody>
      </p:sp>
      <p:grpSp>
        <p:nvGrpSpPr>
          <p:cNvPr id="5" name="Group 4"/>
          <p:cNvGrpSpPr/>
          <p:nvPr/>
        </p:nvGrpSpPr>
        <p:grpSpPr>
          <a:xfrm>
            <a:off x="6520320" y="3823855"/>
            <a:ext cx="2397539" cy="3034145"/>
            <a:chOff x="6520320" y="3823855"/>
            <a:chExt cx="2397539" cy="3034145"/>
          </a:xfrm>
        </p:grpSpPr>
        <p:sp>
          <p:nvSpPr>
            <p:cNvPr id="4" name="Rectangle 3"/>
            <p:cNvSpPr/>
            <p:nvPr/>
          </p:nvSpPr>
          <p:spPr>
            <a:xfrm>
              <a:off x="7239000" y="4343400"/>
              <a:ext cx="762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290" name="Picture 2" descr="C:\Users\copperdaughter\AppData\Local\Microsoft\Windows\INetCache\IE\9E7AAME3\Menuisier_web[1].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20320" y="3823855"/>
              <a:ext cx="2397539" cy="30341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0956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3124200"/>
            <a:ext cx="8229600" cy="990600"/>
          </a:xfrm>
        </p:spPr>
        <p:txBody>
          <a:bodyPr>
            <a:normAutofit/>
          </a:bodyPr>
          <a:lstStyle/>
          <a:p>
            <a:r>
              <a:rPr lang="en-US" dirty="0" smtClean="0"/>
              <a:t>Put the finishing touches on your bridge.</a:t>
            </a:r>
          </a:p>
          <a:p>
            <a:endParaRPr lang="en-US" dirty="0"/>
          </a:p>
        </p:txBody>
      </p:sp>
      <p:sp>
        <p:nvSpPr>
          <p:cNvPr id="3" name="Title 2"/>
          <p:cNvSpPr>
            <a:spLocks noGrp="1"/>
          </p:cNvSpPr>
          <p:nvPr>
            <p:ph type="title"/>
          </p:nvPr>
        </p:nvSpPr>
        <p:spPr>
          <a:xfrm>
            <a:off x="354366" y="1990078"/>
            <a:ext cx="8439912" cy="1057922"/>
          </a:xfrm>
        </p:spPr>
        <p:txBody>
          <a:bodyPr/>
          <a:lstStyle/>
          <a:p>
            <a:r>
              <a:rPr lang="en-US" dirty="0" smtClean="0"/>
              <a:t>Finish Building:  Step 5</a:t>
            </a:r>
            <a:endParaRPr lang="en-US" dirty="0"/>
          </a:p>
        </p:txBody>
      </p:sp>
      <p:sp>
        <p:nvSpPr>
          <p:cNvPr id="10" name="Rectangle 9"/>
          <p:cNvSpPr/>
          <p:nvPr/>
        </p:nvSpPr>
        <p:spPr>
          <a:xfrm>
            <a:off x="1828800" y="228600"/>
            <a:ext cx="4572000" cy="1371600"/>
          </a:xfrm>
          <a:prstGeom prst="rect">
            <a:avLst/>
          </a:prstGeom>
          <a:pattFill prst="horzBrick">
            <a:fgClr>
              <a:schemeClr val="accent3">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81800" y="457200"/>
            <a:ext cx="1828800" cy="646331"/>
          </a:xfrm>
          <a:prstGeom prst="rect">
            <a:avLst/>
          </a:prstGeom>
          <a:noFill/>
        </p:spPr>
        <p:txBody>
          <a:bodyPr wrap="square" rtlCol="0">
            <a:spAutoFit/>
          </a:bodyPr>
          <a:lstStyle/>
          <a:p>
            <a:r>
              <a:rPr lang="en-US" dirty="0" smtClean="0"/>
              <a:t>Time limit:</a:t>
            </a:r>
          </a:p>
          <a:p>
            <a:pPr algn="r"/>
            <a:r>
              <a:rPr lang="en-US" dirty="0" smtClean="0"/>
              <a:t>15 minutes</a:t>
            </a:r>
            <a:endParaRPr lang="en-US" dirty="0"/>
          </a:p>
        </p:txBody>
      </p:sp>
      <p:pic>
        <p:nvPicPr>
          <p:cNvPr id="28674" name="Picture 2" descr="Image result for popsicle cable bridge piles"/>
          <p:cNvPicPr>
            <a:picLocks noChangeAspect="1" noChangeArrowheads="1"/>
          </p:cNvPicPr>
          <p:nvPr/>
        </p:nvPicPr>
        <p:blipFill rotWithShape="1">
          <a:blip r:embed="rId2">
            <a:extLst>
              <a:ext uri="{28A0092B-C50C-407E-A947-70E740481C1C}">
                <a14:useLocalDpi xmlns:a14="http://schemas.microsoft.com/office/drawing/2010/main" val="0"/>
              </a:ext>
            </a:extLst>
          </a:blip>
          <a:srcRect t="14176" b="7609"/>
          <a:stretch/>
        </p:blipFill>
        <p:spPr bwMode="auto">
          <a:xfrm>
            <a:off x="3309445" y="5061879"/>
            <a:ext cx="2857500" cy="1676234"/>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Image result for popsicle cable bridge piles"/>
          <p:cNvPicPr>
            <a:picLocks noChangeAspect="1" noChangeArrowheads="1"/>
          </p:cNvPicPr>
          <p:nvPr/>
        </p:nvPicPr>
        <p:blipFill rotWithShape="1">
          <a:blip r:embed="rId3">
            <a:extLst>
              <a:ext uri="{28A0092B-C50C-407E-A947-70E740481C1C}">
                <a14:useLocalDpi xmlns:a14="http://schemas.microsoft.com/office/drawing/2010/main" val="0"/>
              </a:ext>
            </a:extLst>
          </a:blip>
          <a:srcRect l="13390" t="20080" b="7545"/>
          <a:stretch/>
        </p:blipFill>
        <p:spPr bwMode="auto">
          <a:xfrm>
            <a:off x="6324600" y="5041521"/>
            <a:ext cx="2743200" cy="17176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opsicle bridges"/>
          <p:cNvPicPr>
            <a:picLocks noChangeAspect="1" noChangeArrowheads="1"/>
          </p:cNvPicPr>
          <p:nvPr/>
        </p:nvPicPr>
        <p:blipFill rotWithShape="1">
          <a:blip r:embed="rId4">
            <a:extLst>
              <a:ext uri="{28A0092B-C50C-407E-A947-70E740481C1C}">
                <a14:useLocalDpi xmlns:a14="http://schemas.microsoft.com/office/drawing/2010/main" val="0"/>
              </a:ext>
            </a:extLst>
          </a:blip>
          <a:srcRect l="5249" r="5665"/>
          <a:stretch/>
        </p:blipFill>
        <p:spPr bwMode="auto">
          <a:xfrm>
            <a:off x="152400" y="4841653"/>
            <a:ext cx="2978369"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opsicle beam bri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504" y="3014003"/>
            <a:ext cx="2733096"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7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9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More Video options</a:t>
            </a:r>
            <a:endParaRPr lang="en-US" dirty="0">
              <a:solidFill>
                <a:srgbClr val="FF0000"/>
              </a:solidFill>
            </a:endParaRPr>
          </a:p>
        </p:txBody>
      </p:sp>
      <p:sp>
        <p:nvSpPr>
          <p:cNvPr id="3" name="TextBox 2"/>
          <p:cNvSpPr txBox="1"/>
          <p:nvPr/>
        </p:nvSpPr>
        <p:spPr>
          <a:xfrm>
            <a:off x="533400" y="1676400"/>
            <a:ext cx="3124200" cy="646331"/>
          </a:xfrm>
          <a:prstGeom prst="rect">
            <a:avLst/>
          </a:prstGeom>
          <a:noFill/>
        </p:spPr>
        <p:txBody>
          <a:bodyPr wrap="square" rtlCol="0">
            <a:spAutoFit/>
          </a:bodyPr>
          <a:lstStyle/>
          <a:p>
            <a:r>
              <a:rPr lang="en-US" dirty="0" smtClean="0">
                <a:hlinkClick r:id="rId4"/>
              </a:rPr>
              <a:t>Top 10 Most famous bridges and their facts         </a:t>
            </a:r>
            <a:r>
              <a:rPr lang="en-US" dirty="0" smtClean="0"/>
              <a:t>5:29 min.</a:t>
            </a:r>
            <a:endParaRPr lang="en-US" dirty="0"/>
          </a:p>
        </p:txBody>
      </p:sp>
      <p:pic>
        <p:nvPicPr>
          <p:cNvPr id="4" name="33v5rItnpac"/>
          <p:cNvPicPr>
            <a:picLocks noRot="1" noChangeAspect="1"/>
          </p:cNvPicPr>
          <p:nvPr>
            <a:videoFile r:link="rId1"/>
          </p:nvPr>
        </p:nvPicPr>
        <p:blipFill>
          <a:blip r:embed="rId5"/>
          <a:stretch>
            <a:fillRect/>
          </a:stretch>
        </p:blipFill>
        <p:spPr>
          <a:xfrm>
            <a:off x="198383" y="2425207"/>
            <a:ext cx="3924300" cy="2207419"/>
          </a:xfrm>
          <a:prstGeom prst="rect">
            <a:avLst/>
          </a:prstGeom>
        </p:spPr>
      </p:pic>
      <p:sp>
        <p:nvSpPr>
          <p:cNvPr id="5" name="TextBox 4"/>
          <p:cNvSpPr txBox="1"/>
          <p:nvPr/>
        </p:nvSpPr>
        <p:spPr>
          <a:xfrm>
            <a:off x="5105400" y="1676400"/>
            <a:ext cx="2819400" cy="646331"/>
          </a:xfrm>
          <a:prstGeom prst="rect">
            <a:avLst/>
          </a:prstGeom>
          <a:noFill/>
        </p:spPr>
        <p:txBody>
          <a:bodyPr wrap="square" rtlCol="0">
            <a:spAutoFit/>
          </a:bodyPr>
          <a:lstStyle/>
          <a:p>
            <a:r>
              <a:rPr lang="en-US" dirty="0" smtClean="0">
                <a:hlinkClick r:id="rId6"/>
              </a:rPr>
              <a:t>The Top 12 Coolest Bridges</a:t>
            </a:r>
            <a:endParaRPr lang="en-US" dirty="0" smtClean="0"/>
          </a:p>
          <a:p>
            <a:r>
              <a:rPr lang="en-US" dirty="0" smtClean="0"/>
              <a:t>7:47 min.</a:t>
            </a:r>
            <a:endParaRPr lang="en-US" dirty="0"/>
          </a:p>
        </p:txBody>
      </p:sp>
      <p:pic>
        <p:nvPicPr>
          <p:cNvPr id="6" name="hz6ghvVbKpY"/>
          <p:cNvPicPr>
            <a:picLocks noRot="1" noChangeAspect="1"/>
          </p:cNvPicPr>
          <p:nvPr>
            <a:videoFile r:link="rId2"/>
          </p:nvPr>
        </p:nvPicPr>
        <p:blipFill>
          <a:blip r:embed="rId5"/>
          <a:stretch>
            <a:fillRect/>
          </a:stretch>
        </p:blipFill>
        <p:spPr>
          <a:xfrm>
            <a:off x="4806779" y="2425207"/>
            <a:ext cx="3924300" cy="2207419"/>
          </a:xfrm>
          <a:prstGeom prst="rect">
            <a:avLst/>
          </a:prstGeom>
        </p:spPr>
      </p:pic>
    </p:spTree>
    <p:extLst>
      <p:ext uri="{BB962C8B-B14F-4D97-AF65-F5344CB8AC3E}">
        <p14:creationId xmlns:p14="http://schemas.microsoft.com/office/powerpoint/2010/main" val="23250093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2426" y="4003302"/>
            <a:ext cx="8410574" cy="2702298"/>
          </a:xfrm>
        </p:spPr>
        <p:txBody>
          <a:bodyPr>
            <a:normAutofit/>
          </a:bodyPr>
          <a:lstStyle/>
          <a:p>
            <a:r>
              <a:rPr lang="en-US" b="1" dirty="0"/>
              <a:t>7. Make a video/multimedia presentation </a:t>
            </a:r>
            <a:endParaRPr lang="en-US" b="1" dirty="0" smtClean="0"/>
          </a:p>
          <a:p>
            <a:r>
              <a:rPr lang="en-US" b="1" dirty="0" smtClean="0"/>
              <a:t>	Video yourself and a friend talking about your bridges and 	telling a story or memory of you on a bridge.</a:t>
            </a:r>
          </a:p>
          <a:p>
            <a:r>
              <a:rPr lang="en-US" b="1" dirty="0" smtClean="0"/>
              <a:t>OR a </a:t>
            </a:r>
            <a:r>
              <a:rPr lang="en-US" b="1" dirty="0"/>
              <a:t>scrapbook presentation about bridge(s) you have </a:t>
            </a:r>
            <a:r>
              <a:rPr lang="en-US" b="1" dirty="0" smtClean="0"/>
              <a:t>seen:</a:t>
            </a:r>
          </a:p>
          <a:p>
            <a:r>
              <a:rPr lang="en-US" b="1" dirty="0"/>
              <a:t>	</a:t>
            </a:r>
            <a:r>
              <a:rPr lang="en-US" b="1" dirty="0" smtClean="0"/>
              <a:t>Add to your journal.  Cut out or draw bridges you’ve seen.  Place them on the correct page.  Add a memory or two of a bridge.</a:t>
            </a:r>
            <a:endParaRPr lang="en-US" b="1" dirty="0"/>
          </a:p>
        </p:txBody>
      </p:sp>
      <p:sp>
        <p:nvSpPr>
          <p:cNvPr id="3" name="Title 2"/>
          <p:cNvSpPr>
            <a:spLocks noGrp="1"/>
          </p:cNvSpPr>
          <p:nvPr>
            <p:ph type="title"/>
          </p:nvPr>
        </p:nvSpPr>
        <p:spPr/>
        <p:txBody>
          <a:bodyPr/>
          <a:lstStyle/>
          <a:p>
            <a:r>
              <a:rPr lang="en-US" sz="8800" dirty="0" smtClean="0">
                <a:solidFill>
                  <a:srgbClr val="FF0000"/>
                </a:solidFill>
                <a:latin typeface="Arial Rounded MT Bold" panose="020F0704030504030204" pitchFamily="34" charset="0"/>
              </a:rPr>
              <a:t>Presentation:</a:t>
            </a:r>
            <a:endParaRPr lang="en-US" sz="8800" dirty="0">
              <a:solidFill>
                <a:srgbClr val="FF0000"/>
              </a:solidFill>
              <a:latin typeface="Arial Rounded MT Bold" panose="020F0704030504030204" pitchFamily="34" charset="0"/>
            </a:endParaRPr>
          </a:p>
        </p:txBody>
      </p:sp>
      <p:sp>
        <p:nvSpPr>
          <p:cNvPr id="5" name="AutoShape 2" descr="Image result for talk cartoon images"/>
          <p:cNvSpPr>
            <a:spLocks noChangeAspect="1" noChangeArrowheads="1"/>
          </p:cNvSpPr>
          <p:nvPr/>
        </p:nvSpPr>
        <p:spPr bwMode="auto">
          <a:xfrm>
            <a:off x="155575" y="-1143000"/>
            <a:ext cx="3343275"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Image result for talk cartoon images"/>
          <p:cNvSpPr>
            <a:spLocks noChangeAspect="1" noChangeArrowheads="1"/>
          </p:cNvSpPr>
          <p:nvPr/>
        </p:nvSpPr>
        <p:spPr bwMode="auto">
          <a:xfrm>
            <a:off x="307975" y="-990600"/>
            <a:ext cx="3343275"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870505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You earned the BRIDGE honor!</a:t>
            </a:r>
            <a:endParaRPr lang="en-US" dirty="0"/>
          </a:p>
        </p:txBody>
      </p:sp>
      <p:sp>
        <p:nvSpPr>
          <p:cNvPr id="3" name="Title 2"/>
          <p:cNvSpPr>
            <a:spLocks noGrp="1"/>
          </p:cNvSpPr>
          <p:nvPr>
            <p:ph type="title"/>
          </p:nvPr>
        </p:nvSpPr>
        <p:spPr/>
        <p:txBody>
          <a:bodyPr/>
          <a:lstStyle/>
          <a:p>
            <a:r>
              <a:rPr lang="en-US" dirty="0" smtClean="0">
                <a:solidFill>
                  <a:srgbClr val="FF0000"/>
                </a:solidFill>
              </a:rPr>
              <a:t>Congratulations!</a:t>
            </a:r>
            <a:endParaRPr lang="en-US" dirty="0">
              <a:solidFill>
                <a:srgbClr val="FF0000"/>
              </a:solidFill>
            </a:endParaRPr>
          </a:p>
        </p:txBody>
      </p:sp>
      <p:pic>
        <p:nvPicPr>
          <p:cNvPr id="4" name="Picture 4" descr="http://wiki.pathfindersonline.org/images/thumb/e/ef/Bridges.png/150px-Brid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91000"/>
            <a:ext cx="2286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5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1. Know these vocabulary words.</a:t>
            </a:r>
            <a:endParaRPr lang="en-US" dirty="0"/>
          </a:p>
        </p:txBody>
      </p:sp>
      <p:sp>
        <p:nvSpPr>
          <p:cNvPr id="3" name="Title 2"/>
          <p:cNvSpPr>
            <a:spLocks noGrp="1"/>
          </p:cNvSpPr>
          <p:nvPr>
            <p:ph type="title"/>
          </p:nvPr>
        </p:nvSpPr>
        <p:spPr/>
        <p:txBody>
          <a:bodyPr/>
          <a:lstStyle/>
          <a:p>
            <a:r>
              <a:rPr lang="en-US" sz="8800" dirty="0" smtClean="0">
                <a:solidFill>
                  <a:srgbClr val="FF0000"/>
                </a:solidFill>
                <a:latin typeface="Arial Rounded MT Bold" panose="020F0704030504030204" pitchFamily="34" charset="0"/>
              </a:rPr>
              <a:t>What is a….</a:t>
            </a:r>
            <a:endParaRPr lang="en-US" sz="88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4286943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92500" lnSpcReduction="10000"/>
          </a:bodyPr>
          <a:lstStyle/>
          <a:p>
            <a:r>
              <a:rPr lang="en-US" sz="2800" dirty="0"/>
              <a:t>A structure built to span a valley, road or railroad, body of water, or other physical obstacle, for the purpose of providing passage over the obstacle</a:t>
            </a:r>
            <a:r>
              <a:rPr lang="en-US" dirty="0"/>
              <a:t>.</a:t>
            </a:r>
          </a:p>
        </p:txBody>
      </p:sp>
      <p:sp>
        <p:nvSpPr>
          <p:cNvPr id="4" name="Title 3"/>
          <p:cNvSpPr>
            <a:spLocks noGrp="1"/>
          </p:cNvSpPr>
          <p:nvPr>
            <p:ph type="title"/>
          </p:nvPr>
        </p:nvSpPr>
        <p:spPr/>
        <p:txBody>
          <a:bodyPr/>
          <a:lstStyle/>
          <a:p>
            <a:r>
              <a:rPr lang="en-US" dirty="0" smtClean="0"/>
              <a:t>BRIDGE</a:t>
            </a:r>
            <a:endParaRPr lang="en-US" dirty="0"/>
          </a:p>
        </p:txBody>
      </p:sp>
      <p:pic>
        <p:nvPicPr>
          <p:cNvPr id="2050" name="Picture 2" descr="C:\Users\copperdaughter\AppData\Local\Microsoft\Windows\INetCache\IE\4BXIQAW8\Carmacs-bridge_across_Yukon_Riv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007" y="1981200"/>
            <a:ext cx="4065698" cy="30692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2757407" y="5867400"/>
            <a:ext cx="2133600" cy="762000"/>
          </a:xfrm>
          <a:prstGeom prst="wedgeRoundRectCallout">
            <a:avLst>
              <a:gd name="adj1" fmla="val -79337"/>
              <a:gd name="adj2" fmla="val -226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Tell your neighbor</a:t>
            </a:r>
          </a:p>
          <a:p>
            <a:pPr algn="ctr"/>
            <a:r>
              <a:rPr lang="en-US" dirty="0" smtClean="0"/>
              <a:t>what a bridge is.</a:t>
            </a:r>
            <a:endParaRPr lang="en-US" dirty="0"/>
          </a:p>
        </p:txBody>
      </p:sp>
      <p:pic>
        <p:nvPicPr>
          <p:cNvPr id="4098" name="Picture 2" descr="Image result for animated car carto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446485"/>
            <a:ext cx="1674238" cy="136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0-#ppt_w/2"/>
                                          </p:val>
                                        </p:tav>
                                        <p:tav tm="100000">
                                          <p:val>
                                            <p:strVal val="#ppt_x"/>
                                          </p:val>
                                        </p:tav>
                                      </p:tavLst>
                                    </p:anim>
                                    <p:anim calcmode="lin" valueType="num">
                                      <p:cBhvr additive="base">
                                        <p:cTn id="14" dur="500" fill="hold"/>
                                        <p:tgtEl>
                                          <p:spTgt spid="4098"/>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500"/>
                            </p:stCondLst>
                            <p:childTnLst>
                              <p:par>
                                <p:cTn id="18" presetID="32" presetClass="emph" presetSubtype="0" fill="hold" nodeType="afterEffect">
                                  <p:stCondLst>
                                    <p:cond delay="0"/>
                                  </p:stCondLst>
                                  <p:childTnLst>
                                    <p:animRot by="120000">
                                      <p:cBhvr>
                                        <p:cTn id="19" dur="100" fill="hold">
                                          <p:stCondLst>
                                            <p:cond delay="0"/>
                                          </p:stCondLst>
                                        </p:cTn>
                                        <p:tgtEl>
                                          <p:spTgt spid="4098"/>
                                        </p:tgtEl>
                                        <p:attrNameLst>
                                          <p:attrName>r</p:attrName>
                                        </p:attrNameLst>
                                      </p:cBhvr>
                                    </p:animRot>
                                    <p:animRot by="-240000">
                                      <p:cBhvr>
                                        <p:cTn id="20" dur="200" fill="hold">
                                          <p:stCondLst>
                                            <p:cond delay="200"/>
                                          </p:stCondLst>
                                        </p:cTn>
                                        <p:tgtEl>
                                          <p:spTgt spid="4098"/>
                                        </p:tgtEl>
                                        <p:attrNameLst>
                                          <p:attrName>r</p:attrName>
                                        </p:attrNameLst>
                                      </p:cBhvr>
                                    </p:animRot>
                                    <p:animRot by="240000">
                                      <p:cBhvr>
                                        <p:cTn id="21" dur="200" fill="hold">
                                          <p:stCondLst>
                                            <p:cond delay="400"/>
                                          </p:stCondLst>
                                        </p:cTn>
                                        <p:tgtEl>
                                          <p:spTgt spid="4098"/>
                                        </p:tgtEl>
                                        <p:attrNameLst>
                                          <p:attrName>r</p:attrName>
                                        </p:attrNameLst>
                                      </p:cBhvr>
                                    </p:animRot>
                                    <p:animRot by="-240000">
                                      <p:cBhvr>
                                        <p:cTn id="22" dur="200" fill="hold">
                                          <p:stCondLst>
                                            <p:cond delay="600"/>
                                          </p:stCondLst>
                                        </p:cTn>
                                        <p:tgtEl>
                                          <p:spTgt spid="4098"/>
                                        </p:tgtEl>
                                        <p:attrNameLst>
                                          <p:attrName>r</p:attrName>
                                        </p:attrNameLst>
                                      </p:cBhvr>
                                    </p:animRot>
                                    <p:animRot by="120000">
                                      <p:cBhvr>
                                        <p:cTn id="23" dur="200" fill="hold">
                                          <p:stCondLst>
                                            <p:cond delay="800"/>
                                          </p:stCondLst>
                                        </p:cTn>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2426" y="1600199"/>
            <a:ext cx="3305174" cy="3657601"/>
          </a:xfrm>
        </p:spPr>
        <p:txBody>
          <a:bodyPr>
            <a:normAutofit/>
          </a:bodyPr>
          <a:lstStyle/>
          <a:p>
            <a:r>
              <a:rPr lang="en-US" sz="2800" dirty="0"/>
              <a:t>The temporary support scaffolding used during the construction of some types of bridges.</a:t>
            </a:r>
            <a:endParaRPr lang="en-US" dirty="0"/>
          </a:p>
        </p:txBody>
      </p:sp>
      <p:sp>
        <p:nvSpPr>
          <p:cNvPr id="4" name="Title 3"/>
          <p:cNvSpPr>
            <a:spLocks noGrp="1"/>
          </p:cNvSpPr>
          <p:nvPr>
            <p:ph type="title"/>
          </p:nvPr>
        </p:nvSpPr>
        <p:spPr/>
        <p:txBody>
          <a:bodyPr/>
          <a:lstStyle/>
          <a:p>
            <a:r>
              <a:rPr lang="en-US" dirty="0" smtClean="0"/>
              <a:t>FALSEWORK</a:t>
            </a:r>
            <a:endParaRPr lang="en-US" dirty="0"/>
          </a:p>
        </p:txBody>
      </p:sp>
      <p:pic>
        <p:nvPicPr>
          <p:cNvPr id="4098" name="Picture 2" descr="Image result for FALSEWORK BRIDGE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76400"/>
            <a:ext cx="5189515" cy="34141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09999" y="5915983"/>
            <a:ext cx="5189515" cy="369332"/>
          </a:xfrm>
          <a:prstGeom prst="rect">
            <a:avLst/>
          </a:prstGeom>
          <a:noFill/>
        </p:spPr>
        <p:txBody>
          <a:bodyPr wrap="square" rtlCol="0">
            <a:spAutoFit/>
          </a:bodyPr>
          <a:lstStyle/>
          <a:p>
            <a:pPr algn="ctr"/>
            <a:r>
              <a:rPr lang="en-US" dirty="0" smtClean="0"/>
              <a:t>PORT RIVER BRIDGE</a:t>
            </a:r>
            <a:endParaRPr lang="en-US" dirty="0"/>
          </a:p>
        </p:txBody>
      </p:sp>
      <p:sp>
        <p:nvSpPr>
          <p:cNvPr id="6" name="Rounded Rectangular Callout 5"/>
          <p:cNvSpPr/>
          <p:nvPr/>
        </p:nvSpPr>
        <p:spPr>
          <a:xfrm>
            <a:off x="2757407" y="5867400"/>
            <a:ext cx="2133600" cy="762000"/>
          </a:xfrm>
          <a:prstGeom prst="wedgeRoundRectCallout">
            <a:avLst>
              <a:gd name="adj1" fmla="val -79337"/>
              <a:gd name="adj2" fmla="val -226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Tell your neighbor</a:t>
            </a:r>
          </a:p>
          <a:p>
            <a:pPr algn="ctr"/>
            <a:r>
              <a:rPr lang="en-US" dirty="0" smtClean="0"/>
              <a:t>what falsework is.</a:t>
            </a:r>
            <a:endParaRPr lang="en-US" dirty="0"/>
          </a:p>
        </p:txBody>
      </p:sp>
      <p:pic>
        <p:nvPicPr>
          <p:cNvPr id="9218" name="Picture 2" descr="Image result for animated car carto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 y="4897436"/>
            <a:ext cx="2037093" cy="203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0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additive="base">
                                        <p:cTn id="14" dur="500" fill="hold"/>
                                        <p:tgtEl>
                                          <p:spTgt spid="9218"/>
                                        </p:tgtEl>
                                        <p:attrNameLst>
                                          <p:attrName>ppt_x</p:attrName>
                                        </p:attrNameLst>
                                      </p:cBhvr>
                                      <p:tavLst>
                                        <p:tav tm="0">
                                          <p:val>
                                            <p:strVal val="0-#ppt_w/2"/>
                                          </p:val>
                                        </p:tav>
                                        <p:tav tm="100000">
                                          <p:val>
                                            <p:strVal val="#ppt_x"/>
                                          </p:val>
                                        </p:tav>
                                      </p:tavLst>
                                    </p:anim>
                                    <p:anim calcmode="lin" valueType="num">
                                      <p:cBhvr additive="base">
                                        <p:cTn id="15" dur="500" fill="hold"/>
                                        <p:tgtEl>
                                          <p:spTgt spid="9218"/>
                                        </p:tgtEl>
                                        <p:attrNameLst>
                                          <p:attrName>ppt_y</p:attrName>
                                        </p:attrNameLst>
                                      </p:cBhvr>
                                      <p:tavLst>
                                        <p:tav tm="0">
                                          <p:val>
                                            <p:strVal val="#ppt_y"/>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500"/>
                            </p:stCondLst>
                            <p:childTnLst>
                              <p:par>
                                <p:cTn id="19" presetID="32" presetClass="emph" presetSubtype="0" fill="hold" nodeType="afterEffect">
                                  <p:stCondLst>
                                    <p:cond delay="0"/>
                                  </p:stCondLst>
                                  <p:childTnLst>
                                    <p:animRot by="120000">
                                      <p:cBhvr>
                                        <p:cTn id="20" dur="100" fill="hold">
                                          <p:stCondLst>
                                            <p:cond delay="0"/>
                                          </p:stCondLst>
                                        </p:cTn>
                                        <p:tgtEl>
                                          <p:spTgt spid="9218"/>
                                        </p:tgtEl>
                                        <p:attrNameLst>
                                          <p:attrName>r</p:attrName>
                                        </p:attrNameLst>
                                      </p:cBhvr>
                                    </p:animRot>
                                    <p:animRot by="-240000">
                                      <p:cBhvr>
                                        <p:cTn id="21" dur="200" fill="hold">
                                          <p:stCondLst>
                                            <p:cond delay="200"/>
                                          </p:stCondLst>
                                        </p:cTn>
                                        <p:tgtEl>
                                          <p:spTgt spid="9218"/>
                                        </p:tgtEl>
                                        <p:attrNameLst>
                                          <p:attrName>r</p:attrName>
                                        </p:attrNameLst>
                                      </p:cBhvr>
                                    </p:animRot>
                                    <p:animRot by="240000">
                                      <p:cBhvr>
                                        <p:cTn id="22" dur="200" fill="hold">
                                          <p:stCondLst>
                                            <p:cond delay="400"/>
                                          </p:stCondLst>
                                        </p:cTn>
                                        <p:tgtEl>
                                          <p:spTgt spid="9218"/>
                                        </p:tgtEl>
                                        <p:attrNameLst>
                                          <p:attrName>r</p:attrName>
                                        </p:attrNameLst>
                                      </p:cBhvr>
                                    </p:animRot>
                                    <p:animRot by="-240000">
                                      <p:cBhvr>
                                        <p:cTn id="23" dur="200" fill="hold">
                                          <p:stCondLst>
                                            <p:cond delay="600"/>
                                          </p:stCondLst>
                                        </p:cTn>
                                        <p:tgtEl>
                                          <p:spTgt spid="9218"/>
                                        </p:tgtEl>
                                        <p:attrNameLst>
                                          <p:attrName>r</p:attrName>
                                        </p:attrNameLst>
                                      </p:cBhvr>
                                    </p:animRot>
                                    <p:animRot by="120000">
                                      <p:cBhvr>
                                        <p:cTn id="24" dur="200" fill="hold">
                                          <p:stCondLst>
                                            <p:cond delay="800"/>
                                          </p:stCondLst>
                                        </p:cTn>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2426" y="1600199"/>
            <a:ext cx="8334374" cy="2286001"/>
          </a:xfrm>
        </p:spPr>
        <p:txBody>
          <a:bodyPr>
            <a:normAutofit fontScale="92500" lnSpcReduction="20000"/>
          </a:bodyPr>
          <a:lstStyle/>
          <a:p>
            <a:r>
              <a:rPr lang="en-US" sz="2800" dirty="0"/>
              <a:t>The tightening or pulling together force (usually horizontal or at an angle other than vertical) that helps to stabilize a bridge design, and transfers compression force back to the supports of a bridge design. </a:t>
            </a:r>
            <a:endParaRPr lang="en-US" dirty="0"/>
          </a:p>
        </p:txBody>
      </p:sp>
      <p:sp>
        <p:nvSpPr>
          <p:cNvPr id="4" name="Title 3"/>
          <p:cNvSpPr>
            <a:spLocks noGrp="1"/>
          </p:cNvSpPr>
          <p:nvPr>
            <p:ph type="title"/>
          </p:nvPr>
        </p:nvSpPr>
        <p:spPr/>
        <p:txBody>
          <a:bodyPr/>
          <a:lstStyle/>
          <a:p>
            <a:r>
              <a:rPr lang="en-US" dirty="0" smtClean="0"/>
              <a:t>TENSION FORCE</a:t>
            </a:r>
            <a:endParaRPr lang="en-US" dirty="0"/>
          </a:p>
        </p:txBody>
      </p:sp>
      <p:sp>
        <p:nvSpPr>
          <p:cNvPr id="5" name="TextBox 4"/>
          <p:cNvSpPr txBox="1"/>
          <p:nvPr/>
        </p:nvSpPr>
        <p:spPr>
          <a:xfrm>
            <a:off x="3809999" y="5915983"/>
            <a:ext cx="5189515" cy="369332"/>
          </a:xfrm>
          <a:prstGeom prst="rect">
            <a:avLst/>
          </a:prstGeom>
          <a:noFill/>
        </p:spPr>
        <p:txBody>
          <a:bodyPr wrap="square" rtlCol="0">
            <a:spAutoFit/>
          </a:bodyPr>
          <a:lstStyle/>
          <a:p>
            <a:pPr algn="ctr"/>
            <a:r>
              <a:rPr lang="en-US" dirty="0" smtClean="0"/>
              <a:t>PORT RIVER BRIDGE</a:t>
            </a:r>
            <a:endParaRPr lang="en-US" dirty="0"/>
          </a:p>
        </p:txBody>
      </p:sp>
      <p:pic>
        <p:nvPicPr>
          <p:cNvPr id="6" name="Picture 2" descr="Image result for COMPRESSION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541" y="3733800"/>
            <a:ext cx="4780430" cy="29091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0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2317</TotalTime>
  <Words>2673</Words>
  <Application>Microsoft Office PowerPoint</Application>
  <PresentationFormat>On-screen Show (4:3)</PresentationFormat>
  <Paragraphs>260</Paragraphs>
  <Slides>53</Slides>
  <Notes>0</Notes>
  <HiddenSlides>0</HiddenSlides>
  <MMClips>7</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Mylar</vt:lpstr>
      <vt:lpstr>BRIDGES  HONOR</vt:lpstr>
      <vt:lpstr>Jesus is the Bridge</vt:lpstr>
      <vt:lpstr>How to build a bridge…</vt:lpstr>
      <vt:lpstr>Start Building:  Step 1</vt:lpstr>
      <vt:lpstr>When you are done….</vt:lpstr>
      <vt:lpstr>What is a….</vt:lpstr>
      <vt:lpstr>BRIDGE</vt:lpstr>
      <vt:lpstr>FALSEWORK</vt:lpstr>
      <vt:lpstr>TENSION FORCE</vt:lpstr>
      <vt:lpstr>Tension Demonstration</vt:lpstr>
      <vt:lpstr>Compression Demonstration</vt:lpstr>
      <vt:lpstr>COMPRESSION FORCE</vt:lpstr>
      <vt:lpstr>Keep Building:  Step 2</vt:lpstr>
      <vt:lpstr>When you are done….</vt:lpstr>
      <vt:lpstr>Describe …</vt:lpstr>
      <vt:lpstr>Beam Bridge</vt:lpstr>
      <vt:lpstr>For example there’s ….</vt:lpstr>
      <vt:lpstr>Draw …</vt:lpstr>
      <vt:lpstr>How        l … o … n … g   can that bridge be?</vt:lpstr>
      <vt:lpstr>Truss Bridge</vt:lpstr>
      <vt:lpstr>For example there’s ….</vt:lpstr>
      <vt:lpstr>Draw …</vt:lpstr>
      <vt:lpstr>How        l … o … n … g   can that bridge be?</vt:lpstr>
      <vt:lpstr>Cable-stayed Bridge</vt:lpstr>
      <vt:lpstr>For example there’s ….</vt:lpstr>
      <vt:lpstr>Draw …</vt:lpstr>
      <vt:lpstr>How        l … o … n … g   can that bridge be?</vt:lpstr>
      <vt:lpstr>Keep Building:  Step 3</vt:lpstr>
      <vt:lpstr>What is a….</vt:lpstr>
      <vt:lpstr>AQUEDUCT</vt:lpstr>
      <vt:lpstr>BASCULE BRIDGE</vt:lpstr>
      <vt:lpstr>Draw …</vt:lpstr>
      <vt:lpstr>COVERED BRIDGE</vt:lpstr>
      <vt:lpstr>Arch Bridge</vt:lpstr>
      <vt:lpstr>For example there’s ….</vt:lpstr>
      <vt:lpstr>Draw …</vt:lpstr>
      <vt:lpstr>How        l … o … n … g   can that bridge be?</vt:lpstr>
      <vt:lpstr>Cantilever Bridge</vt:lpstr>
      <vt:lpstr>Draw …</vt:lpstr>
      <vt:lpstr>For example there’s ….</vt:lpstr>
      <vt:lpstr>How        l … o … n … g   can that bridge be?</vt:lpstr>
      <vt:lpstr>Keep Building:  Step 4</vt:lpstr>
      <vt:lpstr>Suspension Bridge</vt:lpstr>
      <vt:lpstr>For example there’s ….</vt:lpstr>
      <vt:lpstr>Draw …</vt:lpstr>
      <vt:lpstr>How        l … o … n … g   can that bridge be?</vt:lpstr>
      <vt:lpstr>Which bridge is the         l … o … n … g … e … s … t?</vt:lpstr>
      <vt:lpstr>Finish Building:  Step 5</vt:lpstr>
      <vt:lpstr>Watch a video on bridges:</vt:lpstr>
      <vt:lpstr>Finish Building:  Step 5</vt:lpstr>
      <vt:lpstr>More Video options</vt:lpstr>
      <vt:lpstr>Presentation:</vt:lpstr>
      <vt:lpstr>Congratulations!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BRIDGES  HONOR</dc:title>
  <dc:creator>Welcome Janelle</dc:creator>
  <cp:lastModifiedBy>Welcome Janelle</cp:lastModifiedBy>
  <cp:revision>86</cp:revision>
  <dcterms:created xsi:type="dcterms:W3CDTF">2019-02-26T02:09:41Z</dcterms:created>
  <dcterms:modified xsi:type="dcterms:W3CDTF">2019-03-03T06:11:06Z</dcterms:modified>
</cp:coreProperties>
</file>