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7" r:id="rId2"/>
    <p:sldId id="258" r:id="rId3"/>
    <p:sldId id="259" r:id="rId4"/>
    <p:sldId id="288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9" r:id="rId16"/>
    <p:sldId id="261" r:id="rId17"/>
    <p:sldId id="260" r:id="rId18"/>
    <p:sldId id="262" r:id="rId19"/>
    <p:sldId id="274" r:id="rId20"/>
    <p:sldId id="275" r:id="rId21"/>
    <p:sldId id="263" r:id="rId22"/>
    <p:sldId id="272" r:id="rId23"/>
    <p:sldId id="273" r:id="rId24"/>
    <p:sldId id="264" r:id="rId25"/>
    <p:sldId id="265" r:id="rId26"/>
    <p:sldId id="267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2" r:id="rId38"/>
    <p:sldId id="311" r:id="rId39"/>
    <p:sldId id="315" r:id="rId40"/>
    <p:sldId id="314" r:id="rId41"/>
    <p:sldId id="316" r:id="rId42"/>
    <p:sldId id="313" r:id="rId43"/>
    <p:sldId id="317" r:id="rId44"/>
    <p:sldId id="304" r:id="rId45"/>
    <p:sldId id="312" r:id="rId46"/>
    <p:sldId id="319" r:id="rId47"/>
    <p:sldId id="318" r:id="rId48"/>
    <p:sldId id="306" r:id="rId49"/>
    <p:sldId id="301" r:id="rId50"/>
    <p:sldId id="320" r:id="rId51"/>
    <p:sldId id="305" r:id="rId52"/>
    <p:sldId id="307" r:id="rId53"/>
    <p:sldId id="309" r:id="rId54"/>
    <p:sldId id="300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2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D42C-E874-4836-B2E4-424EDB892F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25CC-A854-4414-BBA1-DB3B763C049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00FBD-F387-4409-974D-623CF8E475DE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AC4AA-359E-4A08-AA7A-904A72781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8F13-43E5-44A3-A957-239F1F054A8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7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1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9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9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0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C42E-EB9C-41D9-9A70-A41544D418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9E779-AFAF-4D85-A50B-4E108723D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4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csda.org/Pathfinders/bibleachiev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2xY37bL4Q4" TargetMode="Externa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arWV7RWkq0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Pathfinder Bible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</a:t>
            </a:r>
          </a:p>
          <a:p>
            <a:r>
              <a:rPr lang="en-US" dirty="0" smtClean="0"/>
              <a:t>Paul’s Writings</a:t>
            </a:r>
            <a:endParaRPr lang="en-US" dirty="0"/>
          </a:p>
        </p:txBody>
      </p:sp>
      <p:pic>
        <p:nvPicPr>
          <p:cNvPr id="1026" name="Picture 2" descr="http://www.adventistyouthministries.org/images/logos/PBE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34989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13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1:9,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“And </a:t>
            </a:r>
            <a:r>
              <a:rPr lang="en-US" sz="3600" dirty="0"/>
              <a:t>this I pray, that your </a:t>
            </a:r>
            <a:r>
              <a:rPr lang="en-US" sz="3600" dirty="0" smtClean="0"/>
              <a:t>____ </a:t>
            </a:r>
            <a:r>
              <a:rPr lang="en-US" sz="3600" dirty="0"/>
              <a:t>may abound still more and more in </a:t>
            </a:r>
            <a:r>
              <a:rPr lang="en-US" sz="3600" dirty="0" smtClean="0"/>
              <a:t>_______ </a:t>
            </a:r>
            <a:r>
              <a:rPr lang="en-US" sz="3600" dirty="0"/>
              <a:t>and all discernment</a:t>
            </a:r>
            <a:r>
              <a:rPr lang="en-US" sz="3600" dirty="0" smtClean="0"/>
              <a:t>,”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love,  knowledge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96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True or False</a:t>
            </a:r>
            <a:br>
              <a:rPr lang="en-US" sz="3600" dirty="0" smtClean="0"/>
            </a:br>
            <a:r>
              <a:rPr lang="en-US" sz="3600" dirty="0" smtClean="0"/>
              <a:t>All the things that happened to Paul actually helped to further the gospel.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23546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True  (Phil. 1:12-14)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650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1:21,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“For </a:t>
            </a:r>
            <a:r>
              <a:rPr lang="en-US" sz="3600" dirty="0"/>
              <a:t>to me, to live is </a:t>
            </a:r>
            <a:r>
              <a:rPr lang="en-US" sz="3600" dirty="0" smtClean="0"/>
              <a:t>_____, </a:t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to die is </a:t>
            </a:r>
            <a:r>
              <a:rPr lang="en-US" sz="3600" dirty="0" smtClean="0"/>
              <a:t>____.”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Christ, gain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639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228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Paul was willing to live or to die for Christ.  Which did he think was more beneficial for the church in Philippi?</a:t>
            </a:r>
            <a:br>
              <a:rPr lang="en-US" sz="3600" dirty="0" smtClean="0"/>
            </a:br>
            <a:r>
              <a:rPr lang="en-US" sz="3600" dirty="0" smtClean="0"/>
              <a:t>Bonus:  Tell why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to live  (Phil. 1:25</a:t>
            </a:r>
            <a:r>
              <a:rPr lang="en-US" sz="2400" dirty="0">
                <a:solidFill>
                  <a:prstClr val="black"/>
                </a:solidFill>
              </a:rPr>
              <a:t>)  </a:t>
            </a:r>
            <a:r>
              <a:rPr lang="en-US" sz="2400" dirty="0" smtClean="0">
                <a:solidFill>
                  <a:prstClr val="black"/>
                </a:solidFill>
              </a:rPr>
              <a:t>[Bonus:  I </a:t>
            </a:r>
            <a:r>
              <a:rPr lang="en-US" sz="2400" dirty="0">
                <a:solidFill>
                  <a:prstClr val="black"/>
                </a:solidFill>
              </a:rPr>
              <a:t>shall remain and continue with you all </a:t>
            </a:r>
            <a:r>
              <a:rPr lang="en-US" sz="2400" u="sng" dirty="0">
                <a:solidFill>
                  <a:prstClr val="black"/>
                </a:solidFill>
              </a:rPr>
              <a:t>for your progress and joy of faith</a:t>
            </a:r>
            <a:r>
              <a:rPr lang="en-US" sz="2400" dirty="0">
                <a:solidFill>
                  <a:prstClr val="black"/>
                </a:solidFill>
              </a:rPr>
              <a:t>,  </a:t>
            </a:r>
            <a:r>
              <a:rPr lang="en-US" sz="2400" dirty="0" smtClean="0">
                <a:solidFill>
                  <a:prstClr val="black"/>
                </a:solidFill>
              </a:rPr>
              <a:t>that </a:t>
            </a:r>
            <a:r>
              <a:rPr lang="en-US" sz="2400" dirty="0">
                <a:solidFill>
                  <a:prstClr val="black"/>
                </a:solidFill>
              </a:rPr>
              <a:t>your rejoicing for me may be more abundant in Jesus Christ by my coming to you again</a:t>
            </a:r>
            <a:r>
              <a:rPr lang="en-US" sz="2400" dirty="0" smtClean="0">
                <a:solidFill>
                  <a:prstClr val="black"/>
                </a:solidFill>
              </a:rPr>
              <a:t>.]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 + 2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10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1:27-29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how should the church live?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76200" y="5867400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let your conduct be worthy of the gospel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stand fast in one spirit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with one mind strive together for the faith of the gospel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don’t be terrified by adversaries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believe in God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725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2895600"/>
            <a:ext cx="5334000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/>
              <a:t>Chapter 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858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According to Philippians 2:2, </a:t>
            </a:r>
            <a:br>
              <a:rPr lang="en-US" sz="3600" dirty="0"/>
            </a:br>
            <a:r>
              <a:rPr lang="en-US" sz="3600" dirty="0"/>
              <a:t>how could the church respond to God’s love and fulfill Paul’s joy?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47" y="547415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by being like-minded and having the same love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by bringing dates and olives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by being of one accord, of one mind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by pleading for his release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“a” and “c”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“b” and “d”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bell-ringing-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9860" y="5664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8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3048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2:3: </a:t>
            </a:r>
            <a:br>
              <a:rPr lang="en-US" sz="3600" dirty="0" smtClean="0"/>
            </a:br>
            <a:r>
              <a:rPr lang="en-US" sz="3600" dirty="0" smtClean="0"/>
              <a:t>“Let </a:t>
            </a:r>
            <a:r>
              <a:rPr lang="en-US" sz="3600" dirty="0"/>
              <a:t>nothing be done through selfish ambition or </a:t>
            </a:r>
            <a:r>
              <a:rPr lang="en-US" sz="3600" dirty="0" smtClean="0"/>
              <a:t>________, </a:t>
            </a:r>
            <a:r>
              <a:rPr lang="en-US" sz="3600" dirty="0"/>
              <a:t>but in lowliness of mind let each esteem others better than </a:t>
            </a:r>
            <a:r>
              <a:rPr lang="en-US" sz="3600" dirty="0" smtClean="0"/>
              <a:t>_________.”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conceit, himself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3154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 </a:t>
            </a:r>
            <a:r>
              <a:rPr lang="en-US" dirty="0">
                <a:solidFill>
                  <a:prstClr val="black"/>
                </a:solidFill>
              </a:rPr>
              <a:t>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  <p:pic>
        <p:nvPicPr>
          <p:cNvPr id="10" name="bell-ringing-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9860" y="5664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4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Philippians 2:5-8, </a:t>
            </a:r>
            <a:br>
              <a:rPr lang="en-US" sz="3600" dirty="0" smtClean="0"/>
            </a:br>
            <a:r>
              <a:rPr lang="en-US" sz="3600" dirty="0" smtClean="0"/>
              <a:t>Did Jesus show humility or pride?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humility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20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362200"/>
            <a:ext cx="9144000" cy="4495800"/>
          </a:xfrm>
          <a:prstGeom prst="rtTriangl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gonal Stripe 5"/>
          <p:cNvSpPr/>
          <p:nvPr/>
        </p:nvSpPr>
        <p:spPr>
          <a:xfrm rot="16200000">
            <a:off x="2152649" y="-209550"/>
            <a:ext cx="4914901" cy="9220200"/>
          </a:xfrm>
          <a:prstGeom prst="diagStripe">
            <a:avLst>
              <a:gd name="adj" fmla="val 90661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0"/>
            <a:ext cx="4495800" cy="566738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HUMILITY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943600"/>
            <a:ext cx="5105400" cy="804862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How did Jesus demonstrate humility?</a:t>
            </a:r>
          </a:p>
          <a:p>
            <a:pPr algn="r"/>
            <a:r>
              <a:rPr lang="en-US" sz="2000" dirty="0" smtClean="0"/>
              <a:t>How do you show humility?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41520" y="1219200"/>
            <a:ext cx="4267200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Humility is not thinking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	less of yourself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But thinking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	of yourself less.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-- C. S. Lewis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47800" y="304800"/>
            <a:ext cx="2902636" cy="2558446"/>
            <a:chOff x="1066800" y="515272"/>
            <a:chExt cx="2902636" cy="2558446"/>
          </a:xfrm>
        </p:grpSpPr>
        <p:pic>
          <p:nvPicPr>
            <p:cNvPr id="11" name="Picture 4" descr="Image result for bowing silhouett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760" y="518160"/>
              <a:ext cx="2841676" cy="2555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bowing silhouett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15272"/>
              <a:ext cx="2841676" cy="2555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6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Writings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effectLst/>
              </a:rPr>
              <a:t>Galatians</a:t>
            </a:r>
          </a:p>
          <a:p>
            <a:pPr algn="ctr"/>
            <a:r>
              <a:rPr lang="en-US" dirty="0" smtClean="0">
                <a:effectLst/>
              </a:rPr>
              <a:t>Ephesians</a:t>
            </a:r>
          </a:p>
          <a:p>
            <a:pPr algn="ctr"/>
            <a:r>
              <a:rPr lang="en-US" dirty="0" smtClean="0"/>
              <a:t>Philippians</a:t>
            </a:r>
            <a:endParaRPr lang="en-US" dirty="0"/>
          </a:p>
          <a:p>
            <a:pPr algn="ctr"/>
            <a:r>
              <a:rPr lang="en-US" dirty="0" smtClean="0">
                <a:effectLst/>
              </a:rPr>
              <a:t>Colossians</a:t>
            </a:r>
          </a:p>
          <a:p>
            <a:pPr algn="ctr"/>
            <a:r>
              <a:rPr lang="en-US" dirty="0" smtClean="0">
                <a:effectLst/>
              </a:rPr>
              <a:t>1 &amp; 2 Timothy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http://www.uccsda.org/Pathfinders/bibleachieve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32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bg1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Image result for cr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30" y="3980501"/>
            <a:ext cx="1401027" cy="14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85800" y="609600"/>
            <a:ext cx="4648200" cy="2590800"/>
          </a:xfrm>
          <a:prstGeom prst="cloudCallout">
            <a:avLst>
              <a:gd name="adj1" fmla="val -15259"/>
              <a:gd name="adj2" fmla="val 4250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tick figu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782542"/>
            <a:ext cx="2212975" cy="23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tick 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1727499"/>
            <a:ext cx="1485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tick figur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0" y="32289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stick figur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95" y="1334153"/>
            <a:ext cx="1424956" cy="17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arth"/>
          <p:cNvSpPr>
            <a:spLocks noChangeAspect="1" noChangeArrowheads="1"/>
          </p:cNvSpPr>
          <p:nvPr/>
        </p:nvSpPr>
        <p:spPr bwMode="auto">
          <a:xfrm>
            <a:off x="155575" y="-1897063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ge result for earth"/>
          <p:cNvSpPr>
            <a:spLocks noChangeAspect="1" noChangeArrowheads="1"/>
          </p:cNvSpPr>
          <p:nvPr/>
        </p:nvSpPr>
        <p:spPr bwMode="auto">
          <a:xfrm>
            <a:off x="307975" y="-1744663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earth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6"/>
          <a:stretch/>
        </p:blipFill>
        <p:spPr bwMode="auto">
          <a:xfrm>
            <a:off x="4117975" y="4825930"/>
            <a:ext cx="4152900" cy="20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ick figur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10" y="3913971"/>
            <a:ext cx="3730625" cy="15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84170" y="169014"/>
            <a:ext cx="883920" cy="2498019"/>
            <a:chOff x="-350520" y="2562224"/>
            <a:chExt cx="1584960" cy="4135367"/>
          </a:xfrm>
        </p:grpSpPr>
        <p:pic>
          <p:nvPicPr>
            <p:cNvPr id="2052" name="Picture 4" descr="Image result for stick figure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7" r="25871"/>
            <a:stretch/>
          </p:blipFill>
          <p:spPr bwMode="auto">
            <a:xfrm>
              <a:off x="-350520" y="2954266"/>
              <a:ext cx="1584960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crown drawi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359" y="256222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Image result for stick figur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79" y="5202889"/>
            <a:ext cx="1424956" cy="17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7283E-6 C -0.00104 0.0652 0.06007 0.12277 0.13698 0.12578 C 0.19792 0.13063 0.24792 0.09919 0.24896 0.05988 C 0.24896 0.02104 0.20001 -0.01573 0.13803 -0.01804 C 0.10695 -0.01804 0.079 -0.01341 0.05903 3.87283E-6 C 0.03003 0.01803 0.01303 0.04716 0.01303 0.08092 C 0.01303 0.09919 0.01805 0.11792 0.02708 0.13364 C 0.04792 0.16739 0.08907 0.19098 0.13594 0.19352 C 0.19098 0.19884 0.23594 0.16994 0.23594 0.13595 C 0.23698 0.09919 0.19202 0.06774 0.13698 0.06289 C 0.10903 0.06289 0.08403 0.06774 0.06494 0.07861 C 0.03993 0.09664 0.02395 0.12578 0.02395 0.15422 C 0.02395 0.16994 0.029 0.18566 0.03698 0.20138 C 0.05608 0.23029 0.09202 0.25387 0.13507 0.25641 C 0.18507 0.25872 0.22501 0.23283 0.22501 0.20138 C 0.22605 0.16994 0.18594 0.1415 0.13594 0.13849 C 0.11094 0.13595 0.08803 0.1415 0.07101 0.15167 C 0.04792 0.16739 0.03507 0.19098 0.03507 0.21942 C 0.03507 0.23283 0.03907 0.24855 0.04601 0.26173 C 0.06303 0.28763 0.09601 0.3082 0.13403 0.31121 C 0.179 0.31121 0.21494 0.29017 0.21494 0.26173 C 0.21494 0.23283 0.18004 0.2067 0.13507 0.2037 C 0.11303 0.2037 0.09202 0.20924 0.07709 0.21711 C 0.05608 0.23029 0.04393 0.25387 0.04305 0.27676 C 0.04305 0.29017 0.04792 0.30335 0.054 0.31375 C 0.06893 0.33965 0.09896 0.35838 0.13299 0.35838 C 0.17292 0.36092 0.20608 0.34266 0.20608 0.31607 C 0.20695 0.29017 0.17396 0.26659 0.13403 0.26427 C 0.11407 0.26427 0.09497 0.26659 0.08195 0.27676 C 0.06303 0.28763 0.05208 0.3082 0.05208 0.32948 C 0.05208 0.34266 0.05503 0.35306 0.06093 0.36323 C 0.07501 0.38682 0.10105 0.40254 0.13195 0.40508 C 0.16893 0.40508 0.19792 0.38936 0.19792 0.36624 C 0.19896 0.34266 0.16997 0.32161 0.13299 0.31907 C 0.11494 0.31907 0.09896 0.32161 0.08698 0.32948 C 0.06997 0.33965 0.06007 0.35838 0.06007 0.37896 C 0.06007 0.38936 0.06303 0.39722 0.06806 0.40809 C 0.08004 0.42867 0.104 0.44185 0.13195 0.44439 C 0.16494 0.44739 0.19098 0.43167 0.19098 0.40809 C 0.19098 0.38936 0.16598 0.36878 0.13299 0.36878 C 0.11598 0.36624 0.10105 0.37109 0.08994 0.37664 C 0.07501 0.38682 0.06598 0.40254 0.06598 0.42081 C 0.06598 0.43167 0.06893 0.43953 0.07396 0.44739 C 0.08507 0.46543 0.10695 0.47815 0.13108 0.48115 C 0.16094 0.4837 0.18507 0.46797 0.18507 0.44971 C 0.18507 0.42867 0.16094 0.41294 0.13195 0.4104 C 0.11806 0.4104 0.104 0.41294 0.09393 0.42081 C 0.08004 0.42867 0.07205 0.44185 0.07205 0.46011 C 0.07205 0.46797 0.07501 0.47583 0.079 0.4837 C 0.08907 0.49942 0.10799 0.5126 0.13108 0.5126 C 0.15695 0.51514 0.179 0.50173 0.179 0.4837 C 0.179 0.46797 0.15799 0.45225 0.13108 0.45225 C 0.11893 0.44971 0.10608 0.45225 0.09705 0.45757 C 0.08507 0.46797 0.07796 0.48115 0.07796 0.49387 C 0.07796 0.50173 0.08004 0.50959 0.08403 0.51514 C 0.09306 0.53086 0.11007 0.54104 0.13108 0.54404 C 0.15504 0.54404 0.17396 0.53086 0.17396 0.51745 C 0.17396 0.50173 0.15504 0.48601 0.13108 0.48601 C 0.11893 0.48601 0.10799 0.48901 0.10105 0.49387 C 0.08907 0.49942 0.08299 0.5126 0.08299 0.52531 C 0.08299 0.53086 0.08507 0.53872 0.08803 0.54404 C 0.09601 0.55976 0.11198 0.56763 0.13004 0.57017 C 0.15209 0.57017 0.16893 0.55976 0.16893 0.54659 C 0.16893 0.53086 0.15209 0.52046 0.13108 0.51745 C 0.11997 0.51745 0.11007 0.52046 0.10296 0.52531 C 0.09306 0.53086 0.08698 0.54104 0.08698 0.55445 C 0.08698 0.55976 0.08907 0.56462 0.09202 0.57017 " pathEditMode="relative" rAng="0" ptsTypes="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7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14497 L 0.01111 0.14497 L 0.01111 0.18104 L 0.04705 0.18104 L 0.04705 0.21711 L 0.08299 0.21711 L 0.08299 0.25318 L 0.11892 0.25318 L 0.11892 0.28925 L 0.15486 0.28925 L 0.15486 0.32532 L 0.1908 0.32532 L 0.1908 0.36139 L 0.22674 0.36139 L 0.22674 0.39746 " pathEditMode="relative" rAng="0" ptsTypes="FFFFFFFFFFFFFFF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2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73 0.39746 L -0.02327 0.042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7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2:7-8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how did Jesus show humility?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2400" y="596945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made Himself of no reputation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took the form of a bondservant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came in the likeness of men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was obedient to the point of death, even death on a cross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</a:t>
            </a:r>
          </a:p>
          <a:p>
            <a:pPr marL="342900" indent="-342900">
              <a:buFont typeface="+mj-lt"/>
              <a:buAutoNum type="alphaLcParenR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91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28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2:9, </a:t>
            </a:r>
            <a:br>
              <a:rPr lang="en-US" sz="3600" dirty="0" smtClean="0"/>
            </a:br>
            <a:r>
              <a:rPr lang="en-US" sz="3600" dirty="0" smtClean="0"/>
              <a:t>“Therefore </a:t>
            </a:r>
            <a:r>
              <a:rPr lang="en-US" sz="3600" dirty="0"/>
              <a:t>God also has highly </a:t>
            </a:r>
            <a:r>
              <a:rPr lang="en-US" sz="3600" dirty="0" smtClean="0"/>
              <a:t>e______ </a:t>
            </a:r>
            <a:r>
              <a:rPr lang="en-US" sz="3600" dirty="0"/>
              <a:t>Him and given Him the name which is above every </a:t>
            </a:r>
            <a:r>
              <a:rPr lang="en-US" sz="3600" dirty="0" smtClean="0"/>
              <a:t>______,”?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exalted, name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3385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2" y="1278572"/>
            <a:ext cx="8828868" cy="4192895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 2:10-11,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“…that </a:t>
            </a:r>
            <a:r>
              <a:rPr lang="en-US" sz="3600" dirty="0"/>
              <a:t>at the name of </a:t>
            </a:r>
            <a:r>
              <a:rPr lang="en-US" sz="3600" dirty="0" smtClean="0"/>
              <a:t>_____ </a:t>
            </a:r>
            <a:r>
              <a:rPr lang="en-US" sz="3600" dirty="0"/>
              <a:t>every knee should bow, of those in heaven, and of those on </a:t>
            </a:r>
            <a:r>
              <a:rPr lang="en-US" sz="3600" dirty="0" smtClean="0"/>
              <a:t>_____, </a:t>
            </a:r>
            <a:r>
              <a:rPr lang="en-US" sz="3600" dirty="0"/>
              <a:t>and of those under the earth, </a:t>
            </a:r>
            <a:r>
              <a:rPr lang="en-US" sz="3600" dirty="0" smtClean="0"/>
              <a:t> </a:t>
            </a:r>
            <a:r>
              <a:rPr lang="en-US" sz="3600" dirty="0"/>
              <a:t>and that every </a:t>
            </a:r>
            <a:r>
              <a:rPr lang="en-US" sz="3600" dirty="0" smtClean="0"/>
              <a:t>t_____ </a:t>
            </a:r>
            <a:r>
              <a:rPr lang="en-US" sz="3600" dirty="0"/>
              <a:t>should confess that Jesus Christ is Lord, to the glory of God the Father.?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586516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Jesus, earth, tongue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0439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True or False: </a:t>
            </a:r>
            <a:br>
              <a:rPr lang="en-US" sz="3600" dirty="0" smtClean="0"/>
            </a:br>
            <a:r>
              <a:rPr lang="en-US" sz="3600" dirty="0"/>
              <a:t>Do all things without complaining and disputing,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True  (Phil. 2:14)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0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2:12-16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How should we live so we can “shine as lights in the world”?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47" y="547415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be obedient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don’t complain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hold fast the word of life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be glad and rejoice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</a:t>
            </a:r>
          </a:p>
          <a:p>
            <a:pPr marL="342900" indent="-342900">
              <a:buFont typeface="+mj-lt"/>
              <a:buAutoNum type="alphaLcParenR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2:25-27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what do we know about Epaphroditus?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2448" y="6362700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Paul’s brother in Christ, a fellow worker and soldier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he was a messenger from Philippi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he ministered to Paul’s needs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he was sick and almost died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he was a good cook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a, b, c, 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34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725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2895600"/>
            <a:ext cx="5334000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/>
              <a:t>Chapter 3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6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3, </a:t>
            </a:r>
            <a:br>
              <a:rPr lang="en-US" sz="3600" dirty="0" smtClean="0"/>
            </a:br>
            <a:r>
              <a:rPr lang="en-US" sz="3600" dirty="0" smtClean="0"/>
              <a:t>are we supposed to have confidence in flesh?  Are we saved by our good deeds?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No, No  (Phil. 3:3-6)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82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1215205"/>
            <a:ext cx="6858000" cy="22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3:4-6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Paul (Saul) had been a proud Pharisee.  Why could he have been confident in the flesh?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59410" y="5930562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Born an Israelite, of the tribe of Benjamin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circumcised on the 8</a:t>
            </a:r>
            <a:r>
              <a:rPr lang="en-US" sz="2800" baseline="30000" dirty="0" smtClean="0">
                <a:solidFill>
                  <a:prstClr val="black"/>
                </a:solidFill>
              </a:rPr>
              <a:t>th</a:t>
            </a:r>
            <a:r>
              <a:rPr lang="en-US" sz="2800" dirty="0" smtClean="0">
                <a:solidFill>
                  <a:prstClr val="black"/>
                </a:solidFill>
              </a:rPr>
              <a:t> day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zealously persecuted the church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blameless according to the law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 Pharisee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6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229600" cy="26670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Philippians</a:t>
            </a:r>
            <a:endParaRPr lang="en-US" sz="9600" dirty="0"/>
          </a:p>
        </p:txBody>
      </p:sp>
      <p:pic>
        <p:nvPicPr>
          <p:cNvPr id="11266" name="Picture 2" descr="http://netage.org/wp-content/uploads/2015/10/Apostle-Pa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990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Paul’s letter </a:t>
            </a:r>
            <a:r>
              <a:rPr lang="en-US" sz="2800" dirty="0" smtClean="0">
                <a:solidFill>
                  <a:prstClr val="white"/>
                </a:solidFill>
              </a:rPr>
              <a:t>to the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61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06"/>
            <a:ext cx="8229600" cy="350263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3:8, </a:t>
            </a:r>
            <a:br>
              <a:rPr lang="en-US" sz="3600" dirty="0" smtClean="0"/>
            </a:br>
            <a:r>
              <a:rPr lang="en-US" sz="3600" dirty="0" smtClean="0"/>
              <a:t>“Yet </a:t>
            </a:r>
            <a:r>
              <a:rPr lang="en-US" sz="3600" dirty="0"/>
              <a:t>indeed I also count all things </a:t>
            </a:r>
            <a:r>
              <a:rPr lang="en-US" sz="3600" dirty="0" smtClean="0"/>
              <a:t>l____ </a:t>
            </a:r>
            <a:r>
              <a:rPr lang="en-US" sz="3600" dirty="0"/>
              <a:t>for the excellence of the knowledge of Christ Jesus my Lord, for whom I have suffered the loss of all things, and count them as </a:t>
            </a:r>
            <a:r>
              <a:rPr lang="en-US" sz="3600" dirty="0" smtClean="0"/>
              <a:t>r________, </a:t>
            </a:r>
            <a:r>
              <a:rPr lang="en-US" sz="3600" dirty="0"/>
              <a:t>that I may gain Christ?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5943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loss, rubbish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Image result for trash can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76800"/>
            <a:ext cx="14287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181600" y="5035703"/>
            <a:ext cx="2346960" cy="1038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2318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zeal, law keeper, circumcision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3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Philippians 3:9, </a:t>
            </a:r>
            <a:br>
              <a:rPr lang="en-US" sz="3600" dirty="0" smtClean="0"/>
            </a:br>
            <a:r>
              <a:rPr lang="en-US" sz="3600" dirty="0" smtClean="0"/>
              <a:t>Does our righteousness come from keeping the law or through faith in Jesus Christ?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through faith in Christ OR from God by faith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859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971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3:12, </a:t>
            </a:r>
            <a:br>
              <a:rPr lang="en-US" sz="3600" dirty="0" smtClean="0"/>
            </a:br>
            <a:r>
              <a:rPr lang="en-US" sz="3600" dirty="0" smtClean="0"/>
              <a:t>“Not </a:t>
            </a:r>
            <a:r>
              <a:rPr lang="en-US" sz="3600" dirty="0"/>
              <a:t>that I have already attained, or am already </a:t>
            </a:r>
            <a:r>
              <a:rPr lang="en-US" sz="3600" dirty="0" smtClean="0"/>
              <a:t>p________; </a:t>
            </a:r>
            <a:r>
              <a:rPr lang="en-US" sz="3600" dirty="0"/>
              <a:t>but I </a:t>
            </a:r>
            <a:r>
              <a:rPr lang="en-US" sz="3600" dirty="0" smtClean="0"/>
              <a:t>p_____ </a:t>
            </a:r>
            <a:r>
              <a:rPr lang="en-US" sz="3600" dirty="0"/>
              <a:t>on, that I may lay hold of that for which Christ Jesus has also laid hold of me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52240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perfected,  press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Image result for pressing on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92893"/>
            <a:ext cx="2514600" cy="21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19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06"/>
            <a:ext cx="8229600" cy="350263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3:13-14, </a:t>
            </a:r>
            <a:br>
              <a:rPr lang="en-US" sz="3600" dirty="0" smtClean="0"/>
            </a:br>
            <a:r>
              <a:rPr lang="en-US" sz="3600" dirty="0" smtClean="0"/>
              <a:t>“…but </a:t>
            </a:r>
            <a:r>
              <a:rPr lang="en-US" sz="3600" dirty="0"/>
              <a:t>one thing I do, forgetting those things which are behind and reaching </a:t>
            </a:r>
            <a:r>
              <a:rPr lang="en-US" sz="3600" dirty="0" smtClean="0"/>
              <a:t>f_______ </a:t>
            </a:r>
            <a:r>
              <a:rPr lang="en-US" sz="3600" dirty="0"/>
              <a:t>to those things which are ahead, </a:t>
            </a:r>
            <a:r>
              <a:rPr lang="en-US" sz="3600" dirty="0" smtClean="0"/>
              <a:t> </a:t>
            </a:r>
            <a:r>
              <a:rPr lang="en-US" sz="3600" dirty="0"/>
              <a:t>I press toward the </a:t>
            </a:r>
            <a:r>
              <a:rPr lang="en-US" sz="3600" dirty="0" smtClean="0"/>
              <a:t>g____ </a:t>
            </a:r>
            <a:r>
              <a:rPr lang="en-US" sz="3600" dirty="0"/>
              <a:t>for the prize of the upward call of God in Christ Jesus.?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forward,  goal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Image result for given crown in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0404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2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609600" y="1817802"/>
            <a:ext cx="8001000" cy="2220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3:19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What is the end of those who’s god is their belly, are enemies to the cross of Christ, and are proud of shameful things?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76200" y="524152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" y="4804814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they will end up fat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their end is destruction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they will end up last in the kingdom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1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06"/>
            <a:ext cx="8229600" cy="314619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3:20, </a:t>
            </a:r>
            <a:br>
              <a:rPr lang="en-US" sz="3600" dirty="0" smtClean="0"/>
            </a:br>
            <a:r>
              <a:rPr lang="en-US" sz="3600" dirty="0" smtClean="0"/>
              <a:t>“For </a:t>
            </a:r>
            <a:r>
              <a:rPr lang="en-US" sz="3600" dirty="0"/>
              <a:t>our citizenship is </a:t>
            </a:r>
            <a:r>
              <a:rPr lang="en-US" sz="3600"/>
              <a:t>in </a:t>
            </a:r>
            <a:r>
              <a:rPr lang="en-US" sz="3600" smtClean="0"/>
              <a:t>h______, </a:t>
            </a:r>
            <a:r>
              <a:rPr lang="en-US" sz="3600" dirty="0"/>
              <a:t>from which we also eagerly wait for the Savior, the Lord Jesus Christ, </a:t>
            </a:r>
            <a:r>
              <a:rPr lang="en-US" sz="3600" dirty="0" smtClean="0"/>
              <a:t>who </a:t>
            </a:r>
            <a:r>
              <a:rPr lang="en-US" sz="3600" dirty="0"/>
              <a:t>will transform our </a:t>
            </a:r>
            <a:r>
              <a:rPr lang="en-US" sz="3600"/>
              <a:t>lowly </a:t>
            </a:r>
            <a:r>
              <a:rPr lang="en-US" sz="3600" smtClean="0"/>
              <a:t>b____ </a:t>
            </a:r>
            <a:r>
              <a:rPr lang="en-US" sz="3600" dirty="0"/>
              <a:t>that it may be conformed to His glorious body</a:t>
            </a:r>
            <a:r>
              <a:rPr lang="en-US" sz="3600" dirty="0" smtClean="0"/>
              <a:t>, …”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8430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heaven, body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489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725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2895600"/>
            <a:ext cx="5334000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/>
              <a:t>Chapter 4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101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1215205"/>
            <a:ext cx="6858000" cy="22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According to Philippians 4:2, </a:t>
            </a:r>
            <a:br>
              <a:rPr lang="en-US" sz="3600" dirty="0"/>
            </a:br>
            <a:r>
              <a:rPr lang="en-US" sz="3600" dirty="0"/>
              <a:t>What 2 women did Paul want to “be of the same mind”? </a:t>
            </a:r>
            <a:r>
              <a:rPr lang="en-US" sz="3600" dirty="0" smtClean="0"/>
              <a:t>         (</a:t>
            </a:r>
            <a:r>
              <a:rPr lang="en-US" sz="3600" dirty="0"/>
              <a:t>Maybe they were always arguing.)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52400" y="4631035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200" y="463103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err="1" smtClean="0">
                <a:solidFill>
                  <a:prstClr val="black"/>
                </a:solidFill>
              </a:rPr>
              <a:t>Euodia</a:t>
            </a:r>
            <a:r>
              <a:rPr lang="en-US" sz="2800" dirty="0" smtClean="0">
                <a:solidFill>
                  <a:prstClr val="black"/>
                </a:solidFill>
              </a:rPr>
              <a:t> &amp; </a:t>
            </a:r>
            <a:r>
              <a:rPr lang="en-US" sz="2800" dirty="0" err="1" smtClean="0">
                <a:solidFill>
                  <a:prstClr val="black"/>
                </a:solidFill>
              </a:rPr>
              <a:t>Syntyche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Lydia &amp; Grace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Clement &amp; </a:t>
            </a:r>
            <a:r>
              <a:rPr lang="en-US" sz="2800" dirty="0" err="1" smtClean="0">
                <a:solidFill>
                  <a:prstClr val="black"/>
                </a:solidFill>
              </a:rPr>
              <a:t>Ephraphaditus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06"/>
            <a:ext cx="8229600" cy="350263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4:4,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Rejoice in the </a:t>
            </a:r>
            <a:r>
              <a:rPr lang="en-US" sz="3600" dirty="0" smtClean="0"/>
              <a:t>_____ </a:t>
            </a:r>
            <a:r>
              <a:rPr lang="en-US" sz="3600" dirty="0"/>
              <a:t>always.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Again </a:t>
            </a:r>
            <a:r>
              <a:rPr lang="en-US" sz="3600" dirty="0"/>
              <a:t>I will say, </a:t>
            </a:r>
            <a:r>
              <a:rPr lang="en-US" sz="3600" dirty="0" smtClean="0"/>
              <a:t>______!”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Lord, rejoice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0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133600"/>
            <a:ext cx="8229600" cy="2612794"/>
          </a:xfrm>
        </p:spPr>
        <p:txBody>
          <a:bodyPr>
            <a:noAutofit/>
          </a:bodyPr>
          <a:lstStyle/>
          <a:p>
            <a:r>
              <a:rPr lang="en-US" sz="3600" dirty="0" smtClean="0"/>
              <a:t>Say Philippians 4:4 from memory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Rejoice </a:t>
            </a:r>
            <a:r>
              <a:rPr lang="en-US" sz="3600" dirty="0" smtClean="0"/>
              <a:t>…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</a:t>
            </a:r>
            <a:r>
              <a:rPr lang="en-US" sz="2400" dirty="0"/>
              <a:t>Rejoice in the Lord always. Again I will say, rejoice!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84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725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2895600"/>
            <a:ext cx="5334000" cy="114300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smtClean="0"/>
              <a:t>Chapter 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166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06"/>
            <a:ext cx="8229600" cy="350263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4:5,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Let your </a:t>
            </a:r>
            <a:r>
              <a:rPr lang="en-US" sz="3600" dirty="0" smtClean="0"/>
              <a:t>g_________ </a:t>
            </a:r>
            <a:r>
              <a:rPr lang="en-US" sz="3600" dirty="0"/>
              <a:t>be known to all men. The Lord </a:t>
            </a:r>
            <a:r>
              <a:rPr lang="en-US" sz="3600" i="1" dirty="0"/>
              <a:t>is</a:t>
            </a:r>
            <a:r>
              <a:rPr lang="en-US" sz="3600" dirty="0"/>
              <a:t> at hand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gentleness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560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133600"/>
            <a:ext cx="8229600" cy="2612794"/>
          </a:xfrm>
        </p:spPr>
        <p:txBody>
          <a:bodyPr>
            <a:noAutofit/>
          </a:bodyPr>
          <a:lstStyle/>
          <a:p>
            <a:r>
              <a:rPr lang="en-US" sz="3600" dirty="0" smtClean="0"/>
              <a:t>Say Philippians 4:5 from memory</a:t>
            </a:r>
            <a:br>
              <a:rPr lang="en-US" sz="3600" dirty="0" smtClean="0"/>
            </a:br>
            <a:r>
              <a:rPr lang="en-US" sz="3600" dirty="0" smtClean="0"/>
              <a:t>“Let …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</a:t>
            </a:r>
            <a:r>
              <a:rPr lang="en-US" sz="2400" dirty="0"/>
              <a:t>Let your gentleness be known to all men. The Lord </a:t>
            </a:r>
            <a:r>
              <a:rPr lang="en-US" sz="2400" i="1" dirty="0"/>
              <a:t>is</a:t>
            </a:r>
            <a:r>
              <a:rPr lang="en-US" sz="2400" dirty="0"/>
              <a:t> at hand.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392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06"/>
            <a:ext cx="8229600" cy="350263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4:6,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Be </a:t>
            </a:r>
            <a:r>
              <a:rPr lang="en-US" sz="3600" dirty="0" smtClean="0"/>
              <a:t> a_______ </a:t>
            </a:r>
            <a:r>
              <a:rPr lang="en-US" sz="3600" dirty="0"/>
              <a:t>for nothing, but in everything by </a:t>
            </a:r>
            <a:r>
              <a:rPr lang="en-US" sz="3600" dirty="0" smtClean="0"/>
              <a:t>  p_____ </a:t>
            </a:r>
            <a:r>
              <a:rPr lang="en-US" sz="3600" dirty="0"/>
              <a:t>and supplication, with </a:t>
            </a:r>
            <a:r>
              <a:rPr lang="en-US" sz="3600" dirty="0" smtClean="0"/>
              <a:t>___________, </a:t>
            </a:r>
            <a:r>
              <a:rPr lang="en-US" sz="3600" dirty="0"/>
              <a:t>let your requests be made known to </a:t>
            </a:r>
            <a:r>
              <a:rPr lang="en-US" sz="3600" dirty="0" smtClean="0"/>
              <a:t>God.”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466301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anxious, prayer, thanksgiving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863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133600"/>
            <a:ext cx="8229600" cy="2612794"/>
          </a:xfrm>
        </p:spPr>
        <p:txBody>
          <a:bodyPr>
            <a:noAutofit/>
          </a:bodyPr>
          <a:lstStyle/>
          <a:p>
            <a:r>
              <a:rPr lang="en-US" sz="3600" dirty="0" smtClean="0"/>
              <a:t>Say Philippians 4:6 from memory</a:t>
            </a:r>
            <a:br>
              <a:rPr lang="en-US" sz="3600" dirty="0" smtClean="0"/>
            </a:br>
            <a:r>
              <a:rPr lang="en-US" sz="3600" dirty="0" smtClean="0"/>
              <a:t>“Be …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5900" y="438407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</a:t>
            </a:r>
            <a:r>
              <a:rPr lang="en-US" sz="2400" dirty="0"/>
              <a:t>Be anxious for nothing, but in everything by prayer and supplication, with thanksgiving, let your requests be made known to God; </a:t>
            </a:r>
          </a:p>
          <a:p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539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Philippians 4:7, </a:t>
            </a:r>
            <a:br>
              <a:rPr lang="en-US" sz="3600" dirty="0" smtClean="0"/>
            </a:br>
            <a:r>
              <a:rPr lang="en-US" sz="3600" dirty="0" smtClean="0"/>
              <a:t>Instead of being anxious, </a:t>
            </a:r>
            <a:br>
              <a:rPr lang="en-US" sz="3600" dirty="0" smtClean="0"/>
            </a:br>
            <a:r>
              <a:rPr lang="en-US" sz="3600" dirty="0" smtClean="0"/>
              <a:t>we pray with thanksgiving, </a:t>
            </a:r>
            <a:br>
              <a:rPr lang="en-US" sz="3600" dirty="0" smtClean="0"/>
            </a:br>
            <a:r>
              <a:rPr lang="en-US" sz="3600" dirty="0" smtClean="0"/>
              <a:t>what will guard our hearts and minds?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peace of God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808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02005"/>
            <a:ext cx="8229600" cy="3964295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4:8,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Finally, brethren, whatever things are </a:t>
            </a:r>
            <a:r>
              <a:rPr lang="en-US" sz="3600" dirty="0" smtClean="0"/>
              <a:t>t___, </a:t>
            </a:r>
            <a:r>
              <a:rPr lang="en-US" sz="3600" dirty="0"/>
              <a:t>whatever things </a:t>
            </a:r>
            <a:r>
              <a:rPr lang="en-US" sz="3600" i="1" dirty="0"/>
              <a:t>are</a:t>
            </a:r>
            <a:r>
              <a:rPr lang="en-US" sz="3600" dirty="0"/>
              <a:t> noble, whatever things </a:t>
            </a:r>
            <a:r>
              <a:rPr lang="en-US" sz="3600" i="1" dirty="0"/>
              <a:t>are</a:t>
            </a:r>
            <a:r>
              <a:rPr lang="en-US" sz="3600" dirty="0"/>
              <a:t> just, whatever things </a:t>
            </a:r>
            <a:r>
              <a:rPr lang="en-US" sz="3600" i="1" dirty="0"/>
              <a:t>are</a:t>
            </a:r>
            <a:r>
              <a:rPr lang="en-US" sz="3600" dirty="0"/>
              <a:t> </a:t>
            </a:r>
            <a:r>
              <a:rPr lang="en-US" sz="3600" dirty="0" smtClean="0"/>
              <a:t>p____, </a:t>
            </a:r>
            <a:r>
              <a:rPr lang="en-US" sz="3600" dirty="0"/>
              <a:t>whatever things </a:t>
            </a:r>
            <a:r>
              <a:rPr lang="en-US" sz="3600" i="1" dirty="0"/>
              <a:t>are</a:t>
            </a:r>
            <a:r>
              <a:rPr lang="en-US" sz="3600" dirty="0"/>
              <a:t> </a:t>
            </a:r>
            <a:r>
              <a:rPr lang="en-US" sz="3600" dirty="0" smtClean="0"/>
              <a:t>l_____, </a:t>
            </a:r>
            <a:r>
              <a:rPr lang="en-US" sz="3600" dirty="0"/>
              <a:t>whatever things </a:t>
            </a:r>
            <a:r>
              <a:rPr lang="en-US" sz="3600" i="1" dirty="0"/>
              <a:t>are</a:t>
            </a:r>
            <a:r>
              <a:rPr lang="en-US" sz="3600" dirty="0"/>
              <a:t> of good report, if </a:t>
            </a:r>
            <a:r>
              <a:rPr lang="en-US" sz="3600" i="1" dirty="0"/>
              <a:t>there is</a:t>
            </a:r>
            <a:r>
              <a:rPr lang="en-US" sz="3600" dirty="0"/>
              <a:t> any virtue and if </a:t>
            </a:r>
            <a:r>
              <a:rPr lang="en-US" sz="3600" i="1" dirty="0"/>
              <a:t>there is</a:t>
            </a:r>
            <a:r>
              <a:rPr lang="en-US" sz="3600" dirty="0"/>
              <a:t> anything praiseworthy—meditate on these things</a:t>
            </a:r>
            <a:r>
              <a:rPr lang="en-US" sz="3600" dirty="0" smtClean="0"/>
              <a:t>.”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03200" y="5867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true, pure, lovely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00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2xY37bL4Q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3467" y="1219200"/>
            <a:ext cx="785706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Say Philippians 4:8 from memory</a:t>
            </a:r>
            <a:br>
              <a:rPr lang="en-US" sz="3600" dirty="0" smtClean="0"/>
            </a:br>
            <a:r>
              <a:rPr lang="en-US" sz="3600" dirty="0" smtClean="0"/>
              <a:t>“Finally …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5900" y="438407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</a:t>
            </a:r>
            <a:r>
              <a:rPr lang="en-US" sz="2400" dirty="0"/>
              <a:t>Finally, brethren, whatever things are true, whatever things </a:t>
            </a:r>
            <a:r>
              <a:rPr lang="en-US" sz="2400" i="1" dirty="0"/>
              <a:t>are</a:t>
            </a:r>
            <a:r>
              <a:rPr lang="en-US" sz="2400" dirty="0"/>
              <a:t> noble, whatever things </a:t>
            </a:r>
            <a:r>
              <a:rPr lang="en-US" sz="2400" i="1" dirty="0"/>
              <a:t>are</a:t>
            </a:r>
            <a:r>
              <a:rPr lang="en-US" sz="2400" dirty="0"/>
              <a:t> just, whatever things </a:t>
            </a:r>
            <a:r>
              <a:rPr lang="en-US" sz="2400" i="1" dirty="0"/>
              <a:t>are</a:t>
            </a:r>
            <a:r>
              <a:rPr lang="en-US" sz="2400" dirty="0"/>
              <a:t> pure, whatever things </a:t>
            </a:r>
            <a:r>
              <a:rPr lang="en-US" sz="2400" i="1" dirty="0"/>
              <a:t>are</a:t>
            </a:r>
            <a:r>
              <a:rPr lang="en-US" sz="2400" dirty="0"/>
              <a:t> lovely, whatever things </a:t>
            </a:r>
            <a:r>
              <a:rPr lang="en-US" sz="2400" i="1" dirty="0"/>
              <a:t>are</a:t>
            </a:r>
            <a:r>
              <a:rPr lang="en-US" sz="2400" dirty="0"/>
              <a:t> of good report, if </a:t>
            </a:r>
            <a:r>
              <a:rPr lang="en-US" sz="2400" i="1" dirty="0"/>
              <a:t>there is</a:t>
            </a:r>
            <a:r>
              <a:rPr lang="en-US" sz="2400" dirty="0"/>
              <a:t> any virtue and if </a:t>
            </a:r>
            <a:r>
              <a:rPr lang="en-US" sz="2400" i="1" dirty="0"/>
              <a:t>there is</a:t>
            </a:r>
            <a:r>
              <a:rPr lang="en-US" sz="2400" dirty="0"/>
              <a:t> anything praiseworthy—meditate on these things</a:t>
            </a:r>
          </a:p>
          <a:p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19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1215205"/>
            <a:ext cx="6858000" cy="22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4:11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Paul said he learned to be content in which of the following situations: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381000" y="5068788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either to be abased (humble) or to abound (successful)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whether he was full or hungry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both to abound and to suffer need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above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362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4:13,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I can do </a:t>
            </a:r>
            <a:r>
              <a:rPr lang="en-US" sz="3600" dirty="0" smtClean="0"/>
              <a:t>___ </a:t>
            </a:r>
            <a:r>
              <a:rPr lang="en-US" sz="3600" dirty="0"/>
              <a:t>things through </a:t>
            </a:r>
            <a:r>
              <a:rPr lang="en-US" sz="3600" dirty="0" smtClean="0"/>
              <a:t>______ </a:t>
            </a:r>
            <a:r>
              <a:rPr lang="en-US" sz="3600" dirty="0"/>
              <a:t>who strengthens me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235468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all, Christ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809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Philippians 1:1, </a:t>
            </a:r>
            <a:br>
              <a:rPr lang="en-US" sz="3600" dirty="0" smtClean="0"/>
            </a:br>
            <a:r>
              <a:rPr lang="en-US" sz="3600" dirty="0" smtClean="0"/>
              <a:t>who wrote Philippians?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Paul and Timothy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473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Say Philippians 4:13 from memory</a:t>
            </a:r>
            <a:br>
              <a:rPr lang="en-US" sz="3600" dirty="0" smtClean="0"/>
            </a:br>
            <a:r>
              <a:rPr lang="en-US" sz="3600" dirty="0" smtClean="0"/>
              <a:t>“I …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5900" y="5215067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</a:t>
            </a:r>
            <a:r>
              <a:rPr lang="en-US" sz="2400" dirty="0"/>
              <a:t>I can do all things through </a:t>
            </a:r>
            <a:r>
              <a:rPr lang="en-US" sz="2400" dirty="0" smtClean="0"/>
              <a:t>Christ </a:t>
            </a:r>
            <a:r>
              <a:rPr lang="en-US" sz="2400" dirty="0"/>
              <a:t>who strengthens me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20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362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Philippians 4:15, </a:t>
            </a:r>
            <a:br>
              <a:rPr lang="en-US" sz="3600" dirty="0" smtClean="0"/>
            </a:br>
            <a:r>
              <a:rPr lang="en-US" sz="3600" dirty="0" smtClean="0"/>
              <a:t>True or False</a:t>
            </a:r>
            <a:br>
              <a:rPr lang="en-US" sz="3600" dirty="0" smtClean="0"/>
            </a:br>
            <a:r>
              <a:rPr lang="en-US" sz="3600" dirty="0" smtClean="0"/>
              <a:t>The Philippians sent aid to Paul </a:t>
            </a:r>
            <a:br>
              <a:rPr lang="en-US" sz="3600" dirty="0" smtClean="0"/>
            </a:br>
            <a:r>
              <a:rPr lang="en-US" sz="3600" dirty="0" smtClean="0"/>
              <a:t>to fulfill his necessities. 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True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696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229600" cy="3023436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3:19-20, </a:t>
            </a:r>
            <a:br>
              <a:rPr lang="en-US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And my God shall supply all your </a:t>
            </a:r>
            <a:r>
              <a:rPr lang="en-US" sz="3600" dirty="0" smtClean="0"/>
              <a:t>____ </a:t>
            </a:r>
            <a:r>
              <a:rPr lang="en-US" sz="3600" dirty="0"/>
              <a:t>according to His </a:t>
            </a:r>
            <a:r>
              <a:rPr lang="en-US" sz="3600" dirty="0" smtClean="0"/>
              <a:t>_____ </a:t>
            </a:r>
            <a:r>
              <a:rPr lang="en-US" sz="3600" dirty="0"/>
              <a:t>in glory by Christ Jesus. </a:t>
            </a:r>
            <a:r>
              <a:rPr lang="en-US" sz="3600" baseline="30000" dirty="0"/>
              <a:t> </a:t>
            </a:r>
            <a:r>
              <a:rPr lang="en-US" sz="3600" dirty="0"/>
              <a:t>Now to our God and Father </a:t>
            </a:r>
            <a:r>
              <a:rPr lang="en-US" sz="3600" i="1" dirty="0"/>
              <a:t>be</a:t>
            </a:r>
            <a:r>
              <a:rPr lang="en-US" sz="3600" dirty="0"/>
              <a:t> </a:t>
            </a:r>
            <a:r>
              <a:rPr lang="en-US" sz="3600" dirty="0" smtClean="0"/>
              <a:t>_____ </a:t>
            </a:r>
            <a:r>
              <a:rPr lang="en-US" sz="3600" dirty="0"/>
              <a:t>forever and ever. Amen.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need, riches, glory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32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 point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1215205"/>
            <a:ext cx="6858000" cy="22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According to Philippians 4:22, </a:t>
            </a:r>
            <a:br>
              <a:rPr lang="en-US" sz="3600" dirty="0"/>
            </a:br>
            <a:r>
              <a:rPr lang="en-US" sz="3600" dirty="0"/>
              <a:t>Who, besides Paul and Timothy sent their greetings to the church in </a:t>
            </a:r>
            <a:r>
              <a:rPr lang="en-US" sz="3600" dirty="0" err="1"/>
              <a:t>Phillipi</a:t>
            </a:r>
            <a:r>
              <a:rPr lang="en-US" sz="3600" dirty="0"/>
              <a:t>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97510" y="5486400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saints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Caesar’s household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Nero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Mickey Mouse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 &amp; b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0" y="2286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God 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things are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5638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Rejoice in God!</a:t>
            </a:r>
            <a:endParaRPr lang="en-US" dirty="0"/>
          </a:p>
        </p:txBody>
      </p:sp>
      <p:pic>
        <p:nvPicPr>
          <p:cNvPr id="5" name="barWV7RWkq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2590800"/>
            <a:ext cx="4572000" cy="2571750"/>
          </a:xfrm>
          <a:prstGeom prst="rect">
            <a:avLst/>
          </a:prstGeom>
        </p:spPr>
      </p:pic>
      <p:pic>
        <p:nvPicPr>
          <p:cNvPr id="1026" name="Picture 2" descr="Image result for rejoice ani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492">
            <a:off x="293968" y="1979332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101 -0.0794 C 0.09757 -0.08542 0.07066 -0.09144 0.05886 -0.09861 C 0.04688 -0.10672 0.0408 -0.11667 0.03525 -0.12616 C 0.02917 -0.13565 0.03525 -0.14398 0.0408 -0.15278 C 0.04688 -0.16088 0.05573 -0.16991 0.07691 -0.17732 C 0.09445 -0.18472 0.12414 -0.19097 0.15677 -0.19514 C 0.18664 -0.19977 0.22205 -0.20278 0.25782 -0.20394 C 0.29323 -0.20556 0.32882 -0.20556 0.36164 -0.20394 C 0.39723 -0.20278 0.42969 -0.19908 0.45643 -0.19283 C 0.48334 -0.18797 0.50695 -0.18102 0.51875 -0.17292 C 0.53368 -0.16551 0.53941 -0.15509 0.53941 -0.14676 C 0.54254 -0.13889 0.53941 -0.12917 0.52448 -0.12084 C 0.5099 -0.11366 0.48334 -0.10741 0.44775 -0.1044 C 0.41164 -0.10255 0.37622 -0.10509 0.35243 -0.11042 C 0.33195 -0.11574 0.31702 -0.12384 0.31389 -0.13334 C 0.31389 -0.14329 0.31702 -0.15209 0.33195 -0.15972 C 0.3467 -0.1669 0.34358 -0.16829 0.40295 -0.17801 C 0.45643 -0.18866 0.5099 -0.18565 0.54254 -0.18634 C 0.57483 -0.18634 0.60174 -0.18334 0.63403 -0.18033 C 0.67014 -0.17685 0.69966 -0.16991 0.72066 -0.16389 C 0.74132 -0.1581 0.75 -0.1507 0.76198 -0.13889 C 0.77084 -0.12685 0.77084 -0.12084 0.77084 -0.11204 C 0.77084 -0.10324 0.77084 -0.09398 0.77084 -0.08542 " pathEditMode="relative" rAng="0" ptsTypes="fffffffffffffffffffffff">
                                      <p:cBhvr>
                                        <p:cTn id="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1:1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to whom is the book of Philippians written to?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47" y="5474154"/>
            <a:ext cx="6629400" cy="495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748206"/>
            <a:ext cx="8686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all the saints in Christ Jesus who are in Philippi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 (bishops) overseers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the deacons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those in </a:t>
            </a:r>
            <a:r>
              <a:rPr lang="en-US" sz="2800" dirty="0" err="1" smtClean="0">
                <a:solidFill>
                  <a:prstClr val="black"/>
                </a:solidFill>
              </a:rPr>
              <a:t>Philidelphia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a, b, and c</a:t>
            </a:r>
          </a:p>
          <a:p>
            <a:pPr marL="342900" indent="-342900">
              <a:buFont typeface="+mj-lt"/>
              <a:buAutoNum type="alphaLcParenR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point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25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29802" y="1817803"/>
            <a:ext cx="6858000" cy="1545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According to Philippians 1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how did Paul feel about the church in Philippi?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6159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046" y="5474154"/>
            <a:ext cx="8728953" cy="62184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612416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he was upset that they followed other gods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he was disappointed that they never helped him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>
                <a:solidFill>
                  <a:prstClr val="black"/>
                </a:solidFill>
              </a:rPr>
              <a:t>he thanked God for them and longed to be with them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209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Philippians 1:6,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“being </a:t>
            </a:r>
            <a:r>
              <a:rPr lang="en-US" sz="3600" dirty="0"/>
              <a:t>confident of this very thing, that He who has begun a good </a:t>
            </a:r>
            <a:r>
              <a:rPr lang="en-US" sz="3600" dirty="0" smtClean="0"/>
              <a:t>_____ </a:t>
            </a:r>
            <a:r>
              <a:rPr lang="en-US" sz="3600" dirty="0"/>
              <a:t>in you will </a:t>
            </a:r>
            <a:r>
              <a:rPr lang="en-US" sz="3600" dirty="0" smtClean="0"/>
              <a:t>_________ </a:t>
            </a:r>
            <a:r>
              <a:rPr lang="en-US" sz="3600" dirty="0"/>
              <a:t>it until the day of Jesus Christ</a:t>
            </a:r>
            <a:r>
              <a:rPr lang="en-US" sz="3600" dirty="0" smtClean="0"/>
              <a:t>?”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 work, complete 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972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According to Philippians 1, </a:t>
            </a:r>
            <a:br>
              <a:rPr lang="en-US" sz="3600" dirty="0" smtClean="0"/>
            </a:br>
            <a:r>
              <a:rPr lang="en-US" sz="3600" dirty="0" smtClean="0"/>
              <a:t>was Paul in chains at that time?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" y="5004636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 yes  (Phil. 1:7 &amp; 14)</a:t>
            </a:r>
          </a:p>
        </p:txBody>
      </p:sp>
      <p:sp>
        <p:nvSpPr>
          <p:cNvPr id="25" name="Oval 24"/>
          <p:cNvSpPr/>
          <p:nvPr/>
        </p:nvSpPr>
        <p:spPr>
          <a:xfrm>
            <a:off x="7543800" y="435206"/>
            <a:ext cx="1066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 points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772400" y="663806"/>
            <a:ext cx="609600" cy="609600"/>
            <a:chOff x="4876800" y="1219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4876800" y="1219200"/>
              <a:ext cx="609600" cy="609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53000" y="1371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25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947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1145</Words>
  <Application>Microsoft Office PowerPoint</Application>
  <PresentationFormat>On-screen Show (4:3)</PresentationFormat>
  <Paragraphs>259</Paragraphs>
  <Slides>54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1_Office Theme</vt:lpstr>
      <vt:lpstr>Pathfinder Bible Experience</vt:lpstr>
      <vt:lpstr>Paul’s Writings</vt:lpstr>
      <vt:lpstr>Philippians</vt:lpstr>
      <vt:lpstr>Chapter 1</vt:lpstr>
      <vt:lpstr>According to Philippians 1:1,  who wrote Philippians?</vt:lpstr>
      <vt:lpstr>PowerPoint Presentation</vt:lpstr>
      <vt:lpstr>PowerPoint Presentation</vt:lpstr>
      <vt:lpstr>Complete Philippians 1:6,   “being confident of this very thing, that He who has begun a good _____ in you will _________ it until the day of Jesus Christ?”</vt:lpstr>
      <vt:lpstr>According to Philippians 1,  was Paul in chains at that time?</vt:lpstr>
      <vt:lpstr>Complete Philippians 1:9,   “And this I pray, that your ____ may abound still more and more in _______ and all discernment,”</vt:lpstr>
      <vt:lpstr>True or False All the things that happened to Paul actually helped to further the gospel.</vt:lpstr>
      <vt:lpstr>Complete Philippians 1:21,   “For to me, to live is _____,  and to die is ____.”</vt:lpstr>
      <vt:lpstr>Paul was willing to live or to die for Christ.  Which did he think was more beneficial for the church in Philippi? Bonus:  Tell why</vt:lpstr>
      <vt:lpstr>PowerPoint Presentation</vt:lpstr>
      <vt:lpstr>Chapter 2</vt:lpstr>
      <vt:lpstr>PowerPoint Presentation</vt:lpstr>
      <vt:lpstr>Complete Philippians 2:3:  “Let nothing be done through selfish ambition or ________, but in lowliness of mind let each esteem others better than _________.”</vt:lpstr>
      <vt:lpstr>According to Philippians 2:5-8,  Did Jesus show humility or pride?</vt:lpstr>
      <vt:lpstr>HUMILITY</vt:lpstr>
      <vt:lpstr>PowerPoint Presentation</vt:lpstr>
      <vt:lpstr>PowerPoint Presentation</vt:lpstr>
      <vt:lpstr>Complete Philippians 2:9,  “Therefore God also has highly e______ Him and given Him the name which is above every ______,”?</vt:lpstr>
      <vt:lpstr>Complete Philippians  2:10-11,   “…that at the name of _____ every knee should bow, of those in heaven, and of those on _____, and of those under the earth,  and that every t_____ should confess that Jesus Christ is Lord, to the glory of God the Father.?</vt:lpstr>
      <vt:lpstr>True or False:  Do all things without complaining and disputing,</vt:lpstr>
      <vt:lpstr>PowerPoint Presentation</vt:lpstr>
      <vt:lpstr>PowerPoint Presentation</vt:lpstr>
      <vt:lpstr>Chapter 3</vt:lpstr>
      <vt:lpstr>Complete Philippians 3,  are we supposed to have confidence in flesh?  Are we saved by our good deeds?</vt:lpstr>
      <vt:lpstr>PowerPoint Presentation</vt:lpstr>
      <vt:lpstr>Complete Philippians 3:8,  “Yet indeed I also count all things l____ for the excellence of the knowledge of Christ Jesus my Lord, for whom I have suffered the loss of all things, and count them as r________, that I may gain Christ?</vt:lpstr>
      <vt:lpstr>According to Philippians 3:9,  Does our righteousness come from keeping the law or through faith in Jesus Christ?</vt:lpstr>
      <vt:lpstr>Complete Philippians 3:12,  “Not that I have already attained, or am already p________; but I p_____ on, that I may lay hold of that for which Christ Jesus has also laid hold of me.”</vt:lpstr>
      <vt:lpstr>Complete Philippians 3:13-14,  “…but one thing I do, forgetting those things which are behind and reaching f_______ to those things which are ahead,  I press toward the g____ for the prize of the upward call of God in Christ Jesus.?</vt:lpstr>
      <vt:lpstr>PowerPoint Presentation</vt:lpstr>
      <vt:lpstr>Complete Philippians 3:20,  “For our citizenship is in h______, from which we also eagerly wait for the Savior, the Lord Jesus Christ, who will transform our lowly b____ that it may be conformed to His glorious body, …”</vt:lpstr>
      <vt:lpstr>Chapter 4</vt:lpstr>
      <vt:lpstr>PowerPoint Presentation</vt:lpstr>
      <vt:lpstr>Complete Philippians 4:4,  “Rejoice in the _____ always.  Again I will say, ______!” </vt:lpstr>
      <vt:lpstr>Say Philippians 4:4 from memory “Rejoice … </vt:lpstr>
      <vt:lpstr>Complete Philippians 4:5,  “Let your g_________ be known to all men. The Lord is at hand.”</vt:lpstr>
      <vt:lpstr>Say Philippians 4:5 from memory “Let … </vt:lpstr>
      <vt:lpstr>Complete Philippians 4:6,  “Be  a_______ for nothing, but in everything by   p_____ and supplication, with ___________, let your requests be made known to God.”</vt:lpstr>
      <vt:lpstr>Say Philippians 4:6 from memory “Be … </vt:lpstr>
      <vt:lpstr>According to Philippians 4:7,  Instead of being anxious,  we pray with thanksgiving,  what will guard our hearts and minds?</vt:lpstr>
      <vt:lpstr>Complete Philippians 4:8,  “Finally, brethren, whatever things are t___, whatever things are noble, whatever things are just, whatever things are p____, whatever things are l_____, whatever things are of good report, if there is any virtue and if there is anything praiseworthy—meditate on these things.”  </vt:lpstr>
      <vt:lpstr>PowerPoint Presentation</vt:lpstr>
      <vt:lpstr>Say Philippians 4:8 from memory “Finally … </vt:lpstr>
      <vt:lpstr>PowerPoint Presentation</vt:lpstr>
      <vt:lpstr>Complete Philippians 4:13,  “I can do ___ things through ______ who strengthens me.”</vt:lpstr>
      <vt:lpstr>Say Philippians 4:13 from memory “I … </vt:lpstr>
      <vt:lpstr>According to Philippians 4:15,  True or False The Philippians sent aid to Paul  to fulfill his necessities. </vt:lpstr>
      <vt:lpstr>Complete Philippians 3:19-20,  “And my God shall supply all your ____ according to His _____ in glory by Christ Jesus.  Now to our God and Father be _____ forever and ever. Amen. </vt:lpstr>
      <vt:lpstr>PowerPoint Presentation</vt:lpstr>
      <vt:lpstr>With God  all things are possible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Pathfinder Bible Experience</dc:title>
  <dc:creator>Welcome Janelle</dc:creator>
  <cp:lastModifiedBy>Welcome Janelle</cp:lastModifiedBy>
  <cp:revision>39</cp:revision>
  <cp:lastPrinted>2016-11-21T17:11:32Z</cp:lastPrinted>
  <dcterms:created xsi:type="dcterms:W3CDTF">2016-10-20T17:02:39Z</dcterms:created>
  <dcterms:modified xsi:type="dcterms:W3CDTF">2016-11-21T17:39:07Z</dcterms:modified>
</cp:coreProperties>
</file>