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257" r:id="rId2"/>
    <p:sldId id="258" r:id="rId3"/>
    <p:sldId id="259" r:id="rId4"/>
    <p:sldId id="285" r:id="rId5"/>
    <p:sldId id="279" r:id="rId6"/>
    <p:sldId id="278" r:id="rId7"/>
    <p:sldId id="296" r:id="rId8"/>
    <p:sldId id="294" r:id="rId9"/>
    <p:sldId id="282" r:id="rId10"/>
    <p:sldId id="280" r:id="rId11"/>
    <p:sldId id="295" r:id="rId12"/>
    <p:sldId id="299" r:id="rId13"/>
    <p:sldId id="297" r:id="rId14"/>
    <p:sldId id="298" r:id="rId15"/>
    <p:sldId id="303" r:id="rId16"/>
    <p:sldId id="304" r:id="rId17"/>
    <p:sldId id="281" r:id="rId18"/>
    <p:sldId id="302" r:id="rId19"/>
    <p:sldId id="305" r:id="rId20"/>
    <p:sldId id="301" r:id="rId21"/>
    <p:sldId id="286" r:id="rId22"/>
    <p:sldId id="287" r:id="rId23"/>
    <p:sldId id="290" r:id="rId24"/>
    <p:sldId id="300" r:id="rId25"/>
    <p:sldId id="288" r:id="rId26"/>
    <p:sldId id="291" r:id="rId27"/>
    <p:sldId id="289" r:id="rId28"/>
    <p:sldId id="292" r:id="rId29"/>
    <p:sldId id="293" r:id="rId30"/>
    <p:sldId id="316" r:id="rId31"/>
    <p:sldId id="306" r:id="rId32"/>
    <p:sldId id="317" r:id="rId33"/>
    <p:sldId id="308" r:id="rId34"/>
    <p:sldId id="307" r:id="rId35"/>
    <p:sldId id="318" r:id="rId36"/>
    <p:sldId id="309" r:id="rId37"/>
    <p:sldId id="310" r:id="rId38"/>
    <p:sldId id="311" r:id="rId39"/>
    <p:sldId id="319" r:id="rId40"/>
    <p:sldId id="320" r:id="rId41"/>
    <p:sldId id="321" r:id="rId42"/>
    <p:sldId id="312" r:id="rId43"/>
    <p:sldId id="322" r:id="rId44"/>
    <p:sldId id="313" r:id="rId45"/>
    <p:sldId id="314" r:id="rId46"/>
    <p:sldId id="315" r:id="rId47"/>
    <p:sldId id="323" r:id="rId48"/>
    <p:sldId id="324" r:id="rId49"/>
    <p:sldId id="326" r:id="rId50"/>
    <p:sldId id="325" r:id="rId5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8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03548D9-8D55-46AE-AC91-8351D279724B}" type="datetimeFigureOut">
              <a:rPr lang="en-US" smtClean="0"/>
              <a:t>12/1/2016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03E8449-E807-4E3D-8A17-C55CD11103C4}" type="slidenum">
              <a:rPr lang="en-US" smtClean="0"/>
              <a:t>‹#›</a:t>
            </a:fld>
            <a:endParaRPr lang="en-US"/>
          </a:p>
        </p:txBody>
      </p:sp>
    </p:spTree>
    <p:extLst>
      <p:ext uri="{BB962C8B-B14F-4D97-AF65-F5344CB8AC3E}">
        <p14:creationId xmlns:p14="http://schemas.microsoft.com/office/powerpoint/2010/main" val="3204400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7300FBD-F387-4409-974D-623CF8E475DE}" type="datetimeFigureOut">
              <a:rPr lang="en-US" smtClean="0"/>
              <a:t>12/1/2016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AAC4AA-359E-4A08-AA7A-904A727818DE}" type="slidenum">
              <a:rPr lang="en-US" smtClean="0"/>
              <a:t>‹#›</a:t>
            </a:fld>
            <a:endParaRPr lang="en-US"/>
          </a:p>
        </p:txBody>
      </p:sp>
    </p:spTree>
    <p:extLst>
      <p:ext uri="{BB962C8B-B14F-4D97-AF65-F5344CB8AC3E}">
        <p14:creationId xmlns:p14="http://schemas.microsoft.com/office/powerpoint/2010/main" val="1916596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238F13-43E5-44A3-A957-239F1F054A8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85677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AC4AA-359E-4A08-AA7A-904A727818DE}" type="slidenum">
              <a:rPr lang="en-US" smtClean="0"/>
              <a:t>7</a:t>
            </a:fld>
            <a:endParaRPr lang="en-US"/>
          </a:p>
        </p:txBody>
      </p:sp>
    </p:spTree>
    <p:extLst>
      <p:ext uri="{BB962C8B-B14F-4D97-AF65-F5344CB8AC3E}">
        <p14:creationId xmlns:p14="http://schemas.microsoft.com/office/powerpoint/2010/main" val="102463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AC4AA-359E-4A08-AA7A-904A727818DE}" type="slidenum">
              <a:rPr lang="en-US" smtClean="0"/>
              <a:t>13</a:t>
            </a:fld>
            <a:endParaRPr lang="en-US"/>
          </a:p>
        </p:txBody>
      </p:sp>
    </p:spTree>
    <p:extLst>
      <p:ext uri="{BB962C8B-B14F-4D97-AF65-F5344CB8AC3E}">
        <p14:creationId xmlns:p14="http://schemas.microsoft.com/office/powerpoint/2010/main" val="1024632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AC4AA-359E-4A08-AA7A-904A727818DE}" type="slidenum">
              <a:rPr lang="en-US" smtClean="0"/>
              <a:t>14</a:t>
            </a:fld>
            <a:endParaRPr lang="en-US"/>
          </a:p>
        </p:txBody>
      </p:sp>
    </p:spTree>
    <p:extLst>
      <p:ext uri="{BB962C8B-B14F-4D97-AF65-F5344CB8AC3E}">
        <p14:creationId xmlns:p14="http://schemas.microsoft.com/office/powerpoint/2010/main" val="1024632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0AC42E-EB9C-41D9-9A70-A41544D418BF}"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29E779-AFAF-4D85-A50B-4E108723DF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974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AC42E-EB9C-41D9-9A70-A41544D418BF}"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29E779-AFAF-4D85-A50B-4E108723DF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311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AC42E-EB9C-41D9-9A70-A41544D418BF}"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29E779-AFAF-4D85-A50B-4E108723DF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85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AC42E-EB9C-41D9-9A70-A41544D418BF}"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29E779-AFAF-4D85-A50B-4E108723DF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48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0AC42E-EB9C-41D9-9A70-A41544D418BF}"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29E779-AFAF-4D85-A50B-4E108723DF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292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0AC42E-EB9C-41D9-9A70-A41544D418BF}" type="datetimeFigureOut">
              <a:rPr lang="en-US" smtClean="0">
                <a:solidFill>
                  <a:prstClr val="black">
                    <a:tint val="75000"/>
                  </a:prstClr>
                </a:solidFill>
              </a:rPr>
              <a:pPr/>
              <a:t>12/1/2016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29E779-AFAF-4D85-A50B-4E108723DF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56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0AC42E-EB9C-41D9-9A70-A41544D418BF}" type="datetimeFigureOut">
              <a:rPr lang="en-US" smtClean="0">
                <a:solidFill>
                  <a:prstClr val="black">
                    <a:tint val="75000"/>
                  </a:prstClr>
                </a:solidFill>
              </a:rPr>
              <a:pPr/>
              <a:t>12/1/2016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29E779-AFAF-4D85-A50B-4E108723DF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09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0AC42E-EB9C-41D9-9A70-A41544D418BF}" type="datetimeFigureOut">
              <a:rPr lang="en-US" smtClean="0">
                <a:solidFill>
                  <a:prstClr val="black">
                    <a:tint val="75000"/>
                  </a:prstClr>
                </a:solidFill>
              </a:rPr>
              <a:pPr/>
              <a:t>12/1/2016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29E779-AFAF-4D85-A50B-4E108723DF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887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AC42E-EB9C-41D9-9A70-A41544D418BF}" type="datetimeFigureOut">
              <a:rPr lang="en-US" smtClean="0">
                <a:solidFill>
                  <a:prstClr val="black">
                    <a:tint val="75000"/>
                  </a:prstClr>
                </a:solidFill>
              </a:rPr>
              <a:pPr/>
              <a:t>12/1/2016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29E779-AFAF-4D85-A50B-4E108723DF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50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AC42E-EB9C-41D9-9A70-A41544D418BF}" type="datetimeFigureOut">
              <a:rPr lang="en-US" smtClean="0">
                <a:solidFill>
                  <a:prstClr val="black">
                    <a:tint val="75000"/>
                  </a:prstClr>
                </a:solidFill>
              </a:rPr>
              <a:pPr/>
              <a:t>12/1/2016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29E779-AFAF-4D85-A50B-4E108723DF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093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AC42E-EB9C-41D9-9A70-A41544D418BF}" type="datetimeFigureOut">
              <a:rPr lang="en-US" smtClean="0">
                <a:solidFill>
                  <a:prstClr val="black">
                    <a:tint val="75000"/>
                  </a:prstClr>
                </a:solidFill>
              </a:rPr>
              <a:pPr/>
              <a:t>12/1/2016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29E779-AFAF-4D85-A50B-4E108723DF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56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AC42E-EB9C-41D9-9A70-A41544D418BF}"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9E779-AFAF-4D85-A50B-4E108723DF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4701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uccsda.org/Pathfinders/bibleachiev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Pathfinder Bible Experience</a:t>
            </a:r>
            <a:endParaRPr lang="en-US" dirty="0"/>
          </a:p>
        </p:txBody>
      </p:sp>
      <p:sp>
        <p:nvSpPr>
          <p:cNvPr id="3" name="Subtitle 2"/>
          <p:cNvSpPr>
            <a:spLocks noGrp="1"/>
          </p:cNvSpPr>
          <p:nvPr>
            <p:ph type="subTitle" idx="1"/>
          </p:nvPr>
        </p:nvSpPr>
        <p:spPr/>
        <p:txBody>
          <a:bodyPr/>
          <a:lstStyle/>
          <a:p>
            <a:r>
              <a:rPr lang="en-US" dirty="0" smtClean="0"/>
              <a:t>2017</a:t>
            </a:r>
          </a:p>
          <a:p>
            <a:r>
              <a:rPr lang="en-US" dirty="0" smtClean="0"/>
              <a:t>Paul’s Writings</a:t>
            </a:r>
            <a:endParaRPr lang="en-US" dirty="0"/>
          </a:p>
        </p:txBody>
      </p:sp>
      <p:pic>
        <p:nvPicPr>
          <p:cNvPr id="1026" name="Picture 2" descr="http://www.adventistyouthministries.org/images/logos/PB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57200"/>
            <a:ext cx="349898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313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734"/>
            <a:ext cx="8458200" cy="1676400"/>
          </a:xfrm>
        </p:spPr>
        <p:txBody>
          <a:bodyPr>
            <a:noAutofit/>
          </a:bodyPr>
          <a:lstStyle/>
          <a:p>
            <a:r>
              <a:rPr lang="en-US" sz="3600" dirty="0">
                <a:solidFill>
                  <a:schemeClr val="bg1"/>
                </a:solidFill>
              </a:rPr>
              <a:t>What phrase in Colossians 1:9-13 might come to mind with the following picture?</a:t>
            </a:r>
            <a:endParaRPr lang="en-US" sz="3600" dirty="0"/>
          </a:p>
        </p:txBody>
      </p:sp>
      <p:sp>
        <p:nvSpPr>
          <p:cNvPr id="24" name="TextBox 23"/>
          <p:cNvSpPr txBox="1"/>
          <p:nvPr/>
        </p:nvSpPr>
        <p:spPr>
          <a:xfrm>
            <a:off x="230220" y="5468353"/>
            <a:ext cx="7560013" cy="461665"/>
          </a:xfrm>
          <a:prstGeom prst="rect">
            <a:avLst/>
          </a:prstGeom>
          <a:noFill/>
        </p:spPr>
        <p:txBody>
          <a:bodyPr wrap="square" rtlCol="0">
            <a:spAutoFit/>
          </a:bodyPr>
          <a:lstStyle/>
          <a:p>
            <a:r>
              <a:rPr lang="en-US" sz="2400" dirty="0" smtClean="0">
                <a:solidFill>
                  <a:prstClr val="black"/>
                </a:solidFill>
              </a:rPr>
              <a:t>Answer:  increasing in the knowledge of God</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a:solidFill>
                  <a:prstClr val="black"/>
                </a:solidFill>
              </a:rPr>
              <a:t>2</a:t>
            </a:r>
            <a:r>
              <a:rPr lang="en-US" dirty="0" smtClean="0">
                <a:solidFill>
                  <a:prstClr val="black"/>
                </a:solidFill>
              </a:rPr>
              <a:t> points</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pic>
        <p:nvPicPr>
          <p:cNvPr id="2056" name="Picture 8" descr="Image result for increase in knowled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4634" y="3429000"/>
            <a:ext cx="28956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51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676400"/>
          </a:xfrm>
        </p:spPr>
        <p:txBody>
          <a:bodyPr>
            <a:noAutofit/>
          </a:bodyPr>
          <a:lstStyle/>
          <a:p>
            <a:r>
              <a:rPr lang="en-US" sz="3600" dirty="0" smtClean="0">
                <a:solidFill>
                  <a:schemeClr val="bg1"/>
                </a:solidFill>
              </a:rPr>
              <a:t>What phrase in Colossians 1:9-13 might come to mind with the following picture?</a:t>
            </a:r>
            <a:endParaRPr lang="en-US" sz="3600" dirty="0">
              <a:solidFill>
                <a:schemeClr val="bg1"/>
              </a:solidFill>
            </a:endParaRPr>
          </a:p>
        </p:txBody>
      </p:sp>
      <p:sp>
        <p:nvSpPr>
          <p:cNvPr id="24" name="TextBox 23"/>
          <p:cNvSpPr txBox="1"/>
          <p:nvPr/>
        </p:nvSpPr>
        <p:spPr>
          <a:xfrm>
            <a:off x="228600" y="5004636"/>
            <a:ext cx="5029200" cy="461665"/>
          </a:xfrm>
          <a:prstGeom prst="rect">
            <a:avLst/>
          </a:prstGeom>
          <a:noFill/>
        </p:spPr>
        <p:txBody>
          <a:bodyPr wrap="square" rtlCol="0">
            <a:spAutoFit/>
          </a:bodyPr>
          <a:lstStyle/>
          <a:p>
            <a:r>
              <a:rPr lang="en-US" sz="2400" dirty="0" smtClean="0">
                <a:solidFill>
                  <a:prstClr val="black"/>
                </a:solidFill>
              </a:rPr>
              <a:t>Answer:  strengthened with all might</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pic>
        <p:nvPicPr>
          <p:cNvPr id="9" name="Picture 6" descr="Image result for strengthe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099272"/>
            <a:ext cx="2209800" cy="2202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6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676400"/>
          </a:xfrm>
        </p:spPr>
        <p:txBody>
          <a:bodyPr>
            <a:noAutofit/>
          </a:bodyPr>
          <a:lstStyle/>
          <a:p>
            <a:r>
              <a:rPr lang="en-US" sz="3600" dirty="0" smtClean="0">
                <a:solidFill>
                  <a:schemeClr val="bg1"/>
                </a:solidFill>
              </a:rPr>
              <a:t>What phrase in Colossians 1:9-13 might come to mind with the following picture?</a:t>
            </a:r>
            <a:endParaRPr lang="en-US" sz="3600" dirty="0">
              <a:solidFill>
                <a:schemeClr val="bg1"/>
              </a:solidFill>
            </a:endParaRPr>
          </a:p>
        </p:txBody>
      </p:sp>
      <p:sp>
        <p:nvSpPr>
          <p:cNvPr id="24" name="TextBox 23"/>
          <p:cNvSpPr txBox="1"/>
          <p:nvPr/>
        </p:nvSpPr>
        <p:spPr>
          <a:xfrm>
            <a:off x="228600" y="5004636"/>
            <a:ext cx="5181600" cy="830997"/>
          </a:xfrm>
          <a:prstGeom prst="rect">
            <a:avLst/>
          </a:prstGeom>
          <a:noFill/>
        </p:spPr>
        <p:txBody>
          <a:bodyPr wrap="square" rtlCol="0">
            <a:spAutoFit/>
          </a:bodyPr>
          <a:lstStyle/>
          <a:p>
            <a:r>
              <a:rPr lang="en-US" sz="2400" dirty="0" smtClean="0">
                <a:solidFill>
                  <a:prstClr val="black"/>
                </a:solidFill>
              </a:rPr>
              <a:t>Answer:  qualified us to be partakers of the inheritance of the saints in the light</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pic>
        <p:nvPicPr>
          <p:cNvPr id="8196" name="Picture 4" descr="Image result for heav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955814"/>
            <a:ext cx="1404589" cy="104882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inheritanc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4268680"/>
            <a:ext cx="2895600"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49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676400"/>
          </a:xfrm>
        </p:spPr>
        <p:txBody>
          <a:bodyPr>
            <a:noAutofit/>
          </a:bodyPr>
          <a:lstStyle/>
          <a:p>
            <a:r>
              <a:rPr lang="en-US" sz="3600" dirty="0" smtClean="0">
                <a:solidFill>
                  <a:schemeClr val="bg1"/>
                </a:solidFill>
              </a:rPr>
              <a:t>What phrase in Colossians 1:9-13 might come to mind with the </a:t>
            </a:r>
            <a:r>
              <a:rPr lang="en-US" sz="3600" smtClean="0">
                <a:solidFill>
                  <a:schemeClr val="bg1"/>
                </a:solidFill>
              </a:rPr>
              <a:t>following picture?</a:t>
            </a:r>
            <a:endParaRPr lang="en-US" sz="3600" dirty="0">
              <a:solidFill>
                <a:schemeClr val="bg1"/>
              </a:solidFill>
            </a:endParaRPr>
          </a:p>
        </p:txBody>
      </p:sp>
      <p:sp>
        <p:nvSpPr>
          <p:cNvPr id="24" name="TextBox 23"/>
          <p:cNvSpPr txBox="1"/>
          <p:nvPr/>
        </p:nvSpPr>
        <p:spPr>
          <a:xfrm>
            <a:off x="228600" y="5004636"/>
            <a:ext cx="4572000" cy="830997"/>
          </a:xfrm>
          <a:prstGeom prst="rect">
            <a:avLst/>
          </a:prstGeom>
          <a:noFill/>
        </p:spPr>
        <p:txBody>
          <a:bodyPr wrap="square" rtlCol="0">
            <a:spAutoFit/>
          </a:bodyPr>
          <a:lstStyle/>
          <a:p>
            <a:r>
              <a:rPr lang="en-US" sz="2400" dirty="0" smtClean="0">
                <a:solidFill>
                  <a:prstClr val="black"/>
                </a:solidFill>
              </a:rPr>
              <a:t>Answer:  delivered from the power of darkness</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pic>
        <p:nvPicPr>
          <p:cNvPr id="6148" name="Picture 4" descr="Image result for rescued by Jes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6350" y="4258485"/>
            <a:ext cx="2895600" cy="256222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dark p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8950" y="3924889"/>
            <a:ext cx="1238250" cy="1495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89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8229600" cy="1676400"/>
          </a:xfrm>
        </p:spPr>
        <p:txBody>
          <a:bodyPr>
            <a:noAutofit/>
          </a:bodyPr>
          <a:lstStyle/>
          <a:p>
            <a:r>
              <a:rPr lang="en-US" sz="3600" dirty="0" smtClean="0">
                <a:solidFill>
                  <a:schemeClr val="bg1"/>
                </a:solidFill>
              </a:rPr>
              <a:t>What phrase in Colossians 1:9-13 might come to mind with the following picture?</a:t>
            </a:r>
            <a:endParaRPr lang="en-US" sz="3600" dirty="0">
              <a:solidFill>
                <a:schemeClr val="bg1"/>
              </a:solidFill>
            </a:endParaRPr>
          </a:p>
        </p:txBody>
      </p:sp>
      <p:sp>
        <p:nvSpPr>
          <p:cNvPr id="24" name="TextBox 23"/>
          <p:cNvSpPr txBox="1"/>
          <p:nvPr/>
        </p:nvSpPr>
        <p:spPr>
          <a:xfrm>
            <a:off x="228600" y="5004636"/>
            <a:ext cx="4572000" cy="830997"/>
          </a:xfrm>
          <a:prstGeom prst="rect">
            <a:avLst/>
          </a:prstGeom>
          <a:noFill/>
        </p:spPr>
        <p:txBody>
          <a:bodyPr wrap="square" rtlCol="0">
            <a:spAutoFit/>
          </a:bodyPr>
          <a:lstStyle/>
          <a:p>
            <a:r>
              <a:rPr lang="en-US" sz="2400" dirty="0" smtClean="0">
                <a:solidFill>
                  <a:prstClr val="black"/>
                </a:solidFill>
              </a:rPr>
              <a:t>Answer:  conveyed us into the kingdom of the Son of His love</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pic>
        <p:nvPicPr>
          <p:cNvPr id="7170" name="Picture 2" descr="Image result for God's thr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2000" y="3581400"/>
            <a:ext cx="24700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59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4210" y="1676400"/>
            <a:ext cx="8229600" cy="2362200"/>
          </a:xfrm>
        </p:spPr>
        <p:txBody>
          <a:bodyPr>
            <a:noAutofit/>
          </a:bodyPr>
          <a:lstStyle/>
          <a:p>
            <a:r>
              <a:rPr lang="en-US" sz="3600" dirty="0" smtClean="0">
                <a:solidFill>
                  <a:schemeClr val="bg1"/>
                </a:solidFill>
              </a:rPr>
              <a:t>Say Colossians 1:9 from memory. </a:t>
            </a:r>
            <a:endParaRPr lang="en-US" sz="3600" dirty="0">
              <a:solidFill>
                <a:schemeClr val="bg1"/>
              </a:solidFill>
            </a:endParaRPr>
          </a:p>
        </p:txBody>
      </p:sp>
      <p:sp>
        <p:nvSpPr>
          <p:cNvPr id="24" name="TextBox 23"/>
          <p:cNvSpPr txBox="1"/>
          <p:nvPr/>
        </p:nvSpPr>
        <p:spPr>
          <a:xfrm>
            <a:off x="228600" y="4343400"/>
            <a:ext cx="8382000" cy="1569660"/>
          </a:xfrm>
          <a:prstGeom prst="rect">
            <a:avLst/>
          </a:prstGeom>
          <a:noFill/>
        </p:spPr>
        <p:txBody>
          <a:bodyPr wrap="square" rtlCol="0">
            <a:spAutoFit/>
          </a:bodyPr>
          <a:lstStyle/>
          <a:p>
            <a:r>
              <a:rPr lang="en-US" sz="2400" dirty="0" smtClean="0">
                <a:solidFill>
                  <a:prstClr val="black"/>
                </a:solidFill>
              </a:rPr>
              <a:t>Answer:  “</a:t>
            </a:r>
            <a:r>
              <a:rPr lang="en-US" sz="2400" dirty="0">
                <a:solidFill>
                  <a:schemeClr val="bg1"/>
                </a:solidFill>
              </a:rPr>
              <a:t>For this reason we also, since the day we heard it, do not cease to pray for you, and to ask that you may be filled with the knowledge of His will in all wisdom and spiritual </a:t>
            </a:r>
            <a:r>
              <a:rPr lang="en-US" sz="2400" dirty="0" smtClean="0">
                <a:solidFill>
                  <a:schemeClr val="bg1"/>
                </a:solidFill>
              </a:rPr>
              <a:t>understanding.”</a:t>
            </a:r>
            <a:endParaRPr lang="en-US" sz="2400" dirty="0">
              <a:solidFill>
                <a:schemeClr val="bg1"/>
              </a:solidFill>
            </a:endParaRP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prstClr val="black"/>
                </a:solidFill>
              </a:rPr>
              <a:t>10 points</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165795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4210" y="1676400"/>
            <a:ext cx="8229600" cy="2362200"/>
          </a:xfrm>
        </p:spPr>
        <p:txBody>
          <a:bodyPr>
            <a:noAutofit/>
          </a:bodyPr>
          <a:lstStyle/>
          <a:p>
            <a:r>
              <a:rPr lang="en-US" sz="3600" dirty="0" smtClean="0">
                <a:solidFill>
                  <a:schemeClr val="bg1"/>
                </a:solidFill>
              </a:rPr>
              <a:t>Say Colossians 1:10 from memory. </a:t>
            </a:r>
            <a:endParaRPr lang="en-US" sz="3600" dirty="0">
              <a:solidFill>
                <a:schemeClr val="bg1"/>
              </a:solidFill>
            </a:endParaRPr>
          </a:p>
        </p:txBody>
      </p:sp>
      <p:sp>
        <p:nvSpPr>
          <p:cNvPr id="24" name="TextBox 23"/>
          <p:cNvSpPr txBox="1"/>
          <p:nvPr/>
        </p:nvSpPr>
        <p:spPr>
          <a:xfrm>
            <a:off x="228600" y="4343400"/>
            <a:ext cx="8382000" cy="1200329"/>
          </a:xfrm>
          <a:prstGeom prst="rect">
            <a:avLst/>
          </a:prstGeom>
          <a:noFill/>
        </p:spPr>
        <p:txBody>
          <a:bodyPr wrap="square" rtlCol="0">
            <a:spAutoFit/>
          </a:bodyPr>
          <a:lstStyle/>
          <a:p>
            <a:r>
              <a:rPr lang="en-US" sz="2400" dirty="0" smtClean="0">
                <a:solidFill>
                  <a:prstClr val="black"/>
                </a:solidFill>
              </a:rPr>
              <a:t>Answer:  “</a:t>
            </a:r>
            <a:r>
              <a:rPr lang="en-US" sz="2400" dirty="0">
                <a:solidFill>
                  <a:schemeClr val="bg1"/>
                </a:solidFill>
              </a:rPr>
              <a:t>that you may walk worthy of the Lord, fully pleasing Him, being fruitful in every good work and increasing in the knowledge of God.”</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prstClr val="black"/>
                </a:solidFill>
              </a:rPr>
              <a:t>10 points</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163559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
        <p:nvSpPr>
          <p:cNvPr id="10" name="Title 1"/>
          <p:cNvSpPr txBox="1">
            <a:spLocks/>
          </p:cNvSpPr>
          <p:nvPr/>
        </p:nvSpPr>
        <p:spPr>
          <a:xfrm>
            <a:off x="803988" y="1502006"/>
            <a:ext cx="6858000" cy="15459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prstClr val="black"/>
                </a:solidFill>
              </a:rPr>
              <a:t>According to Colossians 1:16-18, </a:t>
            </a:r>
          </a:p>
          <a:p>
            <a:r>
              <a:rPr lang="en-US" sz="3600" dirty="0" smtClean="0">
                <a:solidFill>
                  <a:prstClr val="black"/>
                </a:solidFill>
              </a:rPr>
              <a:t>which are descriptions of Jesus?</a:t>
            </a:r>
            <a:endParaRPr lang="en-US" sz="3600" dirty="0">
              <a:solidFill>
                <a:prstClr val="black"/>
              </a:solidFill>
            </a:endParaRPr>
          </a:p>
        </p:txBody>
      </p:sp>
      <p:sp>
        <p:nvSpPr>
          <p:cNvPr id="11" name="TextBox 10"/>
          <p:cNvSpPr txBox="1"/>
          <p:nvPr/>
        </p:nvSpPr>
        <p:spPr>
          <a:xfrm>
            <a:off x="838200" y="4615934"/>
            <a:ext cx="6477000" cy="369332"/>
          </a:xfrm>
          <a:prstGeom prst="rect">
            <a:avLst/>
          </a:prstGeom>
          <a:noFill/>
        </p:spPr>
        <p:txBody>
          <a:bodyPr wrap="square" rtlCol="0">
            <a:spAutoFit/>
          </a:bodyPr>
          <a:lstStyle/>
          <a:p>
            <a:pPr marL="342900" indent="-342900">
              <a:buFont typeface="+mj-lt"/>
              <a:buAutoNum type="alphaLcParenR"/>
            </a:pPr>
            <a:endParaRPr lang="en-US" dirty="0">
              <a:solidFill>
                <a:prstClr val="black"/>
              </a:solidFill>
            </a:endParaRPr>
          </a:p>
        </p:txBody>
      </p:sp>
      <p:sp>
        <p:nvSpPr>
          <p:cNvPr id="12" name="Oval 11"/>
          <p:cNvSpPr/>
          <p:nvPr/>
        </p:nvSpPr>
        <p:spPr>
          <a:xfrm>
            <a:off x="0" y="6096000"/>
            <a:ext cx="6629400" cy="4953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28600" y="3119945"/>
            <a:ext cx="8686800" cy="5109091"/>
          </a:xfrm>
          <a:prstGeom prst="rect">
            <a:avLst/>
          </a:prstGeom>
          <a:noFill/>
        </p:spPr>
        <p:txBody>
          <a:bodyPr wrap="square" rtlCol="0">
            <a:spAutoFit/>
          </a:bodyPr>
          <a:lstStyle/>
          <a:p>
            <a:pPr marL="342900" indent="-342900">
              <a:buFont typeface="+mj-lt"/>
              <a:buAutoNum type="alphaLcParenR"/>
            </a:pPr>
            <a:r>
              <a:rPr lang="en-US" sz="2800" dirty="0" smtClean="0">
                <a:solidFill>
                  <a:prstClr val="black"/>
                </a:solidFill>
              </a:rPr>
              <a:t>He’s the image of the invisible God</a:t>
            </a:r>
          </a:p>
          <a:p>
            <a:pPr marL="342900" indent="-342900">
              <a:buFont typeface="+mj-lt"/>
              <a:buAutoNum type="alphaLcParenR"/>
            </a:pPr>
            <a:r>
              <a:rPr lang="en-US" sz="2800" dirty="0" smtClean="0">
                <a:solidFill>
                  <a:prstClr val="black"/>
                </a:solidFill>
              </a:rPr>
              <a:t>He’s firstborn of creation</a:t>
            </a:r>
          </a:p>
          <a:p>
            <a:pPr marL="342900" indent="-342900">
              <a:buFont typeface="+mj-lt"/>
              <a:buAutoNum type="alphaLcParenR"/>
            </a:pPr>
            <a:r>
              <a:rPr lang="en-US" sz="2800" dirty="0" smtClean="0">
                <a:solidFill>
                  <a:prstClr val="black"/>
                </a:solidFill>
              </a:rPr>
              <a:t>All things were created through Him and for Him</a:t>
            </a:r>
          </a:p>
          <a:p>
            <a:pPr marL="342900" indent="-342900">
              <a:buFont typeface="+mj-lt"/>
              <a:buAutoNum type="alphaLcParenR"/>
            </a:pPr>
            <a:r>
              <a:rPr lang="en-US" sz="2800" dirty="0" smtClean="0">
                <a:solidFill>
                  <a:prstClr val="black"/>
                </a:solidFill>
              </a:rPr>
              <a:t>He is before all things</a:t>
            </a:r>
          </a:p>
          <a:p>
            <a:pPr marL="342900" indent="-342900">
              <a:buFont typeface="+mj-lt"/>
              <a:buAutoNum type="alphaLcParenR"/>
            </a:pPr>
            <a:r>
              <a:rPr lang="en-US" sz="2800" dirty="0" smtClean="0">
                <a:solidFill>
                  <a:prstClr val="black"/>
                </a:solidFill>
              </a:rPr>
              <a:t>He is the head of the body, the church</a:t>
            </a:r>
          </a:p>
          <a:p>
            <a:pPr marL="342900" indent="-342900">
              <a:buFont typeface="+mj-lt"/>
              <a:buAutoNum type="alphaLcParenR"/>
            </a:pPr>
            <a:r>
              <a:rPr lang="en-US" sz="2800" dirty="0" smtClean="0">
                <a:solidFill>
                  <a:prstClr val="black"/>
                </a:solidFill>
              </a:rPr>
              <a:t>He is the firstborn from the dead</a:t>
            </a:r>
          </a:p>
          <a:p>
            <a:pPr marL="342900" indent="-342900">
              <a:buFont typeface="+mj-lt"/>
              <a:buAutoNum type="alphaLcParenR"/>
            </a:pPr>
            <a:r>
              <a:rPr lang="en-US" sz="2800" dirty="0" smtClean="0">
                <a:solidFill>
                  <a:prstClr val="black"/>
                </a:solidFill>
              </a:rPr>
              <a:t>a &amp; e</a:t>
            </a:r>
          </a:p>
          <a:p>
            <a:pPr marL="342900" indent="-342900">
              <a:buFont typeface="+mj-lt"/>
              <a:buAutoNum type="alphaLcParenR"/>
            </a:pPr>
            <a:r>
              <a:rPr lang="en-US" sz="2800" dirty="0" smtClean="0">
                <a:solidFill>
                  <a:prstClr val="black"/>
                </a:solidFill>
              </a:rPr>
              <a:t>All the above</a:t>
            </a:r>
          </a:p>
          <a:p>
            <a:pPr marL="342900" indent="-342900">
              <a:buFont typeface="+mj-lt"/>
              <a:buAutoNum type="alphaLcParenR"/>
            </a:pPr>
            <a:endParaRPr lang="en-US" sz="2800" dirty="0" smtClean="0">
              <a:solidFill>
                <a:prstClr val="black"/>
              </a:solidFill>
            </a:endParaRPr>
          </a:p>
          <a:p>
            <a:pPr marL="342900" indent="-342900">
              <a:buFont typeface="+mj-lt"/>
              <a:buAutoNum type="alphaLcParenR"/>
            </a:pPr>
            <a:endParaRPr lang="en-US" sz="2800" dirty="0" smtClean="0">
              <a:solidFill>
                <a:prstClr val="black"/>
              </a:solidFill>
            </a:endParaRPr>
          </a:p>
          <a:p>
            <a:pPr marL="342900" indent="-342900">
              <a:buFont typeface="+mj-lt"/>
              <a:buAutoNum type="alphaLcParenR"/>
            </a:pPr>
            <a:endParaRPr lang="en-US" sz="2800" dirty="0" smtClean="0">
              <a:solidFill>
                <a:prstClr val="black"/>
              </a:solidFill>
            </a:endParaRPr>
          </a:p>
          <a:p>
            <a:pPr marL="342900" indent="-342900">
              <a:buFont typeface="+mj-lt"/>
              <a:buAutoNum type="alphaLcParenR"/>
            </a:pPr>
            <a:endParaRPr lang="en-US" dirty="0">
              <a:solidFill>
                <a:prstClr val="black"/>
              </a:solidFill>
            </a:endParaRPr>
          </a:p>
        </p:txBody>
      </p:sp>
    </p:spTree>
    <p:extLst>
      <p:ext uri="{BB962C8B-B14F-4D97-AF65-F5344CB8AC3E}">
        <p14:creationId xmlns:p14="http://schemas.microsoft.com/office/powerpoint/2010/main" val="279176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par>
                                <p:cTn id="10" presetID="42" presetClass="entr" presetSubtype="0" fill="hold" grpId="0" nodeType="withEffect">
                                  <p:stCondLst>
                                    <p:cond delay="25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4210" y="1676400"/>
            <a:ext cx="8229600" cy="2362200"/>
          </a:xfrm>
        </p:spPr>
        <p:txBody>
          <a:bodyPr>
            <a:noAutofit/>
          </a:bodyPr>
          <a:lstStyle/>
          <a:p>
            <a:r>
              <a:rPr lang="en-US" sz="3600" dirty="0" smtClean="0">
                <a:solidFill>
                  <a:schemeClr val="bg1"/>
                </a:solidFill>
              </a:rPr>
              <a:t>According Colossians 1:16-18, </a:t>
            </a:r>
            <a:br>
              <a:rPr lang="en-US" sz="3600" dirty="0" smtClean="0">
                <a:solidFill>
                  <a:schemeClr val="bg1"/>
                </a:solidFill>
              </a:rPr>
            </a:br>
            <a:r>
              <a:rPr lang="en-US" sz="3600" dirty="0" smtClean="0">
                <a:solidFill>
                  <a:schemeClr val="bg1"/>
                </a:solidFill>
              </a:rPr>
              <a:t>Jesus is first born or holds the place of honor in many different areas.  </a:t>
            </a:r>
            <a:br>
              <a:rPr lang="en-US" sz="3600" dirty="0" smtClean="0">
                <a:solidFill>
                  <a:schemeClr val="bg1"/>
                </a:solidFill>
              </a:rPr>
            </a:br>
            <a:r>
              <a:rPr lang="en-US" sz="3600" dirty="0" smtClean="0">
                <a:solidFill>
                  <a:schemeClr val="bg1"/>
                </a:solidFill>
              </a:rPr>
              <a:t>Name 4 things He is ‘first’ in.</a:t>
            </a:r>
            <a:endParaRPr lang="en-US" sz="3600" dirty="0">
              <a:solidFill>
                <a:schemeClr val="bg1"/>
              </a:solidFill>
            </a:endParaRPr>
          </a:p>
        </p:txBody>
      </p:sp>
      <p:sp>
        <p:nvSpPr>
          <p:cNvPr id="24" name="TextBox 23"/>
          <p:cNvSpPr txBox="1"/>
          <p:nvPr/>
        </p:nvSpPr>
        <p:spPr>
          <a:xfrm>
            <a:off x="228600" y="4343400"/>
            <a:ext cx="8382000" cy="2308324"/>
          </a:xfrm>
          <a:prstGeom prst="rect">
            <a:avLst/>
          </a:prstGeom>
          <a:noFill/>
        </p:spPr>
        <p:txBody>
          <a:bodyPr wrap="square" rtlCol="0">
            <a:spAutoFit/>
          </a:bodyPr>
          <a:lstStyle/>
          <a:p>
            <a:r>
              <a:rPr lang="en-US" sz="2400" dirty="0" smtClean="0">
                <a:solidFill>
                  <a:prstClr val="black"/>
                </a:solidFill>
              </a:rPr>
              <a:t>Answer:  </a:t>
            </a:r>
          </a:p>
          <a:p>
            <a:pPr marL="457200" indent="-457200">
              <a:buFont typeface="+mj-lt"/>
              <a:buAutoNum type="arabicParenR"/>
            </a:pPr>
            <a:r>
              <a:rPr lang="en-US" sz="2400" dirty="0" smtClean="0">
                <a:solidFill>
                  <a:prstClr val="black"/>
                </a:solidFill>
              </a:rPr>
              <a:t>He’s </a:t>
            </a:r>
            <a:r>
              <a:rPr lang="en-US" sz="2400" dirty="0">
                <a:solidFill>
                  <a:prstClr val="black"/>
                </a:solidFill>
              </a:rPr>
              <a:t>firstborn of </a:t>
            </a:r>
            <a:r>
              <a:rPr lang="en-US" sz="2400" u="sng" dirty="0" smtClean="0">
                <a:solidFill>
                  <a:prstClr val="black"/>
                </a:solidFill>
              </a:rPr>
              <a:t>creatio</a:t>
            </a:r>
            <a:r>
              <a:rPr lang="en-US" sz="2400" dirty="0" smtClean="0">
                <a:solidFill>
                  <a:prstClr val="black"/>
                </a:solidFill>
              </a:rPr>
              <a:t>n -- All </a:t>
            </a:r>
            <a:r>
              <a:rPr lang="en-US" sz="2400" dirty="0">
                <a:solidFill>
                  <a:prstClr val="black"/>
                </a:solidFill>
              </a:rPr>
              <a:t>things were created through Him and for Him</a:t>
            </a:r>
          </a:p>
          <a:p>
            <a:pPr marL="457200" indent="-457200">
              <a:buFont typeface="+mj-lt"/>
              <a:buAutoNum type="arabicParenR"/>
            </a:pPr>
            <a:r>
              <a:rPr lang="en-US" sz="2400" dirty="0">
                <a:solidFill>
                  <a:prstClr val="black"/>
                </a:solidFill>
              </a:rPr>
              <a:t>He is before </a:t>
            </a:r>
            <a:r>
              <a:rPr lang="en-US" sz="2400" u="sng" dirty="0">
                <a:solidFill>
                  <a:prstClr val="black"/>
                </a:solidFill>
              </a:rPr>
              <a:t>all things</a:t>
            </a:r>
          </a:p>
          <a:p>
            <a:pPr marL="457200" indent="-457200">
              <a:buFont typeface="+mj-lt"/>
              <a:buAutoNum type="arabicParenR"/>
            </a:pPr>
            <a:r>
              <a:rPr lang="en-US" sz="2400" dirty="0">
                <a:solidFill>
                  <a:prstClr val="black"/>
                </a:solidFill>
              </a:rPr>
              <a:t>He is the head of the body, the </a:t>
            </a:r>
            <a:r>
              <a:rPr lang="en-US" sz="2400" u="sng" dirty="0">
                <a:solidFill>
                  <a:prstClr val="black"/>
                </a:solidFill>
              </a:rPr>
              <a:t>church</a:t>
            </a:r>
          </a:p>
          <a:p>
            <a:pPr marL="457200" indent="-457200">
              <a:buFont typeface="+mj-lt"/>
              <a:buAutoNum type="arabicParenR"/>
            </a:pPr>
            <a:r>
              <a:rPr lang="en-US" sz="2400" dirty="0">
                <a:solidFill>
                  <a:prstClr val="black"/>
                </a:solidFill>
              </a:rPr>
              <a:t>He is the firstborn </a:t>
            </a:r>
            <a:r>
              <a:rPr lang="en-US" sz="2400" u="sng" dirty="0">
                <a:solidFill>
                  <a:prstClr val="black"/>
                </a:solidFill>
              </a:rPr>
              <a:t>from the </a:t>
            </a:r>
            <a:r>
              <a:rPr lang="en-US" sz="2400" u="sng" dirty="0" smtClean="0">
                <a:solidFill>
                  <a:prstClr val="black"/>
                </a:solidFill>
              </a:rPr>
              <a:t>dead  (to live eternally)</a:t>
            </a:r>
            <a:endParaRPr lang="en-US" sz="2400" u="sng" dirty="0">
              <a:solidFill>
                <a:prstClr val="black"/>
              </a:solidFill>
            </a:endParaRP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a:solidFill>
                  <a:prstClr val="black"/>
                </a:solidFill>
              </a:rPr>
              <a:t>4</a:t>
            </a:r>
            <a:r>
              <a:rPr lang="en-US" dirty="0" smtClean="0">
                <a:solidFill>
                  <a:prstClr val="black"/>
                </a:solidFill>
              </a:rPr>
              <a:t> points</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19058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4210" y="1676400"/>
            <a:ext cx="8229600" cy="2362200"/>
          </a:xfrm>
        </p:spPr>
        <p:txBody>
          <a:bodyPr>
            <a:noAutofit/>
          </a:bodyPr>
          <a:lstStyle/>
          <a:p>
            <a:r>
              <a:rPr lang="en-US" sz="3600" dirty="0" smtClean="0">
                <a:solidFill>
                  <a:schemeClr val="bg1"/>
                </a:solidFill>
              </a:rPr>
              <a:t>Say Colossians 1:16 from memory. </a:t>
            </a:r>
            <a:endParaRPr lang="en-US" sz="3600" dirty="0">
              <a:solidFill>
                <a:schemeClr val="bg1"/>
              </a:solidFill>
            </a:endParaRPr>
          </a:p>
        </p:txBody>
      </p:sp>
      <p:sp>
        <p:nvSpPr>
          <p:cNvPr id="24" name="TextBox 23"/>
          <p:cNvSpPr txBox="1"/>
          <p:nvPr/>
        </p:nvSpPr>
        <p:spPr>
          <a:xfrm>
            <a:off x="228600" y="4343400"/>
            <a:ext cx="8382000" cy="1569660"/>
          </a:xfrm>
          <a:prstGeom prst="rect">
            <a:avLst/>
          </a:prstGeom>
          <a:noFill/>
        </p:spPr>
        <p:txBody>
          <a:bodyPr wrap="square" rtlCol="0">
            <a:spAutoFit/>
          </a:bodyPr>
          <a:lstStyle/>
          <a:p>
            <a:r>
              <a:rPr lang="en-US" sz="2400" dirty="0" smtClean="0">
                <a:solidFill>
                  <a:prstClr val="black"/>
                </a:solidFill>
              </a:rPr>
              <a:t>Answer:  “</a:t>
            </a:r>
            <a:r>
              <a:rPr lang="en-US" sz="2400" dirty="0">
                <a:solidFill>
                  <a:schemeClr val="bg1"/>
                </a:solidFill>
              </a:rPr>
              <a:t>For by Him all things were created that are in heaven and that are on earth, visible and invisible, whether thrones or dominions or principalities or powers. All things were created through Him and for Him.”</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prstClr val="black"/>
                </a:solidFill>
              </a:rPr>
              <a:t>10 points</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229665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Writings</a:t>
            </a:r>
            <a:endParaRPr lang="en-US" dirty="0"/>
          </a:p>
        </p:txBody>
      </p:sp>
      <p:sp>
        <p:nvSpPr>
          <p:cNvPr id="3" name="Content Placeholder 2"/>
          <p:cNvSpPr>
            <a:spLocks noGrp="1"/>
          </p:cNvSpPr>
          <p:nvPr>
            <p:ph idx="1"/>
          </p:nvPr>
        </p:nvSpPr>
        <p:spPr/>
        <p:txBody>
          <a:bodyPr/>
          <a:lstStyle/>
          <a:p>
            <a:pPr algn="ctr"/>
            <a:r>
              <a:rPr lang="en-US" dirty="0" smtClean="0">
                <a:effectLst/>
              </a:rPr>
              <a:t>Galatians</a:t>
            </a:r>
          </a:p>
          <a:p>
            <a:pPr algn="ctr"/>
            <a:r>
              <a:rPr lang="en-US" dirty="0" smtClean="0">
                <a:effectLst/>
              </a:rPr>
              <a:t>Ephesians</a:t>
            </a:r>
          </a:p>
          <a:p>
            <a:pPr algn="ctr"/>
            <a:r>
              <a:rPr lang="en-US" dirty="0" smtClean="0"/>
              <a:t>Philippians</a:t>
            </a:r>
            <a:endParaRPr lang="en-US" dirty="0"/>
          </a:p>
          <a:p>
            <a:pPr algn="ctr"/>
            <a:r>
              <a:rPr lang="en-US" dirty="0" smtClean="0">
                <a:effectLst/>
              </a:rPr>
              <a:t>Colossians</a:t>
            </a:r>
          </a:p>
          <a:p>
            <a:pPr algn="ctr"/>
            <a:r>
              <a:rPr lang="en-US" dirty="0" smtClean="0">
                <a:effectLst/>
              </a:rPr>
              <a:t>1 &amp; 2 Timothy</a:t>
            </a:r>
            <a:r>
              <a:rPr lang="en-US" dirty="0" smtClean="0"/>
              <a:t> </a:t>
            </a:r>
          </a:p>
          <a:p>
            <a:pPr marL="0" indent="0" algn="ctr">
              <a:buNone/>
            </a:pPr>
            <a:endParaRPr lang="en-US" dirty="0" smtClean="0"/>
          </a:p>
          <a:p>
            <a:pPr marL="0" indent="0" algn="ctr">
              <a:buNone/>
            </a:pPr>
            <a:r>
              <a:rPr lang="en-US" sz="2400" dirty="0" smtClean="0">
                <a:hlinkClick r:id="rId2"/>
              </a:rPr>
              <a:t>http://www.uccsda.org/Pathfinders/bibleachieve</a:t>
            </a:r>
            <a:r>
              <a:rPr lang="en-US" sz="2400" dirty="0" smtClean="0"/>
              <a:t> </a:t>
            </a:r>
            <a:endParaRPr lang="en-US" sz="2400" dirty="0"/>
          </a:p>
        </p:txBody>
      </p:sp>
    </p:spTree>
    <p:extLst>
      <p:ext uri="{BB962C8B-B14F-4D97-AF65-F5344CB8AC3E}">
        <p14:creationId xmlns:p14="http://schemas.microsoft.com/office/powerpoint/2010/main" val="2526329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
        <p:nvSpPr>
          <p:cNvPr id="10" name="Title 1"/>
          <p:cNvSpPr txBox="1">
            <a:spLocks/>
          </p:cNvSpPr>
          <p:nvPr/>
        </p:nvSpPr>
        <p:spPr>
          <a:xfrm>
            <a:off x="803988" y="1502006"/>
            <a:ext cx="6858000" cy="15459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prstClr val="black"/>
                </a:solidFill>
              </a:rPr>
              <a:t>What does “reconcile” mean?</a:t>
            </a:r>
            <a:endParaRPr lang="en-US" sz="3600" dirty="0">
              <a:solidFill>
                <a:prstClr val="black"/>
              </a:solidFill>
            </a:endParaRPr>
          </a:p>
        </p:txBody>
      </p:sp>
      <p:sp>
        <p:nvSpPr>
          <p:cNvPr id="11" name="TextBox 10"/>
          <p:cNvSpPr txBox="1"/>
          <p:nvPr/>
        </p:nvSpPr>
        <p:spPr>
          <a:xfrm>
            <a:off x="838200" y="4615934"/>
            <a:ext cx="6477000" cy="369332"/>
          </a:xfrm>
          <a:prstGeom prst="rect">
            <a:avLst/>
          </a:prstGeom>
          <a:noFill/>
        </p:spPr>
        <p:txBody>
          <a:bodyPr wrap="square" rtlCol="0">
            <a:spAutoFit/>
          </a:bodyPr>
          <a:lstStyle/>
          <a:p>
            <a:pPr marL="342900" indent="-342900">
              <a:buFont typeface="+mj-lt"/>
              <a:buAutoNum type="alphaLcParenR"/>
            </a:pPr>
            <a:endParaRPr lang="en-US" dirty="0">
              <a:solidFill>
                <a:prstClr val="black"/>
              </a:solidFill>
            </a:endParaRPr>
          </a:p>
        </p:txBody>
      </p:sp>
      <p:sp>
        <p:nvSpPr>
          <p:cNvPr id="12" name="Oval 11"/>
          <p:cNvSpPr/>
          <p:nvPr/>
        </p:nvSpPr>
        <p:spPr>
          <a:xfrm>
            <a:off x="-30997" y="4805443"/>
            <a:ext cx="6629400" cy="4953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28600" y="3119945"/>
            <a:ext cx="8686800" cy="4678204"/>
          </a:xfrm>
          <a:prstGeom prst="rect">
            <a:avLst/>
          </a:prstGeom>
          <a:noFill/>
        </p:spPr>
        <p:txBody>
          <a:bodyPr wrap="square" rtlCol="0">
            <a:spAutoFit/>
          </a:bodyPr>
          <a:lstStyle/>
          <a:p>
            <a:pPr marL="342900" indent="-342900">
              <a:buFont typeface="+mj-lt"/>
              <a:buAutoNum type="alphaLcParenR"/>
            </a:pPr>
            <a:r>
              <a:rPr lang="en-US" sz="2800" dirty="0" smtClean="0">
                <a:solidFill>
                  <a:prstClr val="black"/>
                </a:solidFill>
              </a:rPr>
              <a:t>to restore friendly relations</a:t>
            </a:r>
          </a:p>
          <a:p>
            <a:pPr marL="342900" indent="-342900">
              <a:buFont typeface="+mj-lt"/>
              <a:buAutoNum type="alphaLcParenR"/>
            </a:pPr>
            <a:r>
              <a:rPr lang="en-US" sz="2800" dirty="0" smtClean="0">
                <a:solidFill>
                  <a:prstClr val="black"/>
                </a:solidFill>
              </a:rPr>
              <a:t>to make it compatible or show that it is compatible</a:t>
            </a:r>
          </a:p>
          <a:p>
            <a:pPr marL="342900" indent="-342900">
              <a:buFont typeface="+mj-lt"/>
              <a:buAutoNum type="alphaLcParenR"/>
            </a:pPr>
            <a:r>
              <a:rPr lang="en-US" sz="2800" dirty="0" smtClean="0">
                <a:solidFill>
                  <a:prstClr val="black"/>
                </a:solidFill>
              </a:rPr>
              <a:t>to get mad at them</a:t>
            </a:r>
          </a:p>
          <a:p>
            <a:pPr marL="342900" indent="-342900">
              <a:buFont typeface="+mj-lt"/>
              <a:buAutoNum type="alphaLcParenR"/>
            </a:pPr>
            <a:r>
              <a:rPr lang="en-US" sz="2800" dirty="0" smtClean="0">
                <a:solidFill>
                  <a:prstClr val="black"/>
                </a:solidFill>
              </a:rPr>
              <a:t>to sing in a concert</a:t>
            </a:r>
          </a:p>
          <a:p>
            <a:pPr marL="342900" indent="-342900">
              <a:buFont typeface="+mj-lt"/>
              <a:buAutoNum type="alphaLcParenR"/>
            </a:pPr>
            <a:r>
              <a:rPr lang="en-US" sz="2800" dirty="0" smtClean="0">
                <a:solidFill>
                  <a:prstClr val="black"/>
                </a:solidFill>
              </a:rPr>
              <a:t>a &amp; b</a:t>
            </a:r>
          </a:p>
          <a:p>
            <a:pPr marL="342900" indent="-342900">
              <a:buFont typeface="+mj-lt"/>
              <a:buAutoNum type="alphaLcParenR"/>
            </a:pPr>
            <a:r>
              <a:rPr lang="en-US" sz="2800" dirty="0" smtClean="0">
                <a:solidFill>
                  <a:prstClr val="black"/>
                </a:solidFill>
              </a:rPr>
              <a:t>none of the above</a:t>
            </a:r>
          </a:p>
          <a:p>
            <a:pPr marL="342900" indent="-342900">
              <a:buFont typeface="+mj-lt"/>
              <a:buAutoNum type="alphaLcParenR"/>
            </a:pPr>
            <a:endParaRPr lang="en-US" sz="2800" dirty="0" smtClean="0">
              <a:solidFill>
                <a:prstClr val="black"/>
              </a:solidFill>
            </a:endParaRPr>
          </a:p>
          <a:p>
            <a:pPr marL="342900" indent="-342900">
              <a:buFont typeface="+mj-lt"/>
              <a:buAutoNum type="alphaLcParenR"/>
            </a:pPr>
            <a:endParaRPr lang="en-US" sz="2800" dirty="0" smtClean="0">
              <a:solidFill>
                <a:prstClr val="black"/>
              </a:solidFill>
            </a:endParaRPr>
          </a:p>
          <a:p>
            <a:pPr marL="342900" indent="-342900">
              <a:buFont typeface="+mj-lt"/>
              <a:buAutoNum type="alphaLcParenR"/>
            </a:pPr>
            <a:endParaRPr lang="en-US" sz="2800" dirty="0" smtClean="0">
              <a:solidFill>
                <a:prstClr val="black"/>
              </a:solidFill>
            </a:endParaRPr>
          </a:p>
          <a:p>
            <a:pPr marL="342900" indent="-342900">
              <a:buFont typeface="+mj-lt"/>
              <a:buAutoNum type="alphaLcParenR"/>
            </a:pPr>
            <a:endParaRPr lang="en-US" sz="2800" dirty="0" smtClean="0">
              <a:solidFill>
                <a:prstClr val="black"/>
              </a:solidFill>
            </a:endParaRPr>
          </a:p>
          <a:p>
            <a:pPr marL="342900" indent="-342900">
              <a:buFont typeface="+mj-lt"/>
              <a:buAutoNum type="alphaLcParenR"/>
            </a:pPr>
            <a:endParaRPr lang="en-US" dirty="0">
              <a:solidFill>
                <a:prstClr val="black"/>
              </a:solidFill>
            </a:endParaRPr>
          </a:p>
        </p:txBody>
      </p:sp>
    </p:spTree>
    <p:extLst>
      <p:ext uri="{BB962C8B-B14F-4D97-AF65-F5344CB8AC3E}">
        <p14:creationId xmlns:p14="http://schemas.microsoft.com/office/powerpoint/2010/main" val="11181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par>
                                <p:cTn id="10" presetID="42" presetClass="entr" presetSubtype="0" fill="hold" grpId="0" nodeType="withEffect">
                                  <p:stCondLst>
                                    <p:cond delay="25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29600" cy="2362200"/>
          </a:xfrm>
        </p:spPr>
        <p:txBody>
          <a:bodyPr>
            <a:noAutofit/>
          </a:bodyPr>
          <a:lstStyle/>
          <a:p>
            <a:r>
              <a:rPr lang="en-US" sz="3600" dirty="0" smtClean="0">
                <a:solidFill>
                  <a:schemeClr val="bg1"/>
                </a:solidFill>
              </a:rPr>
              <a:t>According Colossians 1:19-20, </a:t>
            </a:r>
            <a:br>
              <a:rPr lang="en-US" sz="3600" dirty="0" smtClean="0">
                <a:solidFill>
                  <a:schemeClr val="bg1"/>
                </a:solidFill>
              </a:rPr>
            </a:br>
            <a:r>
              <a:rPr lang="en-US" sz="3600" dirty="0" smtClean="0">
                <a:solidFill>
                  <a:schemeClr val="bg1"/>
                </a:solidFill>
              </a:rPr>
              <a:t>God wanted to </a:t>
            </a:r>
            <a:r>
              <a:rPr lang="en-US" sz="3600" smtClean="0">
                <a:solidFill>
                  <a:schemeClr val="bg1"/>
                </a:solidFill>
              </a:rPr>
              <a:t>reconcile (or </a:t>
            </a:r>
            <a:r>
              <a:rPr lang="en-US" sz="3600" dirty="0" smtClean="0">
                <a:solidFill>
                  <a:schemeClr val="bg1"/>
                </a:solidFill>
              </a:rPr>
              <a:t>restore </a:t>
            </a:r>
            <a:r>
              <a:rPr lang="en-US" sz="3600" smtClean="0">
                <a:solidFill>
                  <a:schemeClr val="bg1"/>
                </a:solidFill>
              </a:rPr>
              <a:t>friendly relations) </a:t>
            </a:r>
            <a:r>
              <a:rPr lang="en-US" sz="3600" dirty="0" smtClean="0">
                <a:solidFill>
                  <a:schemeClr val="bg1"/>
                </a:solidFill>
              </a:rPr>
              <a:t>with us and all things in heaven and earth.  True or False?</a:t>
            </a:r>
            <a:endParaRPr lang="en-US" sz="3600" dirty="0">
              <a:solidFill>
                <a:schemeClr val="bg1"/>
              </a:solidFill>
            </a:endParaRPr>
          </a:p>
        </p:txBody>
      </p:sp>
      <p:sp>
        <p:nvSpPr>
          <p:cNvPr id="24" name="TextBox 23"/>
          <p:cNvSpPr txBox="1"/>
          <p:nvPr/>
        </p:nvSpPr>
        <p:spPr>
          <a:xfrm>
            <a:off x="228600" y="5004636"/>
            <a:ext cx="4114800" cy="461665"/>
          </a:xfrm>
          <a:prstGeom prst="rect">
            <a:avLst/>
          </a:prstGeom>
          <a:noFill/>
        </p:spPr>
        <p:txBody>
          <a:bodyPr wrap="square" rtlCol="0">
            <a:spAutoFit/>
          </a:bodyPr>
          <a:lstStyle/>
          <a:p>
            <a:r>
              <a:rPr lang="en-US" sz="2400" dirty="0" smtClean="0">
                <a:solidFill>
                  <a:prstClr val="black"/>
                </a:solidFill>
              </a:rPr>
              <a:t>Answer:  True</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170107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676400"/>
          </a:xfrm>
        </p:spPr>
        <p:txBody>
          <a:bodyPr>
            <a:noAutofit/>
          </a:bodyPr>
          <a:lstStyle/>
          <a:p>
            <a:r>
              <a:rPr lang="en-US" sz="3600" dirty="0" smtClean="0">
                <a:solidFill>
                  <a:schemeClr val="bg1"/>
                </a:solidFill>
              </a:rPr>
              <a:t>According to Colossians 1:20, </a:t>
            </a:r>
            <a:r>
              <a:rPr lang="en-US" sz="3600" dirty="0">
                <a:solidFill>
                  <a:schemeClr val="bg1"/>
                </a:solidFill>
              </a:rPr>
              <a:t/>
            </a:r>
            <a:br>
              <a:rPr lang="en-US" sz="3600" dirty="0">
                <a:solidFill>
                  <a:schemeClr val="bg1"/>
                </a:solidFill>
              </a:rPr>
            </a:br>
            <a:r>
              <a:rPr lang="en-US" sz="3600" dirty="0" smtClean="0">
                <a:solidFill>
                  <a:schemeClr val="bg1"/>
                </a:solidFill>
              </a:rPr>
              <a:t>how did God reconcile us or make peace with us?</a:t>
            </a:r>
            <a:endParaRPr lang="en-US" sz="3600" dirty="0"/>
          </a:p>
        </p:txBody>
      </p:sp>
      <p:sp>
        <p:nvSpPr>
          <p:cNvPr id="24" name="TextBox 23"/>
          <p:cNvSpPr txBox="1"/>
          <p:nvPr/>
        </p:nvSpPr>
        <p:spPr>
          <a:xfrm>
            <a:off x="228600" y="5004636"/>
            <a:ext cx="7315200" cy="461665"/>
          </a:xfrm>
          <a:prstGeom prst="rect">
            <a:avLst/>
          </a:prstGeom>
          <a:noFill/>
        </p:spPr>
        <p:txBody>
          <a:bodyPr wrap="square" rtlCol="0">
            <a:spAutoFit/>
          </a:bodyPr>
          <a:lstStyle/>
          <a:p>
            <a:r>
              <a:rPr lang="en-US" sz="2400" dirty="0" smtClean="0">
                <a:solidFill>
                  <a:prstClr val="black"/>
                </a:solidFill>
              </a:rPr>
              <a:t>Answer:  through the blood of His (Jesus’) cross</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a:solidFill>
                  <a:prstClr val="black"/>
                </a:solidFill>
              </a:rPr>
              <a:t>2</a:t>
            </a:r>
            <a:r>
              <a:rPr lang="en-US" dirty="0" smtClean="0">
                <a:solidFill>
                  <a:prstClr val="black"/>
                </a:solidFill>
              </a:rPr>
              <a:t> points</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pic>
        <p:nvPicPr>
          <p:cNvPr id="9218" name="Picture 2" descr="Image result for Jesus death"/>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2258" b="14703"/>
          <a:stretch/>
        </p:blipFill>
        <p:spPr bwMode="auto">
          <a:xfrm>
            <a:off x="7543800" y="5004636"/>
            <a:ext cx="1447800" cy="158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6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000872"/>
            <a:ext cx="8229600" cy="4790328"/>
          </a:xfrm>
        </p:spPr>
        <p:txBody>
          <a:bodyPr>
            <a:noAutofit/>
          </a:bodyPr>
          <a:lstStyle/>
          <a:p>
            <a:r>
              <a:rPr lang="en-US" sz="3600" dirty="0" smtClean="0">
                <a:solidFill>
                  <a:schemeClr val="bg1"/>
                </a:solidFill>
              </a:rPr>
              <a:t>Complete Colossians 1:21-23, </a:t>
            </a:r>
            <a:br>
              <a:rPr lang="en-US" sz="3600" dirty="0" smtClean="0">
                <a:solidFill>
                  <a:schemeClr val="bg1"/>
                </a:solidFill>
              </a:rPr>
            </a:br>
            <a:r>
              <a:rPr lang="en-US" sz="3600" baseline="30000" dirty="0"/>
              <a:t> </a:t>
            </a:r>
            <a:r>
              <a:rPr lang="en-US" sz="3600" baseline="30000" dirty="0" smtClean="0"/>
              <a:t>”</a:t>
            </a:r>
            <a:r>
              <a:rPr lang="en-US" sz="3600" dirty="0" smtClean="0">
                <a:solidFill>
                  <a:schemeClr val="bg1"/>
                </a:solidFill>
              </a:rPr>
              <a:t>And </a:t>
            </a:r>
            <a:r>
              <a:rPr lang="en-US" sz="3600" dirty="0">
                <a:solidFill>
                  <a:schemeClr val="bg1"/>
                </a:solidFill>
              </a:rPr>
              <a:t>you, who once were alienated and enemies in your mind by wicked works, yet now He has </a:t>
            </a:r>
            <a:r>
              <a:rPr lang="en-US" sz="3600" dirty="0" smtClean="0">
                <a:solidFill>
                  <a:schemeClr val="bg1"/>
                </a:solidFill>
              </a:rPr>
              <a:t>__________ </a:t>
            </a:r>
            <a:r>
              <a:rPr lang="en-US" sz="3600" baseline="30000" dirty="0">
                <a:solidFill>
                  <a:schemeClr val="bg1"/>
                </a:solidFill>
              </a:rPr>
              <a:t> </a:t>
            </a:r>
            <a:r>
              <a:rPr lang="en-US" sz="3600" dirty="0">
                <a:solidFill>
                  <a:schemeClr val="bg1"/>
                </a:solidFill>
              </a:rPr>
              <a:t>in the body of His flesh through death, to present you holy, and </a:t>
            </a:r>
            <a:r>
              <a:rPr lang="en-US" sz="3600" dirty="0" smtClean="0">
                <a:solidFill>
                  <a:schemeClr val="bg1"/>
                </a:solidFill>
              </a:rPr>
              <a:t>________, </a:t>
            </a:r>
            <a:r>
              <a:rPr lang="en-US" sz="3600" dirty="0">
                <a:solidFill>
                  <a:schemeClr val="bg1"/>
                </a:solidFill>
              </a:rPr>
              <a:t>and above reproach in His sight— </a:t>
            </a:r>
            <a:r>
              <a:rPr lang="en-US" sz="3600" baseline="30000" dirty="0">
                <a:solidFill>
                  <a:schemeClr val="bg1"/>
                </a:solidFill>
              </a:rPr>
              <a:t> </a:t>
            </a:r>
            <a:r>
              <a:rPr lang="en-US" sz="3600" dirty="0">
                <a:solidFill>
                  <a:schemeClr val="bg1"/>
                </a:solidFill>
              </a:rPr>
              <a:t>if indeed you continue in the </a:t>
            </a:r>
            <a:r>
              <a:rPr lang="en-US" sz="3600" dirty="0" smtClean="0">
                <a:solidFill>
                  <a:schemeClr val="bg1"/>
                </a:solidFill>
              </a:rPr>
              <a:t>____, </a:t>
            </a:r>
            <a:r>
              <a:rPr lang="en-US" sz="3600" dirty="0">
                <a:solidFill>
                  <a:schemeClr val="bg1"/>
                </a:solidFill>
              </a:rPr>
              <a:t>grounded and </a:t>
            </a:r>
            <a:r>
              <a:rPr lang="en-US" sz="3600" dirty="0" smtClean="0">
                <a:solidFill>
                  <a:schemeClr val="bg1"/>
                </a:solidFill>
              </a:rPr>
              <a:t>steadfast</a:t>
            </a:r>
            <a:r>
              <a:rPr lang="en-US" sz="3600" dirty="0" smtClean="0"/>
              <a:t>”</a:t>
            </a:r>
            <a:r>
              <a:rPr lang="en-US" sz="3600" dirty="0" smtClean="0">
                <a:solidFill>
                  <a:schemeClr val="bg1"/>
                </a:solidFill>
              </a:rPr>
              <a:t>?</a:t>
            </a:r>
            <a:endParaRPr lang="en-US" sz="3600" dirty="0">
              <a:solidFill>
                <a:schemeClr val="bg1"/>
              </a:solidFill>
            </a:endParaRPr>
          </a:p>
        </p:txBody>
      </p:sp>
      <p:sp>
        <p:nvSpPr>
          <p:cNvPr id="24" name="TextBox 23"/>
          <p:cNvSpPr txBox="1"/>
          <p:nvPr/>
        </p:nvSpPr>
        <p:spPr>
          <a:xfrm>
            <a:off x="228600" y="6172200"/>
            <a:ext cx="6858000" cy="461665"/>
          </a:xfrm>
          <a:prstGeom prst="rect">
            <a:avLst/>
          </a:prstGeom>
          <a:noFill/>
        </p:spPr>
        <p:txBody>
          <a:bodyPr wrap="square" rtlCol="0">
            <a:spAutoFit/>
          </a:bodyPr>
          <a:lstStyle/>
          <a:p>
            <a:r>
              <a:rPr lang="en-US" sz="2400" dirty="0" smtClean="0">
                <a:solidFill>
                  <a:prstClr val="black"/>
                </a:solidFill>
              </a:rPr>
              <a:t>Answer:  reconciled, blameless, faith</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a:solidFill>
                  <a:prstClr val="black"/>
                </a:solidFill>
              </a:rPr>
              <a:t>3</a:t>
            </a:r>
            <a:r>
              <a:rPr lang="en-US" dirty="0" smtClean="0">
                <a:solidFill>
                  <a:prstClr val="black"/>
                </a:solidFill>
              </a:rPr>
              <a:t> points</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55789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
        <p:nvSpPr>
          <p:cNvPr id="2" name="Title 1"/>
          <p:cNvSpPr>
            <a:spLocks noGrp="1"/>
          </p:cNvSpPr>
          <p:nvPr>
            <p:ph type="title"/>
          </p:nvPr>
        </p:nvSpPr>
        <p:spPr>
          <a:xfrm>
            <a:off x="457200" y="3048000"/>
            <a:ext cx="8229600" cy="1143000"/>
          </a:xfrm>
        </p:spPr>
        <p:txBody>
          <a:bodyPr>
            <a:normAutofit/>
            <a:scene3d>
              <a:camera prst="orthographicFront"/>
              <a:lightRig rig="threePt" dir="t"/>
            </a:scene3d>
            <a:sp3d extrusionH="57150">
              <a:bevelT w="38100" h="38100" prst="angle"/>
            </a:sp3d>
          </a:bodyPr>
          <a:lstStyle/>
          <a:p>
            <a:r>
              <a:rPr lang="en-US" sz="6600" b="1" dirty="0" smtClean="0">
                <a:solidFill>
                  <a:srgbClr val="C00000"/>
                </a:solidFill>
              </a:rPr>
              <a:t>Chapter 2</a:t>
            </a:r>
            <a:endParaRPr lang="en-US" sz="6600" b="1" dirty="0">
              <a:solidFill>
                <a:srgbClr val="C00000"/>
              </a:solidFill>
            </a:endParaRPr>
          </a:p>
        </p:txBody>
      </p:sp>
    </p:spTree>
    <p:extLst>
      <p:ext uri="{BB962C8B-B14F-4D97-AF65-F5344CB8AC3E}">
        <p14:creationId xmlns:p14="http://schemas.microsoft.com/office/powerpoint/2010/main" val="1242978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
        <p:nvSpPr>
          <p:cNvPr id="10" name="Title 1"/>
          <p:cNvSpPr txBox="1">
            <a:spLocks/>
          </p:cNvSpPr>
          <p:nvPr/>
        </p:nvSpPr>
        <p:spPr>
          <a:xfrm>
            <a:off x="929802" y="1817803"/>
            <a:ext cx="6858000" cy="15459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prstClr val="black"/>
                </a:solidFill>
              </a:rPr>
              <a:t>According to Colossians 2:2-3,</a:t>
            </a:r>
          </a:p>
          <a:p>
            <a:r>
              <a:rPr lang="en-US" sz="3600" dirty="0" smtClean="0">
                <a:solidFill>
                  <a:prstClr val="black"/>
                </a:solidFill>
              </a:rPr>
              <a:t>where is the treasures of wisdom and knowledge hidden?</a:t>
            </a:r>
            <a:endParaRPr lang="en-US" sz="3600" dirty="0">
              <a:solidFill>
                <a:prstClr val="black"/>
              </a:solidFill>
            </a:endParaRPr>
          </a:p>
        </p:txBody>
      </p:sp>
      <p:sp>
        <p:nvSpPr>
          <p:cNvPr id="11" name="TextBox 10"/>
          <p:cNvSpPr txBox="1"/>
          <p:nvPr/>
        </p:nvSpPr>
        <p:spPr>
          <a:xfrm>
            <a:off x="838200" y="4615934"/>
            <a:ext cx="6477000" cy="369332"/>
          </a:xfrm>
          <a:prstGeom prst="rect">
            <a:avLst/>
          </a:prstGeom>
          <a:noFill/>
        </p:spPr>
        <p:txBody>
          <a:bodyPr wrap="square" rtlCol="0">
            <a:spAutoFit/>
          </a:bodyPr>
          <a:lstStyle/>
          <a:p>
            <a:pPr marL="342900" indent="-342900">
              <a:buFont typeface="+mj-lt"/>
              <a:buAutoNum type="alphaLcParenR"/>
            </a:pPr>
            <a:endParaRPr lang="en-US" dirty="0">
              <a:solidFill>
                <a:prstClr val="black"/>
              </a:solidFill>
            </a:endParaRPr>
          </a:p>
        </p:txBody>
      </p:sp>
      <p:sp>
        <p:nvSpPr>
          <p:cNvPr id="12" name="Oval 11"/>
          <p:cNvSpPr/>
          <p:nvPr/>
        </p:nvSpPr>
        <p:spPr>
          <a:xfrm>
            <a:off x="-105905" y="4615934"/>
            <a:ext cx="6629400" cy="4953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28600" y="3748206"/>
            <a:ext cx="8686800" cy="2677656"/>
          </a:xfrm>
          <a:prstGeom prst="rect">
            <a:avLst/>
          </a:prstGeom>
          <a:noFill/>
        </p:spPr>
        <p:txBody>
          <a:bodyPr wrap="square" rtlCol="0">
            <a:spAutoFit/>
          </a:bodyPr>
          <a:lstStyle/>
          <a:p>
            <a:pPr marL="342900" indent="-342900">
              <a:buFont typeface="+mj-lt"/>
              <a:buAutoNum type="alphaLcParenR"/>
            </a:pPr>
            <a:r>
              <a:rPr lang="en-US" sz="2800" dirty="0" smtClean="0">
                <a:solidFill>
                  <a:prstClr val="black"/>
                </a:solidFill>
              </a:rPr>
              <a:t>at school</a:t>
            </a:r>
          </a:p>
          <a:p>
            <a:pPr marL="342900" indent="-342900">
              <a:buFont typeface="+mj-lt"/>
              <a:buAutoNum type="alphaLcParenR"/>
            </a:pPr>
            <a:r>
              <a:rPr lang="en-US" sz="2800" dirty="0" smtClean="0">
                <a:solidFill>
                  <a:prstClr val="black"/>
                </a:solidFill>
              </a:rPr>
              <a:t>in the library</a:t>
            </a:r>
          </a:p>
          <a:p>
            <a:pPr marL="342900" indent="-342900">
              <a:buFont typeface="+mj-lt"/>
              <a:buAutoNum type="alphaLcParenR"/>
            </a:pPr>
            <a:r>
              <a:rPr lang="en-US" sz="2800" dirty="0" smtClean="0">
                <a:solidFill>
                  <a:prstClr val="black"/>
                </a:solidFill>
              </a:rPr>
              <a:t>in the Father and Christ</a:t>
            </a:r>
          </a:p>
          <a:p>
            <a:pPr marL="342900" indent="-342900">
              <a:buFont typeface="+mj-lt"/>
              <a:buAutoNum type="alphaLcParenR"/>
            </a:pPr>
            <a:r>
              <a:rPr lang="en-US" sz="2800" dirty="0" smtClean="0">
                <a:solidFill>
                  <a:prstClr val="black"/>
                </a:solidFill>
              </a:rPr>
              <a:t>in Paul</a:t>
            </a:r>
          </a:p>
          <a:p>
            <a:pPr marL="342900" indent="-342900">
              <a:buFont typeface="+mj-lt"/>
              <a:buAutoNum type="alphaLcParenR"/>
            </a:pPr>
            <a:r>
              <a:rPr lang="en-US" sz="2800" dirty="0" smtClean="0">
                <a:solidFill>
                  <a:prstClr val="black"/>
                </a:solidFill>
              </a:rPr>
              <a:t>in the leaders of Colossae</a:t>
            </a:r>
          </a:p>
          <a:p>
            <a:pPr marL="342900" indent="-342900">
              <a:buFont typeface="+mj-lt"/>
              <a:buAutoNum type="alphaLcParenR"/>
            </a:pPr>
            <a:r>
              <a:rPr lang="en-US" sz="2800" dirty="0" smtClean="0">
                <a:solidFill>
                  <a:prstClr val="black"/>
                </a:solidFill>
              </a:rPr>
              <a:t>in our brains</a:t>
            </a:r>
            <a:endParaRPr lang="en-US" dirty="0">
              <a:solidFill>
                <a:prstClr val="black"/>
              </a:solidFill>
            </a:endParaRPr>
          </a:p>
        </p:txBody>
      </p:sp>
    </p:spTree>
    <p:extLst>
      <p:ext uri="{BB962C8B-B14F-4D97-AF65-F5344CB8AC3E}">
        <p14:creationId xmlns:p14="http://schemas.microsoft.com/office/powerpoint/2010/main" val="357917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par>
                                <p:cTn id="10" presetID="42" presetClass="entr" presetSubtype="0" fill="hold" grpId="0" nodeType="withEffect">
                                  <p:stCondLst>
                                    <p:cond delay="25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29600" cy="3276600"/>
          </a:xfrm>
        </p:spPr>
        <p:txBody>
          <a:bodyPr>
            <a:noAutofit/>
          </a:bodyPr>
          <a:lstStyle/>
          <a:p>
            <a:r>
              <a:rPr lang="en-US" sz="3600" dirty="0">
                <a:solidFill>
                  <a:schemeClr val="bg1"/>
                </a:solidFill>
              </a:rPr>
              <a:t>Complete </a:t>
            </a:r>
            <a:r>
              <a:rPr lang="en-US" sz="3600" dirty="0" smtClean="0">
                <a:solidFill>
                  <a:schemeClr val="bg1"/>
                </a:solidFill>
              </a:rPr>
              <a:t>Colossians 2:6, </a:t>
            </a:r>
            <a:r>
              <a:rPr lang="en-US" sz="3600" dirty="0">
                <a:solidFill>
                  <a:schemeClr val="bg1"/>
                </a:solidFill>
              </a:rPr>
              <a:t/>
            </a:r>
            <a:br>
              <a:rPr lang="en-US" sz="3600" dirty="0">
                <a:solidFill>
                  <a:schemeClr val="bg1"/>
                </a:solidFill>
              </a:rPr>
            </a:br>
            <a:r>
              <a:rPr lang="en-US" sz="3600" dirty="0">
                <a:solidFill>
                  <a:schemeClr val="bg1"/>
                </a:solidFill>
              </a:rPr>
              <a:t>“As you therefore have received Christ Jesus the Lord, so walk in Him, </a:t>
            </a:r>
            <a:r>
              <a:rPr lang="en-US" sz="3600" dirty="0" smtClean="0">
                <a:solidFill>
                  <a:schemeClr val="bg1"/>
                </a:solidFill>
              </a:rPr>
              <a:t>______ </a:t>
            </a:r>
            <a:r>
              <a:rPr lang="en-US" sz="3600" dirty="0">
                <a:solidFill>
                  <a:schemeClr val="bg1"/>
                </a:solidFill>
              </a:rPr>
              <a:t>and </a:t>
            </a:r>
            <a:r>
              <a:rPr lang="en-US" sz="3600" dirty="0" smtClean="0">
                <a:solidFill>
                  <a:schemeClr val="bg1"/>
                </a:solidFill>
              </a:rPr>
              <a:t>_____ </a:t>
            </a:r>
            <a:r>
              <a:rPr lang="en-US" sz="3600" dirty="0">
                <a:solidFill>
                  <a:schemeClr val="bg1"/>
                </a:solidFill>
              </a:rPr>
              <a:t>up in Him and established in the faith, as you have been taught, abounding in </a:t>
            </a:r>
            <a:r>
              <a:rPr lang="en-US" sz="3600" dirty="0" smtClean="0">
                <a:solidFill>
                  <a:schemeClr val="bg1"/>
                </a:solidFill>
              </a:rPr>
              <a:t>it </a:t>
            </a:r>
            <a:r>
              <a:rPr lang="en-US" sz="3600" dirty="0">
                <a:solidFill>
                  <a:schemeClr val="bg1"/>
                </a:solidFill>
              </a:rPr>
              <a:t>with </a:t>
            </a:r>
            <a:r>
              <a:rPr lang="en-US" sz="3600" dirty="0" smtClean="0">
                <a:solidFill>
                  <a:schemeClr val="bg1"/>
                </a:solidFill>
              </a:rPr>
              <a:t>_____________.”</a:t>
            </a:r>
            <a:endParaRPr lang="en-US" sz="3600" dirty="0"/>
          </a:p>
        </p:txBody>
      </p:sp>
      <p:sp>
        <p:nvSpPr>
          <p:cNvPr id="24" name="TextBox 23"/>
          <p:cNvSpPr txBox="1"/>
          <p:nvPr/>
        </p:nvSpPr>
        <p:spPr>
          <a:xfrm>
            <a:off x="228600" y="6019800"/>
            <a:ext cx="5410200" cy="461665"/>
          </a:xfrm>
          <a:prstGeom prst="rect">
            <a:avLst/>
          </a:prstGeom>
          <a:noFill/>
        </p:spPr>
        <p:txBody>
          <a:bodyPr wrap="square" rtlCol="0">
            <a:spAutoFit/>
          </a:bodyPr>
          <a:lstStyle/>
          <a:p>
            <a:r>
              <a:rPr lang="en-US" sz="2400" dirty="0" smtClean="0">
                <a:solidFill>
                  <a:prstClr val="black"/>
                </a:solidFill>
              </a:rPr>
              <a:t>Answer:  rooted, built, thanksgiving </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a:solidFill>
                  <a:prstClr val="black"/>
                </a:solidFill>
              </a:rPr>
              <a:t>3</a:t>
            </a:r>
            <a:r>
              <a:rPr lang="en-US" dirty="0" smtClean="0">
                <a:solidFill>
                  <a:prstClr val="black"/>
                </a:solidFill>
              </a:rPr>
              <a:t> points</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pic>
        <p:nvPicPr>
          <p:cNvPr id="1026" name="Picture 2" descr="Image result for rooted in Jes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5648325"/>
            <a:ext cx="990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238" y="5037595"/>
            <a:ext cx="1142724" cy="990599"/>
          </a:xfrm>
          <a:prstGeom prst="rect">
            <a:avLst/>
          </a:prstGeom>
        </p:spPr>
      </p:pic>
    </p:spTree>
    <p:extLst>
      <p:ext uri="{BB962C8B-B14F-4D97-AF65-F5344CB8AC3E}">
        <p14:creationId xmlns:p14="http://schemas.microsoft.com/office/powerpoint/2010/main" val="385764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2718636"/>
          </a:xfrm>
        </p:spPr>
        <p:txBody>
          <a:bodyPr>
            <a:noAutofit/>
          </a:bodyPr>
          <a:lstStyle/>
          <a:p>
            <a:r>
              <a:rPr lang="en-US" sz="3600" dirty="0" smtClean="0">
                <a:solidFill>
                  <a:schemeClr val="bg1"/>
                </a:solidFill>
              </a:rPr>
              <a:t>Complete Colossians 2:9, </a:t>
            </a:r>
            <a:br>
              <a:rPr lang="en-US" sz="3600" dirty="0" smtClean="0">
                <a:solidFill>
                  <a:schemeClr val="bg1"/>
                </a:solidFill>
              </a:rPr>
            </a:br>
            <a:r>
              <a:rPr lang="en-US" sz="3600" dirty="0">
                <a:solidFill>
                  <a:schemeClr val="bg1"/>
                </a:solidFill>
              </a:rPr>
              <a:t>“For in </a:t>
            </a:r>
            <a:r>
              <a:rPr lang="en-US" sz="3600" dirty="0" smtClean="0">
                <a:solidFill>
                  <a:schemeClr val="bg1"/>
                </a:solidFill>
              </a:rPr>
              <a:t>Him (Christ) </a:t>
            </a:r>
            <a:r>
              <a:rPr lang="en-US" sz="3600" dirty="0">
                <a:solidFill>
                  <a:schemeClr val="bg1"/>
                </a:solidFill>
              </a:rPr>
              <a:t>dwells all the fullness of the </a:t>
            </a:r>
            <a:r>
              <a:rPr lang="en-US" sz="3600" dirty="0" smtClean="0">
                <a:solidFill>
                  <a:schemeClr val="bg1"/>
                </a:solidFill>
              </a:rPr>
              <a:t>__________ </a:t>
            </a:r>
            <a:r>
              <a:rPr lang="en-US" sz="3600" dirty="0">
                <a:solidFill>
                  <a:schemeClr val="bg1"/>
                </a:solidFill>
              </a:rPr>
              <a:t>bodily; </a:t>
            </a:r>
            <a:r>
              <a:rPr lang="en-US" sz="3600" dirty="0" smtClean="0">
                <a:solidFill>
                  <a:schemeClr val="bg1"/>
                </a:solidFill>
              </a:rPr>
              <a:t>and </a:t>
            </a:r>
            <a:r>
              <a:rPr lang="en-US" sz="3600" dirty="0">
                <a:solidFill>
                  <a:schemeClr val="bg1"/>
                </a:solidFill>
              </a:rPr>
              <a:t>you are complete in Him, who is the head of all principality and </a:t>
            </a:r>
            <a:r>
              <a:rPr lang="en-US" sz="3600" dirty="0" smtClean="0">
                <a:solidFill>
                  <a:schemeClr val="bg1"/>
                </a:solidFill>
              </a:rPr>
              <a:t>_______.”</a:t>
            </a:r>
            <a:endParaRPr lang="en-US" sz="3600" dirty="0">
              <a:solidFill>
                <a:schemeClr val="bg1"/>
              </a:solidFill>
            </a:endParaRPr>
          </a:p>
        </p:txBody>
      </p:sp>
      <p:sp>
        <p:nvSpPr>
          <p:cNvPr id="24" name="TextBox 23"/>
          <p:cNvSpPr txBox="1"/>
          <p:nvPr/>
        </p:nvSpPr>
        <p:spPr>
          <a:xfrm>
            <a:off x="291885" y="5867400"/>
            <a:ext cx="4114800" cy="461665"/>
          </a:xfrm>
          <a:prstGeom prst="rect">
            <a:avLst/>
          </a:prstGeom>
          <a:noFill/>
        </p:spPr>
        <p:txBody>
          <a:bodyPr wrap="square" rtlCol="0">
            <a:spAutoFit/>
          </a:bodyPr>
          <a:lstStyle/>
          <a:p>
            <a:r>
              <a:rPr lang="en-US" sz="2400" dirty="0" smtClean="0">
                <a:solidFill>
                  <a:prstClr val="black"/>
                </a:solidFill>
              </a:rPr>
              <a:t>Answer:  Godhead, power</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2 points</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406662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
        <p:nvSpPr>
          <p:cNvPr id="10" name="Title 1"/>
          <p:cNvSpPr txBox="1">
            <a:spLocks/>
          </p:cNvSpPr>
          <p:nvPr/>
        </p:nvSpPr>
        <p:spPr>
          <a:xfrm>
            <a:off x="929802" y="1817803"/>
            <a:ext cx="6858000" cy="15459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prstClr val="black"/>
                </a:solidFill>
              </a:rPr>
              <a:t>According to Colossians 2:11-13,</a:t>
            </a:r>
          </a:p>
          <a:p>
            <a:r>
              <a:rPr lang="en-US" sz="3600" dirty="0" smtClean="0">
                <a:solidFill>
                  <a:prstClr val="black"/>
                </a:solidFill>
              </a:rPr>
              <a:t>How have we been circumcised?</a:t>
            </a:r>
            <a:endParaRPr lang="en-US" sz="3600" dirty="0">
              <a:solidFill>
                <a:prstClr val="black"/>
              </a:solidFill>
            </a:endParaRPr>
          </a:p>
        </p:txBody>
      </p:sp>
      <p:sp>
        <p:nvSpPr>
          <p:cNvPr id="11" name="TextBox 10"/>
          <p:cNvSpPr txBox="1"/>
          <p:nvPr/>
        </p:nvSpPr>
        <p:spPr>
          <a:xfrm>
            <a:off x="838200" y="4615934"/>
            <a:ext cx="6477000" cy="369332"/>
          </a:xfrm>
          <a:prstGeom prst="rect">
            <a:avLst/>
          </a:prstGeom>
          <a:noFill/>
        </p:spPr>
        <p:txBody>
          <a:bodyPr wrap="square" rtlCol="0">
            <a:spAutoFit/>
          </a:bodyPr>
          <a:lstStyle/>
          <a:p>
            <a:pPr marL="342900" indent="-342900">
              <a:buFont typeface="+mj-lt"/>
              <a:buAutoNum type="alphaLcParenR"/>
            </a:pPr>
            <a:endParaRPr lang="en-US" dirty="0">
              <a:solidFill>
                <a:prstClr val="black"/>
              </a:solidFill>
            </a:endParaRPr>
          </a:p>
        </p:txBody>
      </p:sp>
      <p:sp>
        <p:nvSpPr>
          <p:cNvPr id="12" name="Oval 11"/>
          <p:cNvSpPr/>
          <p:nvPr/>
        </p:nvSpPr>
        <p:spPr>
          <a:xfrm>
            <a:off x="34047" y="5474154"/>
            <a:ext cx="6629400" cy="4953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28600" y="3748206"/>
            <a:ext cx="8686800" cy="3816429"/>
          </a:xfrm>
          <a:prstGeom prst="rect">
            <a:avLst/>
          </a:prstGeom>
          <a:noFill/>
        </p:spPr>
        <p:txBody>
          <a:bodyPr wrap="square" rtlCol="0">
            <a:spAutoFit/>
          </a:bodyPr>
          <a:lstStyle/>
          <a:p>
            <a:pPr marL="342900" indent="-342900">
              <a:buFont typeface="+mj-lt"/>
              <a:buAutoNum type="alphaLcParenR"/>
            </a:pPr>
            <a:r>
              <a:rPr lang="en-US" sz="2800" dirty="0" smtClean="0">
                <a:solidFill>
                  <a:prstClr val="black"/>
                </a:solidFill>
              </a:rPr>
              <a:t>in the flesh by human hands</a:t>
            </a:r>
          </a:p>
          <a:p>
            <a:pPr marL="342900" indent="-342900">
              <a:buFont typeface="+mj-lt"/>
              <a:buAutoNum type="alphaLcParenR"/>
            </a:pPr>
            <a:r>
              <a:rPr lang="en-US" sz="2800" dirty="0" smtClean="0">
                <a:solidFill>
                  <a:prstClr val="black"/>
                </a:solidFill>
              </a:rPr>
              <a:t>in the heart</a:t>
            </a:r>
          </a:p>
          <a:p>
            <a:pPr marL="342900" indent="-342900">
              <a:buFont typeface="+mj-lt"/>
              <a:buAutoNum type="alphaLcParenR"/>
            </a:pPr>
            <a:r>
              <a:rPr lang="en-US" sz="2800" dirty="0" smtClean="0">
                <a:solidFill>
                  <a:prstClr val="black"/>
                </a:solidFill>
              </a:rPr>
              <a:t>without hands</a:t>
            </a:r>
          </a:p>
          <a:p>
            <a:pPr marL="342900" indent="-342900">
              <a:buFont typeface="+mj-lt"/>
              <a:buAutoNum type="alphaLcParenR"/>
            </a:pPr>
            <a:r>
              <a:rPr lang="en-US" sz="2800" dirty="0" smtClean="0">
                <a:solidFill>
                  <a:prstClr val="black"/>
                </a:solidFill>
              </a:rPr>
              <a:t>by being buried with Christ in baptism</a:t>
            </a:r>
          </a:p>
          <a:p>
            <a:pPr marL="342900" indent="-342900">
              <a:buFont typeface="+mj-lt"/>
              <a:buAutoNum type="alphaLcParenR"/>
            </a:pPr>
            <a:r>
              <a:rPr lang="en-US" sz="2800" dirty="0" smtClean="0">
                <a:solidFill>
                  <a:prstClr val="black"/>
                </a:solidFill>
              </a:rPr>
              <a:t>c &amp; d</a:t>
            </a:r>
          </a:p>
          <a:p>
            <a:pPr marL="342900" indent="-342900">
              <a:buFont typeface="+mj-lt"/>
              <a:buAutoNum type="alphaLcParenR"/>
            </a:pPr>
            <a:r>
              <a:rPr lang="en-US" sz="2800" dirty="0" smtClean="0">
                <a:solidFill>
                  <a:prstClr val="black"/>
                </a:solidFill>
              </a:rPr>
              <a:t>b &amp; d</a:t>
            </a:r>
          </a:p>
          <a:p>
            <a:pPr marL="342900" indent="-342900">
              <a:buFont typeface="+mj-lt"/>
              <a:buAutoNum type="alphaLcParenR"/>
            </a:pPr>
            <a:endParaRPr lang="en-US" sz="2800" dirty="0" smtClean="0">
              <a:solidFill>
                <a:prstClr val="black"/>
              </a:solidFill>
            </a:endParaRPr>
          </a:p>
          <a:p>
            <a:pPr marL="342900" indent="-342900">
              <a:buFont typeface="+mj-lt"/>
              <a:buAutoNum type="alphaLcParenR"/>
            </a:pPr>
            <a:endParaRPr lang="en-US" sz="2800" dirty="0" smtClean="0">
              <a:solidFill>
                <a:prstClr val="black"/>
              </a:solidFill>
            </a:endParaRPr>
          </a:p>
          <a:p>
            <a:pPr marL="342900" indent="-342900">
              <a:buFont typeface="+mj-lt"/>
              <a:buAutoNum type="alphaLcParenR"/>
            </a:pPr>
            <a:endParaRPr lang="en-US" dirty="0">
              <a:solidFill>
                <a:prstClr val="black"/>
              </a:solidFill>
            </a:endParaRPr>
          </a:p>
        </p:txBody>
      </p:sp>
    </p:spTree>
    <p:extLst>
      <p:ext uri="{BB962C8B-B14F-4D97-AF65-F5344CB8AC3E}">
        <p14:creationId xmlns:p14="http://schemas.microsoft.com/office/powerpoint/2010/main" val="355548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par>
                                <p:cTn id="10" presetID="42" presetClass="entr" presetSubtype="0" fill="hold" grpId="0" nodeType="withEffect">
                                  <p:stCondLst>
                                    <p:cond delay="25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676400"/>
          </a:xfrm>
        </p:spPr>
        <p:txBody>
          <a:bodyPr>
            <a:noAutofit/>
          </a:bodyPr>
          <a:lstStyle/>
          <a:p>
            <a:r>
              <a:rPr lang="en-US" sz="3600" dirty="0" smtClean="0">
                <a:solidFill>
                  <a:schemeClr val="bg1"/>
                </a:solidFill>
              </a:rPr>
              <a:t>According to Colossians 2:16, </a:t>
            </a:r>
            <a:br>
              <a:rPr lang="en-US" sz="3600" dirty="0" smtClean="0">
                <a:solidFill>
                  <a:schemeClr val="bg1"/>
                </a:solidFill>
              </a:rPr>
            </a:br>
            <a:r>
              <a:rPr lang="en-US" sz="3600" dirty="0" smtClean="0">
                <a:solidFill>
                  <a:schemeClr val="bg1"/>
                </a:solidFill>
              </a:rPr>
              <a:t>should we judge others by what they eat, drink, or in regard to religious holidays?</a:t>
            </a:r>
            <a:endParaRPr lang="en-US" sz="3600" dirty="0">
              <a:solidFill>
                <a:schemeClr val="bg1"/>
              </a:solidFill>
            </a:endParaRPr>
          </a:p>
        </p:txBody>
      </p:sp>
      <p:sp>
        <p:nvSpPr>
          <p:cNvPr id="24" name="TextBox 23"/>
          <p:cNvSpPr txBox="1"/>
          <p:nvPr/>
        </p:nvSpPr>
        <p:spPr>
          <a:xfrm>
            <a:off x="228600" y="5004636"/>
            <a:ext cx="5410200" cy="830997"/>
          </a:xfrm>
          <a:prstGeom prst="rect">
            <a:avLst/>
          </a:prstGeom>
          <a:noFill/>
        </p:spPr>
        <p:txBody>
          <a:bodyPr wrap="square" rtlCol="0">
            <a:spAutoFit/>
          </a:bodyPr>
          <a:lstStyle/>
          <a:p>
            <a:r>
              <a:rPr lang="en-US" sz="2400" dirty="0" smtClean="0">
                <a:solidFill>
                  <a:prstClr val="black"/>
                </a:solidFill>
              </a:rPr>
              <a:t>Answer:  no</a:t>
            </a:r>
          </a:p>
          <a:p>
            <a:r>
              <a:rPr lang="en-US" sz="2400" dirty="0" smtClean="0">
                <a:solidFill>
                  <a:prstClr val="black"/>
                </a:solidFill>
              </a:rPr>
              <a:t>(These are not ‘salvation issues’)</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41030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0"/>
            <a:ext cx="8229600" cy="2667000"/>
          </a:xfrm>
        </p:spPr>
        <p:txBody>
          <a:bodyPr>
            <a:normAutofit/>
          </a:bodyPr>
          <a:lstStyle/>
          <a:p>
            <a:r>
              <a:rPr lang="en-US" sz="9600" dirty="0" smtClean="0"/>
              <a:t>Colossians</a:t>
            </a:r>
            <a:endParaRPr lang="en-US" sz="9600" dirty="0"/>
          </a:p>
        </p:txBody>
      </p:sp>
      <p:pic>
        <p:nvPicPr>
          <p:cNvPr id="11266" name="Picture 2" descr="http://netage.org/wp-content/uploads/2015/10/Apostle-Pau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04800"/>
            <a:ext cx="2495550" cy="3743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1600" y="990600"/>
            <a:ext cx="3886200" cy="523220"/>
          </a:xfrm>
          <a:prstGeom prst="rect">
            <a:avLst/>
          </a:prstGeom>
          <a:noFill/>
        </p:spPr>
        <p:txBody>
          <a:bodyPr wrap="square" rtlCol="0">
            <a:spAutoFit/>
          </a:bodyPr>
          <a:lstStyle/>
          <a:p>
            <a:r>
              <a:rPr lang="en-US" sz="2800" dirty="0">
                <a:solidFill>
                  <a:prstClr val="white"/>
                </a:solidFill>
              </a:rPr>
              <a:t>Paul’s letter </a:t>
            </a:r>
            <a:r>
              <a:rPr lang="en-US" sz="2800" dirty="0" smtClean="0">
                <a:solidFill>
                  <a:prstClr val="white"/>
                </a:solidFill>
              </a:rPr>
              <a:t>to the</a:t>
            </a:r>
            <a:endParaRPr lang="en-US" sz="2800" dirty="0">
              <a:solidFill>
                <a:prstClr val="white"/>
              </a:solidFill>
            </a:endParaRPr>
          </a:p>
        </p:txBody>
      </p:sp>
    </p:spTree>
    <p:extLst>
      <p:ext uri="{BB962C8B-B14F-4D97-AF65-F5344CB8AC3E}">
        <p14:creationId xmlns:p14="http://schemas.microsoft.com/office/powerpoint/2010/main" val="226876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
        <p:nvSpPr>
          <p:cNvPr id="2" name="Title 1"/>
          <p:cNvSpPr>
            <a:spLocks noGrp="1"/>
          </p:cNvSpPr>
          <p:nvPr>
            <p:ph type="title"/>
          </p:nvPr>
        </p:nvSpPr>
        <p:spPr>
          <a:xfrm>
            <a:off x="457200" y="3048000"/>
            <a:ext cx="8229600" cy="1143000"/>
          </a:xfrm>
        </p:spPr>
        <p:txBody>
          <a:bodyPr>
            <a:normAutofit/>
            <a:scene3d>
              <a:camera prst="orthographicFront"/>
              <a:lightRig rig="threePt" dir="t"/>
            </a:scene3d>
            <a:sp3d extrusionH="57150">
              <a:bevelT w="38100" h="38100" prst="angle"/>
            </a:sp3d>
          </a:bodyPr>
          <a:lstStyle/>
          <a:p>
            <a:r>
              <a:rPr lang="en-US" sz="6600" b="1" dirty="0" smtClean="0">
                <a:solidFill>
                  <a:srgbClr val="C00000"/>
                </a:solidFill>
              </a:rPr>
              <a:t>Chapter 3</a:t>
            </a:r>
            <a:endParaRPr lang="en-US" sz="6600" b="1" dirty="0">
              <a:solidFill>
                <a:srgbClr val="C00000"/>
              </a:solidFill>
            </a:endParaRPr>
          </a:p>
        </p:txBody>
      </p:sp>
    </p:spTree>
    <p:extLst>
      <p:ext uri="{BB962C8B-B14F-4D97-AF65-F5344CB8AC3E}">
        <p14:creationId xmlns:p14="http://schemas.microsoft.com/office/powerpoint/2010/main" val="915264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
        <p:nvSpPr>
          <p:cNvPr id="10" name="Title 1"/>
          <p:cNvSpPr txBox="1">
            <a:spLocks/>
          </p:cNvSpPr>
          <p:nvPr/>
        </p:nvSpPr>
        <p:spPr>
          <a:xfrm>
            <a:off x="929802" y="1817803"/>
            <a:ext cx="6858000" cy="15459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prstClr val="black"/>
                </a:solidFill>
              </a:rPr>
              <a:t>According to Colossians 3:1-2,</a:t>
            </a:r>
          </a:p>
          <a:p>
            <a:r>
              <a:rPr lang="en-US" sz="3600" dirty="0" smtClean="0">
                <a:solidFill>
                  <a:prstClr val="black"/>
                </a:solidFill>
              </a:rPr>
              <a:t>what should we seek or set our mind on?</a:t>
            </a:r>
            <a:endParaRPr lang="en-US" sz="3600" dirty="0">
              <a:solidFill>
                <a:prstClr val="black"/>
              </a:solidFill>
            </a:endParaRPr>
          </a:p>
        </p:txBody>
      </p:sp>
      <p:sp>
        <p:nvSpPr>
          <p:cNvPr id="11" name="TextBox 10"/>
          <p:cNvSpPr txBox="1"/>
          <p:nvPr/>
        </p:nvSpPr>
        <p:spPr>
          <a:xfrm>
            <a:off x="838200" y="4615934"/>
            <a:ext cx="6477000" cy="369332"/>
          </a:xfrm>
          <a:prstGeom prst="rect">
            <a:avLst/>
          </a:prstGeom>
          <a:noFill/>
        </p:spPr>
        <p:txBody>
          <a:bodyPr wrap="square" rtlCol="0">
            <a:spAutoFit/>
          </a:bodyPr>
          <a:lstStyle/>
          <a:p>
            <a:pPr marL="342900" indent="-342900">
              <a:buFont typeface="+mj-lt"/>
              <a:buAutoNum type="alphaLcParenR"/>
            </a:pPr>
            <a:endParaRPr lang="en-US" dirty="0">
              <a:solidFill>
                <a:prstClr val="black"/>
              </a:solidFill>
            </a:endParaRPr>
          </a:p>
        </p:txBody>
      </p:sp>
      <p:sp>
        <p:nvSpPr>
          <p:cNvPr id="12" name="Oval 11"/>
          <p:cNvSpPr/>
          <p:nvPr/>
        </p:nvSpPr>
        <p:spPr>
          <a:xfrm>
            <a:off x="-58943" y="4615934"/>
            <a:ext cx="6629400" cy="4953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28600" y="3748206"/>
            <a:ext cx="8686800" cy="3816429"/>
          </a:xfrm>
          <a:prstGeom prst="rect">
            <a:avLst/>
          </a:prstGeom>
          <a:noFill/>
        </p:spPr>
        <p:txBody>
          <a:bodyPr wrap="square" rtlCol="0">
            <a:spAutoFit/>
          </a:bodyPr>
          <a:lstStyle/>
          <a:p>
            <a:pPr marL="342900" indent="-342900">
              <a:buFont typeface="+mj-lt"/>
              <a:buAutoNum type="alphaLcParenR"/>
            </a:pPr>
            <a:r>
              <a:rPr lang="en-US" sz="2800" dirty="0" smtClean="0">
                <a:solidFill>
                  <a:prstClr val="black"/>
                </a:solidFill>
              </a:rPr>
              <a:t>things hidden</a:t>
            </a:r>
          </a:p>
          <a:p>
            <a:pPr marL="342900" indent="-342900">
              <a:buFont typeface="+mj-lt"/>
              <a:buAutoNum type="alphaLcParenR"/>
            </a:pPr>
            <a:r>
              <a:rPr lang="en-US" sz="2800" dirty="0" smtClean="0">
                <a:solidFill>
                  <a:prstClr val="black"/>
                </a:solidFill>
              </a:rPr>
              <a:t>Waldo</a:t>
            </a:r>
          </a:p>
          <a:p>
            <a:pPr marL="342900" indent="-342900">
              <a:buFont typeface="+mj-lt"/>
              <a:buAutoNum type="alphaLcParenR"/>
            </a:pPr>
            <a:r>
              <a:rPr lang="en-US" sz="2800" dirty="0" smtClean="0">
                <a:solidFill>
                  <a:prstClr val="black"/>
                </a:solidFill>
              </a:rPr>
              <a:t>things above</a:t>
            </a:r>
          </a:p>
          <a:p>
            <a:pPr marL="342900" indent="-342900">
              <a:buFont typeface="+mj-lt"/>
              <a:buAutoNum type="alphaLcParenR"/>
            </a:pPr>
            <a:r>
              <a:rPr lang="en-US" sz="2800" dirty="0" smtClean="0">
                <a:solidFill>
                  <a:prstClr val="black"/>
                </a:solidFill>
              </a:rPr>
              <a:t>things on earth</a:t>
            </a:r>
          </a:p>
          <a:p>
            <a:pPr marL="342900" indent="-342900">
              <a:buFont typeface="+mj-lt"/>
              <a:buAutoNum type="alphaLcParenR"/>
            </a:pPr>
            <a:r>
              <a:rPr lang="en-US" sz="2800" dirty="0" smtClean="0">
                <a:solidFill>
                  <a:prstClr val="black"/>
                </a:solidFill>
              </a:rPr>
              <a:t>Nemo</a:t>
            </a:r>
          </a:p>
          <a:p>
            <a:pPr marL="342900" indent="-342900">
              <a:buFont typeface="+mj-lt"/>
              <a:buAutoNum type="alphaLcParenR"/>
            </a:pPr>
            <a:endParaRPr lang="en-US" sz="2800" dirty="0" smtClean="0">
              <a:solidFill>
                <a:prstClr val="black"/>
              </a:solidFill>
            </a:endParaRPr>
          </a:p>
          <a:p>
            <a:pPr marL="342900" indent="-342900">
              <a:buFont typeface="+mj-lt"/>
              <a:buAutoNum type="alphaLcParenR"/>
            </a:pPr>
            <a:endParaRPr lang="en-US" sz="2800" dirty="0" smtClean="0">
              <a:solidFill>
                <a:prstClr val="black"/>
              </a:solidFill>
            </a:endParaRPr>
          </a:p>
          <a:p>
            <a:pPr marL="342900" indent="-342900">
              <a:buFont typeface="+mj-lt"/>
              <a:buAutoNum type="alphaLcParenR"/>
            </a:pPr>
            <a:endParaRPr lang="en-US" sz="2800" dirty="0" smtClean="0">
              <a:solidFill>
                <a:prstClr val="black"/>
              </a:solidFill>
            </a:endParaRPr>
          </a:p>
          <a:p>
            <a:pPr marL="342900" indent="-342900">
              <a:buFont typeface="+mj-lt"/>
              <a:buAutoNum type="alphaLcParenR"/>
            </a:pPr>
            <a:endParaRPr lang="en-US" dirty="0">
              <a:solidFill>
                <a:prstClr val="black"/>
              </a:solidFill>
            </a:endParaRPr>
          </a:p>
        </p:txBody>
      </p:sp>
    </p:spTree>
    <p:extLst>
      <p:ext uri="{BB962C8B-B14F-4D97-AF65-F5344CB8AC3E}">
        <p14:creationId xmlns:p14="http://schemas.microsoft.com/office/powerpoint/2010/main" val="404295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par>
                                <p:cTn id="10" presetID="42" presetClass="entr" presetSubtype="0" fill="hold" grpId="0" nodeType="withEffect">
                                  <p:stCondLst>
                                    <p:cond delay="25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
        <p:nvSpPr>
          <p:cNvPr id="10" name="Title 1"/>
          <p:cNvSpPr txBox="1">
            <a:spLocks/>
          </p:cNvSpPr>
          <p:nvPr/>
        </p:nvSpPr>
        <p:spPr>
          <a:xfrm>
            <a:off x="929802" y="1817803"/>
            <a:ext cx="6858000" cy="15459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prstClr val="black"/>
                </a:solidFill>
              </a:rPr>
              <a:t>According to Colossians 3:5,</a:t>
            </a:r>
          </a:p>
          <a:p>
            <a:r>
              <a:rPr lang="en-US" sz="3600" dirty="0" smtClean="0">
                <a:solidFill>
                  <a:prstClr val="black"/>
                </a:solidFill>
              </a:rPr>
              <a:t>what should we put to death?</a:t>
            </a:r>
            <a:endParaRPr lang="en-US" sz="3600" dirty="0">
              <a:solidFill>
                <a:prstClr val="black"/>
              </a:solidFill>
            </a:endParaRPr>
          </a:p>
        </p:txBody>
      </p:sp>
      <p:sp>
        <p:nvSpPr>
          <p:cNvPr id="11" name="TextBox 10"/>
          <p:cNvSpPr txBox="1"/>
          <p:nvPr/>
        </p:nvSpPr>
        <p:spPr>
          <a:xfrm>
            <a:off x="838200" y="4615934"/>
            <a:ext cx="6477000" cy="369332"/>
          </a:xfrm>
          <a:prstGeom prst="rect">
            <a:avLst/>
          </a:prstGeom>
          <a:noFill/>
        </p:spPr>
        <p:txBody>
          <a:bodyPr wrap="square" rtlCol="0">
            <a:spAutoFit/>
          </a:bodyPr>
          <a:lstStyle/>
          <a:p>
            <a:pPr marL="342900" indent="-342900">
              <a:buFont typeface="+mj-lt"/>
              <a:buAutoNum type="alphaLcParenR"/>
            </a:pPr>
            <a:endParaRPr lang="en-US" dirty="0">
              <a:solidFill>
                <a:prstClr val="black"/>
              </a:solidFill>
            </a:endParaRPr>
          </a:p>
        </p:txBody>
      </p:sp>
      <p:sp>
        <p:nvSpPr>
          <p:cNvPr id="12" name="Oval 11"/>
          <p:cNvSpPr/>
          <p:nvPr/>
        </p:nvSpPr>
        <p:spPr>
          <a:xfrm>
            <a:off x="-15498" y="5715000"/>
            <a:ext cx="6629400" cy="4953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191049" y="3556962"/>
            <a:ext cx="8686800" cy="3108543"/>
          </a:xfrm>
          <a:prstGeom prst="rect">
            <a:avLst/>
          </a:prstGeom>
          <a:noFill/>
        </p:spPr>
        <p:txBody>
          <a:bodyPr wrap="square" rtlCol="0">
            <a:spAutoFit/>
          </a:bodyPr>
          <a:lstStyle/>
          <a:p>
            <a:pPr marL="342900" indent="-342900">
              <a:buFont typeface="+mj-lt"/>
              <a:buAutoNum type="alphaLcParenR"/>
            </a:pPr>
            <a:r>
              <a:rPr lang="en-US" sz="2800" dirty="0" smtClean="0">
                <a:solidFill>
                  <a:prstClr val="black"/>
                </a:solidFill>
              </a:rPr>
              <a:t>spiders and snakes</a:t>
            </a:r>
          </a:p>
          <a:p>
            <a:pPr marL="342900" indent="-342900">
              <a:buFont typeface="+mj-lt"/>
              <a:buAutoNum type="alphaLcParenR"/>
            </a:pPr>
            <a:r>
              <a:rPr lang="en-US" sz="2800" dirty="0" smtClean="0">
                <a:solidFill>
                  <a:prstClr val="black"/>
                </a:solidFill>
              </a:rPr>
              <a:t>fornication</a:t>
            </a:r>
            <a:r>
              <a:rPr lang="en-US" sz="2800" dirty="0">
                <a:solidFill>
                  <a:prstClr val="black"/>
                </a:solidFill>
              </a:rPr>
              <a:t> </a:t>
            </a:r>
            <a:r>
              <a:rPr lang="en-US" sz="2800" dirty="0" smtClean="0">
                <a:solidFill>
                  <a:prstClr val="black"/>
                </a:solidFill>
              </a:rPr>
              <a:t>&amp; uncleanness</a:t>
            </a:r>
          </a:p>
          <a:p>
            <a:pPr marL="342900" indent="-342900">
              <a:buFont typeface="+mj-lt"/>
              <a:buAutoNum type="alphaLcParenR"/>
            </a:pPr>
            <a:r>
              <a:rPr lang="en-US" sz="2800" dirty="0" smtClean="0">
                <a:solidFill>
                  <a:prstClr val="black"/>
                </a:solidFill>
              </a:rPr>
              <a:t>evolution </a:t>
            </a:r>
          </a:p>
          <a:p>
            <a:pPr marL="342900" indent="-342900">
              <a:buFont typeface="+mj-lt"/>
              <a:buAutoNum type="alphaLcParenR"/>
            </a:pPr>
            <a:r>
              <a:rPr lang="en-US" sz="2800" dirty="0" smtClean="0">
                <a:solidFill>
                  <a:prstClr val="black"/>
                </a:solidFill>
              </a:rPr>
              <a:t>evil desire &amp; covetousness</a:t>
            </a:r>
          </a:p>
          <a:p>
            <a:pPr marL="342900" indent="-342900">
              <a:buFont typeface="+mj-lt"/>
              <a:buAutoNum type="alphaLcParenR"/>
            </a:pPr>
            <a:r>
              <a:rPr lang="en-US" sz="2800" dirty="0" smtClean="0">
                <a:solidFill>
                  <a:prstClr val="black"/>
                </a:solidFill>
              </a:rPr>
              <a:t>bad guys</a:t>
            </a:r>
          </a:p>
          <a:p>
            <a:pPr marL="342900" indent="-342900">
              <a:buFont typeface="+mj-lt"/>
              <a:buAutoNum type="alphaLcParenR"/>
            </a:pPr>
            <a:r>
              <a:rPr lang="en-US" sz="2800" dirty="0" smtClean="0">
                <a:solidFill>
                  <a:prstClr val="black"/>
                </a:solidFill>
              </a:rPr>
              <a:t>b &amp; d</a:t>
            </a:r>
          </a:p>
          <a:p>
            <a:pPr marL="342900" indent="-342900">
              <a:buFont typeface="+mj-lt"/>
              <a:buAutoNum type="alphaLcParenR"/>
            </a:pPr>
            <a:r>
              <a:rPr lang="en-US" sz="2800" dirty="0" smtClean="0">
                <a:solidFill>
                  <a:prstClr val="black"/>
                </a:solidFill>
              </a:rPr>
              <a:t>A&amp;W</a:t>
            </a:r>
            <a:endParaRPr lang="en-US" dirty="0">
              <a:solidFill>
                <a:prstClr val="black"/>
              </a:solidFill>
            </a:endParaRPr>
          </a:p>
        </p:txBody>
      </p:sp>
    </p:spTree>
    <p:extLst>
      <p:ext uri="{BB962C8B-B14F-4D97-AF65-F5344CB8AC3E}">
        <p14:creationId xmlns:p14="http://schemas.microsoft.com/office/powerpoint/2010/main" val="426145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par>
                                <p:cTn id="10" presetID="42" presetClass="entr" presetSubtype="0" fill="hold" grpId="0" nodeType="withEffect">
                                  <p:stCondLst>
                                    <p:cond delay="25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229600" cy="3328236"/>
          </a:xfrm>
        </p:spPr>
        <p:txBody>
          <a:bodyPr>
            <a:noAutofit/>
          </a:bodyPr>
          <a:lstStyle/>
          <a:p>
            <a:r>
              <a:rPr lang="en-US" sz="3600" dirty="0">
                <a:solidFill>
                  <a:schemeClr val="bg1"/>
                </a:solidFill>
              </a:rPr>
              <a:t>Complete Colossians </a:t>
            </a:r>
            <a:r>
              <a:rPr lang="en-US" sz="3600" dirty="0" smtClean="0">
                <a:solidFill>
                  <a:schemeClr val="bg1"/>
                </a:solidFill>
              </a:rPr>
              <a:t> 3:8-9, </a:t>
            </a:r>
            <a:r>
              <a:rPr lang="en-US" sz="3600" dirty="0">
                <a:solidFill>
                  <a:schemeClr val="bg1"/>
                </a:solidFill>
              </a:rPr>
              <a:t/>
            </a:r>
            <a:br>
              <a:rPr lang="en-US" sz="3600" dirty="0">
                <a:solidFill>
                  <a:schemeClr val="bg1"/>
                </a:solidFill>
              </a:rPr>
            </a:br>
            <a:r>
              <a:rPr lang="en-US" sz="3600" dirty="0" smtClean="0">
                <a:solidFill>
                  <a:schemeClr val="bg1"/>
                </a:solidFill>
              </a:rPr>
              <a:t>“But </a:t>
            </a:r>
            <a:r>
              <a:rPr lang="en-US" sz="3600" dirty="0">
                <a:solidFill>
                  <a:schemeClr val="bg1"/>
                </a:solidFill>
              </a:rPr>
              <a:t>now you yourselves are to put off all these: anger, </a:t>
            </a:r>
            <a:r>
              <a:rPr lang="en-US" sz="3600" dirty="0" smtClean="0">
                <a:solidFill>
                  <a:schemeClr val="bg1"/>
                </a:solidFill>
              </a:rPr>
              <a:t>_____, </a:t>
            </a:r>
            <a:r>
              <a:rPr lang="en-US" sz="3600" dirty="0">
                <a:solidFill>
                  <a:schemeClr val="bg1"/>
                </a:solidFill>
              </a:rPr>
              <a:t>malice, blasphemy, filthy </a:t>
            </a:r>
            <a:r>
              <a:rPr lang="en-US" sz="3600" dirty="0" smtClean="0">
                <a:solidFill>
                  <a:schemeClr val="bg1"/>
                </a:solidFill>
              </a:rPr>
              <a:t>__________ </a:t>
            </a:r>
            <a:r>
              <a:rPr lang="en-US" sz="3600" dirty="0">
                <a:solidFill>
                  <a:schemeClr val="bg1"/>
                </a:solidFill>
              </a:rPr>
              <a:t>out of your mouth. </a:t>
            </a:r>
            <a:r>
              <a:rPr lang="en-US" sz="3600" dirty="0" smtClean="0">
                <a:solidFill>
                  <a:schemeClr val="bg1"/>
                </a:solidFill>
              </a:rPr>
              <a:t>      Do </a:t>
            </a:r>
            <a:r>
              <a:rPr lang="en-US" sz="3600" dirty="0">
                <a:solidFill>
                  <a:schemeClr val="bg1"/>
                </a:solidFill>
              </a:rPr>
              <a:t>not </a:t>
            </a:r>
            <a:r>
              <a:rPr lang="en-US" sz="3600" dirty="0" smtClean="0">
                <a:solidFill>
                  <a:schemeClr val="bg1"/>
                </a:solidFill>
              </a:rPr>
              <a:t>___ </a:t>
            </a:r>
            <a:r>
              <a:rPr lang="en-US" sz="3600" dirty="0">
                <a:solidFill>
                  <a:schemeClr val="bg1"/>
                </a:solidFill>
              </a:rPr>
              <a:t>to one another, since you have put off the old man with his deeds</a:t>
            </a:r>
            <a:r>
              <a:rPr lang="en-US" sz="3600" dirty="0" smtClean="0">
                <a:solidFill>
                  <a:schemeClr val="bg1"/>
                </a:solidFill>
              </a:rPr>
              <a:t>,”</a:t>
            </a:r>
            <a:endParaRPr lang="en-US" sz="3600" dirty="0"/>
          </a:p>
        </p:txBody>
      </p:sp>
      <p:sp>
        <p:nvSpPr>
          <p:cNvPr id="24" name="TextBox 23"/>
          <p:cNvSpPr txBox="1"/>
          <p:nvPr/>
        </p:nvSpPr>
        <p:spPr>
          <a:xfrm>
            <a:off x="228600" y="6019800"/>
            <a:ext cx="4114800" cy="461665"/>
          </a:xfrm>
          <a:prstGeom prst="rect">
            <a:avLst/>
          </a:prstGeom>
          <a:noFill/>
        </p:spPr>
        <p:txBody>
          <a:bodyPr wrap="square" rtlCol="0">
            <a:spAutoFit/>
          </a:bodyPr>
          <a:lstStyle/>
          <a:p>
            <a:r>
              <a:rPr lang="en-US" sz="2400" dirty="0" smtClean="0">
                <a:solidFill>
                  <a:prstClr val="black"/>
                </a:solidFill>
              </a:rPr>
              <a:t>Answer:  wrath,  language, lie</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a:solidFill>
                  <a:prstClr val="black"/>
                </a:solidFill>
              </a:rPr>
              <a:t>3</a:t>
            </a:r>
            <a:r>
              <a:rPr lang="en-US" dirty="0" smtClean="0">
                <a:solidFill>
                  <a:prstClr val="black"/>
                </a:solidFill>
              </a:rPr>
              <a:t> points</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284599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3254268"/>
          </a:xfrm>
        </p:spPr>
        <p:txBody>
          <a:bodyPr>
            <a:noAutofit/>
          </a:bodyPr>
          <a:lstStyle/>
          <a:p>
            <a:r>
              <a:rPr lang="en-US" sz="3600" dirty="0" smtClean="0">
                <a:solidFill>
                  <a:schemeClr val="bg1"/>
                </a:solidFill>
              </a:rPr>
              <a:t>Complete Colossians 3:12-13, </a:t>
            </a:r>
            <a:br>
              <a:rPr lang="en-US" sz="3600" dirty="0" smtClean="0">
                <a:solidFill>
                  <a:schemeClr val="bg1"/>
                </a:solidFill>
              </a:rPr>
            </a:br>
            <a:r>
              <a:rPr lang="en-US" sz="3600" dirty="0">
                <a:solidFill>
                  <a:schemeClr val="bg1"/>
                </a:solidFill>
              </a:rPr>
              <a:t>“Therefore, as the elect of God, holy and beloved, put on tender mercies, </a:t>
            </a:r>
            <a:r>
              <a:rPr lang="en-US" sz="3600" dirty="0" smtClean="0">
                <a:solidFill>
                  <a:schemeClr val="bg1"/>
                </a:solidFill>
              </a:rPr>
              <a:t>_______, </a:t>
            </a:r>
            <a:r>
              <a:rPr lang="en-US" sz="3600" dirty="0">
                <a:solidFill>
                  <a:schemeClr val="bg1"/>
                </a:solidFill>
              </a:rPr>
              <a:t>humility, meekness, </a:t>
            </a:r>
            <a:r>
              <a:rPr lang="en-US" sz="3600" dirty="0" smtClean="0">
                <a:solidFill>
                  <a:schemeClr val="bg1"/>
                </a:solidFill>
              </a:rPr>
              <a:t>___________;   bearing </a:t>
            </a:r>
            <a:r>
              <a:rPr lang="en-US" sz="3600" dirty="0">
                <a:solidFill>
                  <a:schemeClr val="bg1"/>
                </a:solidFill>
              </a:rPr>
              <a:t>with one another, </a:t>
            </a:r>
            <a:r>
              <a:rPr lang="en-US" sz="3600" dirty="0" smtClean="0">
                <a:solidFill>
                  <a:schemeClr val="bg1"/>
                </a:solidFill>
              </a:rPr>
              <a:t>                        and _________ </a:t>
            </a:r>
            <a:r>
              <a:rPr lang="en-US" sz="3600" dirty="0">
                <a:solidFill>
                  <a:schemeClr val="bg1"/>
                </a:solidFill>
              </a:rPr>
              <a:t>one another</a:t>
            </a:r>
            <a:r>
              <a:rPr lang="en-US" sz="3600" dirty="0" smtClean="0">
                <a:solidFill>
                  <a:schemeClr val="bg1"/>
                </a:solidFill>
              </a:rPr>
              <a:t>,…”</a:t>
            </a:r>
            <a:endParaRPr lang="en-US" sz="3600" dirty="0">
              <a:solidFill>
                <a:schemeClr val="bg1"/>
              </a:solidFill>
            </a:endParaRPr>
          </a:p>
        </p:txBody>
      </p:sp>
      <p:sp>
        <p:nvSpPr>
          <p:cNvPr id="24" name="TextBox 23"/>
          <p:cNvSpPr txBox="1"/>
          <p:nvPr/>
        </p:nvSpPr>
        <p:spPr>
          <a:xfrm>
            <a:off x="228600" y="6096000"/>
            <a:ext cx="6629400" cy="461665"/>
          </a:xfrm>
          <a:prstGeom prst="rect">
            <a:avLst/>
          </a:prstGeom>
          <a:noFill/>
        </p:spPr>
        <p:txBody>
          <a:bodyPr wrap="square" rtlCol="0">
            <a:spAutoFit/>
          </a:bodyPr>
          <a:lstStyle/>
          <a:p>
            <a:r>
              <a:rPr lang="en-US" sz="2400" dirty="0" smtClean="0">
                <a:solidFill>
                  <a:prstClr val="black"/>
                </a:solidFill>
              </a:rPr>
              <a:t>Answer:  kindness, longsuffering, forgiving</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a:solidFill>
                  <a:prstClr val="black"/>
                </a:solidFill>
              </a:rPr>
              <a:t>3</a:t>
            </a:r>
            <a:r>
              <a:rPr lang="en-US" dirty="0" smtClean="0">
                <a:solidFill>
                  <a:prstClr val="black"/>
                </a:solidFill>
              </a:rPr>
              <a:t> points</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257140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3254268"/>
          </a:xfrm>
        </p:spPr>
        <p:txBody>
          <a:bodyPr>
            <a:noAutofit/>
          </a:bodyPr>
          <a:lstStyle/>
          <a:p>
            <a:r>
              <a:rPr lang="en-US" sz="3600" dirty="0" smtClean="0">
                <a:solidFill>
                  <a:schemeClr val="bg1"/>
                </a:solidFill>
              </a:rPr>
              <a:t>Complete Colossians 3:14-15, </a:t>
            </a:r>
            <a:br>
              <a:rPr lang="en-US" sz="3600" dirty="0" smtClean="0">
                <a:solidFill>
                  <a:schemeClr val="bg1"/>
                </a:solidFill>
              </a:rPr>
            </a:br>
            <a:r>
              <a:rPr lang="en-US" sz="3600" dirty="0">
                <a:solidFill>
                  <a:schemeClr val="bg1"/>
                </a:solidFill>
              </a:rPr>
              <a:t>“But above all these things put on </a:t>
            </a:r>
            <a:r>
              <a:rPr lang="en-US" sz="3600" dirty="0" smtClean="0">
                <a:solidFill>
                  <a:schemeClr val="bg1"/>
                </a:solidFill>
              </a:rPr>
              <a:t>____, </a:t>
            </a:r>
            <a:r>
              <a:rPr lang="en-US" sz="3600" dirty="0">
                <a:solidFill>
                  <a:schemeClr val="bg1"/>
                </a:solidFill>
              </a:rPr>
              <a:t>which is the bond of perfection. </a:t>
            </a:r>
            <a:r>
              <a:rPr lang="en-US" sz="3600" dirty="0" smtClean="0">
                <a:solidFill>
                  <a:schemeClr val="bg1"/>
                </a:solidFill>
              </a:rPr>
              <a:t> </a:t>
            </a:r>
            <a:r>
              <a:rPr lang="en-US" sz="3600" dirty="0">
                <a:solidFill>
                  <a:schemeClr val="bg1"/>
                </a:solidFill>
              </a:rPr>
              <a:t>And let the </a:t>
            </a:r>
            <a:r>
              <a:rPr lang="en-US" sz="3600" dirty="0" smtClean="0">
                <a:solidFill>
                  <a:schemeClr val="bg1"/>
                </a:solidFill>
              </a:rPr>
              <a:t>______ </a:t>
            </a:r>
            <a:r>
              <a:rPr lang="en-US" sz="3600" dirty="0">
                <a:solidFill>
                  <a:schemeClr val="bg1"/>
                </a:solidFill>
              </a:rPr>
              <a:t>of God rule in your hearts, to which also you were called in one body; and be </a:t>
            </a:r>
            <a:r>
              <a:rPr lang="en-US" sz="3600" dirty="0" smtClean="0">
                <a:solidFill>
                  <a:schemeClr val="bg1"/>
                </a:solidFill>
              </a:rPr>
              <a:t>_________. ”</a:t>
            </a:r>
            <a:endParaRPr lang="en-US" sz="3600" dirty="0">
              <a:solidFill>
                <a:schemeClr val="bg1"/>
              </a:solidFill>
            </a:endParaRPr>
          </a:p>
        </p:txBody>
      </p:sp>
      <p:sp>
        <p:nvSpPr>
          <p:cNvPr id="24" name="TextBox 23"/>
          <p:cNvSpPr txBox="1"/>
          <p:nvPr/>
        </p:nvSpPr>
        <p:spPr>
          <a:xfrm>
            <a:off x="228600" y="6096000"/>
            <a:ext cx="6629400" cy="461665"/>
          </a:xfrm>
          <a:prstGeom prst="rect">
            <a:avLst/>
          </a:prstGeom>
          <a:noFill/>
        </p:spPr>
        <p:txBody>
          <a:bodyPr wrap="square" rtlCol="0">
            <a:spAutoFit/>
          </a:bodyPr>
          <a:lstStyle/>
          <a:p>
            <a:r>
              <a:rPr lang="en-US" sz="2400" dirty="0" smtClean="0">
                <a:solidFill>
                  <a:prstClr val="black"/>
                </a:solidFill>
              </a:rPr>
              <a:t>Answer:  love, peace, thankful</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a:solidFill>
                  <a:prstClr val="black"/>
                </a:solidFill>
              </a:rPr>
              <a:t>3</a:t>
            </a:r>
            <a:r>
              <a:rPr lang="en-US" smtClean="0">
                <a:solidFill>
                  <a:prstClr val="black"/>
                </a:solidFill>
              </a:rPr>
              <a:t> points</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230430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
        <p:nvSpPr>
          <p:cNvPr id="10" name="Title 1"/>
          <p:cNvSpPr txBox="1">
            <a:spLocks/>
          </p:cNvSpPr>
          <p:nvPr/>
        </p:nvSpPr>
        <p:spPr>
          <a:xfrm>
            <a:off x="929802" y="1817803"/>
            <a:ext cx="6858000" cy="15459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prstClr val="black"/>
                </a:solidFill>
              </a:rPr>
              <a:t>According to Colossians 3:16,</a:t>
            </a:r>
          </a:p>
          <a:p>
            <a:r>
              <a:rPr lang="en-US" sz="3600" dirty="0" smtClean="0">
                <a:solidFill>
                  <a:prstClr val="black"/>
                </a:solidFill>
              </a:rPr>
              <a:t>how should we admonish each other?</a:t>
            </a:r>
            <a:endParaRPr lang="en-US" sz="3600" dirty="0">
              <a:solidFill>
                <a:prstClr val="black"/>
              </a:solidFill>
            </a:endParaRPr>
          </a:p>
        </p:txBody>
      </p:sp>
      <p:sp>
        <p:nvSpPr>
          <p:cNvPr id="11" name="TextBox 10"/>
          <p:cNvSpPr txBox="1"/>
          <p:nvPr/>
        </p:nvSpPr>
        <p:spPr>
          <a:xfrm>
            <a:off x="838200" y="4615934"/>
            <a:ext cx="6477000" cy="369332"/>
          </a:xfrm>
          <a:prstGeom prst="rect">
            <a:avLst/>
          </a:prstGeom>
          <a:noFill/>
        </p:spPr>
        <p:txBody>
          <a:bodyPr wrap="square" rtlCol="0">
            <a:spAutoFit/>
          </a:bodyPr>
          <a:lstStyle/>
          <a:p>
            <a:pPr marL="342900" indent="-342900">
              <a:buFont typeface="+mj-lt"/>
              <a:buAutoNum type="alphaLcParenR"/>
            </a:pPr>
            <a:endParaRPr lang="en-US" dirty="0">
              <a:solidFill>
                <a:prstClr val="black"/>
              </a:solidFill>
            </a:endParaRPr>
          </a:p>
        </p:txBody>
      </p:sp>
      <p:sp>
        <p:nvSpPr>
          <p:cNvPr id="12" name="Oval 11"/>
          <p:cNvSpPr/>
          <p:nvPr/>
        </p:nvSpPr>
        <p:spPr>
          <a:xfrm>
            <a:off x="0" y="3952051"/>
            <a:ext cx="6629400" cy="4953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450742" y="3952051"/>
            <a:ext cx="8686800" cy="2523768"/>
          </a:xfrm>
          <a:prstGeom prst="rect">
            <a:avLst/>
          </a:prstGeom>
          <a:noFill/>
        </p:spPr>
        <p:txBody>
          <a:bodyPr wrap="square" rtlCol="0">
            <a:spAutoFit/>
          </a:bodyPr>
          <a:lstStyle/>
          <a:p>
            <a:pPr marL="342900" indent="-342900">
              <a:buFont typeface="+mj-lt"/>
              <a:buAutoNum type="alphaLcParenR"/>
            </a:pPr>
            <a:r>
              <a:rPr lang="en-US" sz="2800" dirty="0" smtClean="0">
                <a:solidFill>
                  <a:prstClr val="black"/>
                </a:solidFill>
              </a:rPr>
              <a:t>with songs and a heart full of grace</a:t>
            </a:r>
          </a:p>
          <a:p>
            <a:pPr marL="342900" indent="-342900">
              <a:buFont typeface="+mj-lt"/>
              <a:buAutoNum type="alphaLcParenR"/>
            </a:pPr>
            <a:r>
              <a:rPr lang="en-US" sz="2800" dirty="0" smtClean="0">
                <a:solidFill>
                  <a:prstClr val="black"/>
                </a:solidFill>
              </a:rPr>
              <a:t>with a group of friends</a:t>
            </a:r>
          </a:p>
          <a:p>
            <a:pPr marL="342900" indent="-342900">
              <a:buFont typeface="+mj-lt"/>
              <a:buAutoNum type="alphaLcParenR"/>
            </a:pPr>
            <a:r>
              <a:rPr lang="en-US" sz="2800" dirty="0" smtClean="0">
                <a:solidFill>
                  <a:prstClr val="black"/>
                </a:solidFill>
              </a:rPr>
              <a:t>never</a:t>
            </a:r>
          </a:p>
          <a:p>
            <a:pPr marL="342900" indent="-342900">
              <a:buFont typeface="+mj-lt"/>
              <a:buAutoNum type="alphaLcParenR"/>
            </a:pPr>
            <a:r>
              <a:rPr lang="en-US" sz="2800" dirty="0" smtClean="0">
                <a:solidFill>
                  <a:prstClr val="black"/>
                </a:solidFill>
              </a:rPr>
              <a:t>in anger</a:t>
            </a:r>
          </a:p>
          <a:p>
            <a:pPr marL="342900" indent="-342900">
              <a:buFont typeface="+mj-lt"/>
              <a:buAutoNum type="alphaLcParenR"/>
            </a:pPr>
            <a:r>
              <a:rPr lang="en-US" sz="2800" dirty="0" smtClean="0">
                <a:solidFill>
                  <a:prstClr val="black"/>
                </a:solidFill>
              </a:rPr>
              <a:t>with Paul’s letters</a:t>
            </a:r>
          </a:p>
          <a:p>
            <a:pPr marL="342900" indent="-342900">
              <a:buFont typeface="+mj-lt"/>
              <a:buAutoNum type="alphaLcParenR"/>
            </a:pPr>
            <a:endParaRPr lang="en-US" dirty="0">
              <a:solidFill>
                <a:prstClr val="black"/>
              </a:solidFill>
            </a:endParaRPr>
          </a:p>
        </p:txBody>
      </p:sp>
    </p:spTree>
    <p:extLst>
      <p:ext uri="{BB962C8B-B14F-4D97-AF65-F5344CB8AC3E}">
        <p14:creationId xmlns:p14="http://schemas.microsoft.com/office/powerpoint/2010/main" val="13046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par>
                                <p:cTn id="10" presetID="42" presetClass="entr" presetSubtype="0" fill="hold" grpId="0" nodeType="withEffect">
                                  <p:stCondLst>
                                    <p:cond delay="25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2438400"/>
          </a:xfrm>
        </p:spPr>
        <p:txBody>
          <a:bodyPr>
            <a:noAutofit/>
          </a:bodyPr>
          <a:lstStyle/>
          <a:p>
            <a:r>
              <a:rPr lang="en-US" sz="3600" dirty="0" smtClean="0">
                <a:solidFill>
                  <a:schemeClr val="bg1"/>
                </a:solidFill>
              </a:rPr>
              <a:t>Complete Colossians 3:17, </a:t>
            </a:r>
            <a:br>
              <a:rPr lang="en-US" sz="3600" dirty="0" smtClean="0">
                <a:solidFill>
                  <a:schemeClr val="bg1"/>
                </a:solidFill>
              </a:rPr>
            </a:br>
            <a:r>
              <a:rPr lang="en-US" sz="3600" dirty="0">
                <a:solidFill>
                  <a:schemeClr val="bg1"/>
                </a:solidFill>
              </a:rPr>
              <a:t>“And whatever you do in word or deed, do all in the </a:t>
            </a:r>
            <a:r>
              <a:rPr lang="en-US" sz="3600" dirty="0" smtClean="0">
                <a:solidFill>
                  <a:schemeClr val="bg1"/>
                </a:solidFill>
              </a:rPr>
              <a:t>_____ </a:t>
            </a:r>
            <a:r>
              <a:rPr lang="en-US" sz="3600" dirty="0">
                <a:solidFill>
                  <a:schemeClr val="bg1"/>
                </a:solidFill>
              </a:rPr>
              <a:t>of the Lord </a:t>
            </a:r>
            <a:r>
              <a:rPr lang="en-US" sz="3600" dirty="0" smtClean="0">
                <a:solidFill>
                  <a:schemeClr val="bg1"/>
                </a:solidFill>
              </a:rPr>
              <a:t>_____, </a:t>
            </a:r>
            <a:r>
              <a:rPr lang="en-US" sz="3600" dirty="0">
                <a:solidFill>
                  <a:schemeClr val="bg1"/>
                </a:solidFill>
              </a:rPr>
              <a:t>giving </a:t>
            </a:r>
            <a:r>
              <a:rPr lang="en-US" sz="3600" dirty="0" smtClean="0">
                <a:solidFill>
                  <a:schemeClr val="bg1"/>
                </a:solidFill>
              </a:rPr>
              <a:t>_______ </a:t>
            </a:r>
            <a:r>
              <a:rPr lang="en-US" sz="3600" dirty="0">
                <a:solidFill>
                  <a:schemeClr val="bg1"/>
                </a:solidFill>
              </a:rPr>
              <a:t>to God the Father through Him</a:t>
            </a:r>
            <a:r>
              <a:rPr lang="en-US" sz="3600" dirty="0" smtClean="0">
                <a:solidFill>
                  <a:schemeClr val="bg1"/>
                </a:solidFill>
              </a:rPr>
              <a:t>.”</a:t>
            </a:r>
            <a:endParaRPr lang="en-US" sz="3600" dirty="0">
              <a:solidFill>
                <a:schemeClr val="bg1"/>
              </a:solidFill>
            </a:endParaRPr>
          </a:p>
        </p:txBody>
      </p:sp>
      <p:sp>
        <p:nvSpPr>
          <p:cNvPr id="24" name="TextBox 23"/>
          <p:cNvSpPr txBox="1"/>
          <p:nvPr/>
        </p:nvSpPr>
        <p:spPr>
          <a:xfrm>
            <a:off x="193729" y="6019800"/>
            <a:ext cx="4114800" cy="461665"/>
          </a:xfrm>
          <a:prstGeom prst="rect">
            <a:avLst/>
          </a:prstGeom>
          <a:noFill/>
        </p:spPr>
        <p:txBody>
          <a:bodyPr wrap="square" rtlCol="0">
            <a:spAutoFit/>
          </a:bodyPr>
          <a:lstStyle/>
          <a:p>
            <a:r>
              <a:rPr lang="en-US" sz="2400" dirty="0" smtClean="0">
                <a:solidFill>
                  <a:prstClr val="black"/>
                </a:solidFill>
              </a:rPr>
              <a:t>Answer:  name, Jesus, thanks</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3 points</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89403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
        <p:nvSpPr>
          <p:cNvPr id="10" name="Title 1"/>
          <p:cNvSpPr txBox="1">
            <a:spLocks/>
          </p:cNvSpPr>
          <p:nvPr/>
        </p:nvSpPr>
        <p:spPr>
          <a:xfrm>
            <a:off x="929802" y="1817803"/>
            <a:ext cx="6858000" cy="15459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prstClr val="black"/>
                </a:solidFill>
              </a:rPr>
              <a:t>According to Colossians 3:18,</a:t>
            </a:r>
          </a:p>
          <a:p>
            <a:r>
              <a:rPr lang="en-US" sz="3600" dirty="0" smtClean="0">
                <a:solidFill>
                  <a:prstClr val="black"/>
                </a:solidFill>
              </a:rPr>
              <a:t>in a Christian home, how should wives treat their husbands?</a:t>
            </a:r>
            <a:endParaRPr lang="en-US" sz="3600" dirty="0">
              <a:solidFill>
                <a:prstClr val="black"/>
              </a:solidFill>
            </a:endParaRPr>
          </a:p>
        </p:txBody>
      </p:sp>
      <p:sp>
        <p:nvSpPr>
          <p:cNvPr id="11" name="TextBox 10"/>
          <p:cNvSpPr txBox="1"/>
          <p:nvPr/>
        </p:nvSpPr>
        <p:spPr>
          <a:xfrm>
            <a:off x="838200" y="4615934"/>
            <a:ext cx="6477000" cy="369332"/>
          </a:xfrm>
          <a:prstGeom prst="rect">
            <a:avLst/>
          </a:prstGeom>
          <a:noFill/>
        </p:spPr>
        <p:txBody>
          <a:bodyPr wrap="square" rtlCol="0">
            <a:spAutoFit/>
          </a:bodyPr>
          <a:lstStyle/>
          <a:p>
            <a:pPr marL="342900" indent="-342900">
              <a:buFont typeface="+mj-lt"/>
              <a:buAutoNum type="alphaLcParenR"/>
            </a:pPr>
            <a:endParaRPr lang="en-US" dirty="0">
              <a:solidFill>
                <a:prstClr val="black"/>
              </a:solidFill>
            </a:endParaRPr>
          </a:p>
        </p:txBody>
      </p:sp>
      <p:sp>
        <p:nvSpPr>
          <p:cNvPr id="12" name="Oval 11"/>
          <p:cNvSpPr/>
          <p:nvPr/>
        </p:nvSpPr>
        <p:spPr>
          <a:xfrm>
            <a:off x="34047" y="4634362"/>
            <a:ext cx="6629400" cy="4953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18268" y="4191000"/>
            <a:ext cx="8686800" cy="2246769"/>
          </a:xfrm>
          <a:prstGeom prst="rect">
            <a:avLst/>
          </a:prstGeom>
          <a:noFill/>
        </p:spPr>
        <p:txBody>
          <a:bodyPr wrap="square" rtlCol="0">
            <a:spAutoFit/>
          </a:bodyPr>
          <a:lstStyle/>
          <a:p>
            <a:pPr marL="342900" indent="-342900">
              <a:buFont typeface="+mj-lt"/>
              <a:buAutoNum type="alphaLcParenR"/>
            </a:pPr>
            <a:r>
              <a:rPr lang="en-US" sz="2800" dirty="0" smtClean="0">
                <a:solidFill>
                  <a:prstClr val="black"/>
                </a:solidFill>
              </a:rPr>
              <a:t>with cookies and other sweetness</a:t>
            </a:r>
          </a:p>
          <a:p>
            <a:pPr marL="342900" indent="-342900">
              <a:buFont typeface="+mj-lt"/>
              <a:buAutoNum type="alphaLcParenR"/>
            </a:pPr>
            <a:r>
              <a:rPr lang="en-US" sz="2800" dirty="0" smtClean="0">
                <a:solidFill>
                  <a:prstClr val="black"/>
                </a:solidFill>
              </a:rPr>
              <a:t>submit and show respect</a:t>
            </a:r>
          </a:p>
          <a:p>
            <a:pPr marL="342900" indent="-342900">
              <a:buFont typeface="+mj-lt"/>
              <a:buAutoNum type="alphaLcParenR"/>
            </a:pPr>
            <a:r>
              <a:rPr lang="en-US" sz="2800" dirty="0" smtClean="0">
                <a:solidFill>
                  <a:prstClr val="black"/>
                </a:solidFill>
              </a:rPr>
              <a:t>with body rubs and love</a:t>
            </a:r>
          </a:p>
          <a:p>
            <a:pPr marL="342900" indent="-342900">
              <a:buFont typeface="+mj-lt"/>
              <a:buAutoNum type="alphaLcParenR"/>
            </a:pPr>
            <a:r>
              <a:rPr lang="en-US" sz="2800" dirty="0" smtClean="0">
                <a:solidFill>
                  <a:prstClr val="black"/>
                </a:solidFill>
              </a:rPr>
              <a:t>leave them alone</a:t>
            </a:r>
          </a:p>
          <a:p>
            <a:pPr marL="342900" indent="-342900">
              <a:buFont typeface="+mj-lt"/>
              <a:buAutoNum type="alphaLcParenR"/>
            </a:pPr>
            <a:r>
              <a:rPr lang="en-US" sz="2800" dirty="0" smtClean="0">
                <a:solidFill>
                  <a:prstClr val="black"/>
                </a:solidFill>
              </a:rPr>
              <a:t>in anger</a:t>
            </a:r>
            <a:endParaRPr lang="en-US" dirty="0">
              <a:solidFill>
                <a:prstClr val="black"/>
              </a:solidFill>
            </a:endParaRPr>
          </a:p>
        </p:txBody>
      </p:sp>
    </p:spTree>
    <p:extLst>
      <p:ext uri="{BB962C8B-B14F-4D97-AF65-F5344CB8AC3E}">
        <p14:creationId xmlns:p14="http://schemas.microsoft.com/office/powerpoint/2010/main" val="313737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par>
                                <p:cTn id="10" presetID="42" presetClass="entr" presetSubtype="0" fill="hold" grpId="0" nodeType="withEffect">
                                  <p:stCondLst>
                                    <p:cond delay="25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
        <p:nvSpPr>
          <p:cNvPr id="10" name="Title 1"/>
          <p:cNvSpPr txBox="1">
            <a:spLocks/>
          </p:cNvSpPr>
          <p:nvPr/>
        </p:nvSpPr>
        <p:spPr>
          <a:xfrm>
            <a:off x="929802" y="1817803"/>
            <a:ext cx="6858000" cy="15459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prstClr val="black"/>
                </a:solidFill>
              </a:rPr>
              <a:t>According to Colossians 3:19,</a:t>
            </a:r>
          </a:p>
          <a:p>
            <a:r>
              <a:rPr lang="en-US" sz="3600" dirty="0" smtClean="0">
                <a:solidFill>
                  <a:prstClr val="black"/>
                </a:solidFill>
              </a:rPr>
              <a:t>in a Christian home, how should husbands treat their wives?</a:t>
            </a:r>
            <a:endParaRPr lang="en-US" sz="3600" dirty="0">
              <a:solidFill>
                <a:prstClr val="black"/>
              </a:solidFill>
            </a:endParaRPr>
          </a:p>
        </p:txBody>
      </p:sp>
      <p:sp>
        <p:nvSpPr>
          <p:cNvPr id="11" name="TextBox 10"/>
          <p:cNvSpPr txBox="1"/>
          <p:nvPr/>
        </p:nvSpPr>
        <p:spPr>
          <a:xfrm>
            <a:off x="838200" y="4615934"/>
            <a:ext cx="6477000" cy="369332"/>
          </a:xfrm>
          <a:prstGeom prst="rect">
            <a:avLst/>
          </a:prstGeom>
          <a:noFill/>
        </p:spPr>
        <p:txBody>
          <a:bodyPr wrap="square" rtlCol="0">
            <a:spAutoFit/>
          </a:bodyPr>
          <a:lstStyle/>
          <a:p>
            <a:pPr marL="342900" indent="-342900">
              <a:buFont typeface="+mj-lt"/>
              <a:buAutoNum type="alphaLcParenR"/>
            </a:pPr>
            <a:endParaRPr lang="en-US" dirty="0">
              <a:solidFill>
                <a:prstClr val="black"/>
              </a:solidFill>
            </a:endParaRPr>
          </a:p>
        </p:txBody>
      </p:sp>
      <p:sp>
        <p:nvSpPr>
          <p:cNvPr id="12" name="Oval 11"/>
          <p:cNvSpPr/>
          <p:nvPr/>
        </p:nvSpPr>
        <p:spPr>
          <a:xfrm>
            <a:off x="34047" y="4634362"/>
            <a:ext cx="6629400" cy="4953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18268" y="4191000"/>
            <a:ext cx="8686800" cy="1815882"/>
          </a:xfrm>
          <a:prstGeom prst="rect">
            <a:avLst/>
          </a:prstGeom>
          <a:noFill/>
        </p:spPr>
        <p:txBody>
          <a:bodyPr wrap="square" rtlCol="0">
            <a:spAutoFit/>
          </a:bodyPr>
          <a:lstStyle/>
          <a:p>
            <a:pPr marL="342900" indent="-342900">
              <a:buFont typeface="+mj-lt"/>
              <a:buAutoNum type="alphaLcParenR"/>
            </a:pPr>
            <a:r>
              <a:rPr lang="en-US" sz="2800" dirty="0" smtClean="0">
                <a:solidFill>
                  <a:prstClr val="black"/>
                </a:solidFill>
              </a:rPr>
              <a:t>give them flowers, jewelry &amp; chocolate</a:t>
            </a:r>
          </a:p>
          <a:p>
            <a:pPr marL="342900" indent="-342900">
              <a:buFont typeface="+mj-lt"/>
              <a:buAutoNum type="alphaLcParenR"/>
            </a:pPr>
            <a:r>
              <a:rPr lang="en-US" sz="2800" dirty="0" smtClean="0">
                <a:solidFill>
                  <a:prstClr val="black"/>
                </a:solidFill>
              </a:rPr>
              <a:t>love them and never be bitter</a:t>
            </a:r>
          </a:p>
          <a:p>
            <a:pPr marL="342900" indent="-342900">
              <a:buFont typeface="+mj-lt"/>
              <a:buAutoNum type="alphaLcParenR"/>
            </a:pPr>
            <a:r>
              <a:rPr lang="en-US" sz="2800" dirty="0" smtClean="0">
                <a:solidFill>
                  <a:prstClr val="black"/>
                </a:solidFill>
              </a:rPr>
              <a:t>leave them alone</a:t>
            </a:r>
          </a:p>
          <a:p>
            <a:pPr marL="342900" indent="-342900">
              <a:buFont typeface="+mj-lt"/>
              <a:buAutoNum type="alphaLcParenR"/>
            </a:pPr>
            <a:r>
              <a:rPr lang="en-US" sz="2800" dirty="0" smtClean="0">
                <a:solidFill>
                  <a:prstClr val="black"/>
                </a:solidFill>
              </a:rPr>
              <a:t>let them shop till they drop</a:t>
            </a:r>
            <a:endParaRPr lang="en-US" dirty="0">
              <a:solidFill>
                <a:prstClr val="black"/>
              </a:solidFill>
            </a:endParaRPr>
          </a:p>
        </p:txBody>
      </p:sp>
    </p:spTree>
    <p:extLst>
      <p:ext uri="{BB962C8B-B14F-4D97-AF65-F5344CB8AC3E}">
        <p14:creationId xmlns:p14="http://schemas.microsoft.com/office/powerpoint/2010/main" val="194936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par>
                                <p:cTn id="10" presetID="42" presetClass="entr" presetSubtype="0" fill="hold" grpId="0" nodeType="withEffect">
                                  <p:stCondLst>
                                    <p:cond delay="25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
        <p:nvSpPr>
          <p:cNvPr id="2" name="Title 1"/>
          <p:cNvSpPr>
            <a:spLocks noGrp="1"/>
          </p:cNvSpPr>
          <p:nvPr>
            <p:ph type="title"/>
          </p:nvPr>
        </p:nvSpPr>
        <p:spPr>
          <a:xfrm>
            <a:off x="457200" y="3048000"/>
            <a:ext cx="8229600" cy="1143000"/>
          </a:xfrm>
        </p:spPr>
        <p:txBody>
          <a:bodyPr>
            <a:normAutofit/>
            <a:scene3d>
              <a:camera prst="orthographicFront"/>
              <a:lightRig rig="threePt" dir="t"/>
            </a:scene3d>
            <a:sp3d extrusionH="57150">
              <a:bevelT w="38100" h="38100" prst="angle"/>
            </a:sp3d>
          </a:bodyPr>
          <a:lstStyle/>
          <a:p>
            <a:r>
              <a:rPr lang="en-US" sz="6600" b="1" dirty="0" smtClean="0">
                <a:solidFill>
                  <a:srgbClr val="C00000"/>
                </a:solidFill>
              </a:rPr>
              <a:t>Chapter 1</a:t>
            </a:r>
            <a:endParaRPr lang="en-US" sz="6600" b="1" dirty="0">
              <a:solidFill>
                <a:srgbClr val="C00000"/>
              </a:solidFill>
            </a:endParaRPr>
          </a:p>
        </p:txBody>
      </p:sp>
    </p:spTree>
    <p:extLst>
      <p:ext uri="{BB962C8B-B14F-4D97-AF65-F5344CB8AC3E}">
        <p14:creationId xmlns:p14="http://schemas.microsoft.com/office/powerpoint/2010/main" val="1465865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
        <p:nvSpPr>
          <p:cNvPr id="10" name="Title 1"/>
          <p:cNvSpPr txBox="1">
            <a:spLocks/>
          </p:cNvSpPr>
          <p:nvPr/>
        </p:nvSpPr>
        <p:spPr>
          <a:xfrm>
            <a:off x="929802" y="1817803"/>
            <a:ext cx="6858000" cy="15459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prstClr val="black"/>
                </a:solidFill>
              </a:rPr>
              <a:t>According to Colossians 3:20,</a:t>
            </a:r>
          </a:p>
          <a:p>
            <a:r>
              <a:rPr lang="en-US" sz="3600" dirty="0" smtClean="0">
                <a:solidFill>
                  <a:prstClr val="black"/>
                </a:solidFill>
              </a:rPr>
              <a:t>in a Christian home, how should children treat their parents?</a:t>
            </a:r>
            <a:endParaRPr lang="en-US" sz="3600" dirty="0">
              <a:solidFill>
                <a:prstClr val="black"/>
              </a:solidFill>
            </a:endParaRPr>
          </a:p>
        </p:txBody>
      </p:sp>
      <p:sp>
        <p:nvSpPr>
          <p:cNvPr id="11" name="TextBox 10"/>
          <p:cNvSpPr txBox="1"/>
          <p:nvPr/>
        </p:nvSpPr>
        <p:spPr>
          <a:xfrm>
            <a:off x="838200" y="4615934"/>
            <a:ext cx="6477000" cy="369332"/>
          </a:xfrm>
          <a:prstGeom prst="rect">
            <a:avLst/>
          </a:prstGeom>
          <a:noFill/>
        </p:spPr>
        <p:txBody>
          <a:bodyPr wrap="square" rtlCol="0">
            <a:spAutoFit/>
          </a:bodyPr>
          <a:lstStyle/>
          <a:p>
            <a:pPr marL="342900" indent="-342900">
              <a:buFont typeface="+mj-lt"/>
              <a:buAutoNum type="alphaLcParenR"/>
            </a:pPr>
            <a:endParaRPr lang="en-US" dirty="0">
              <a:solidFill>
                <a:prstClr val="black"/>
              </a:solidFill>
            </a:endParaRPr>
          </a:p>
        </p:txBody>
      </p:sp>
      <p:sp>
        <p:nvSpPr>
          <p:cNvPr id="12" name="Oval 11"/>
          <p:cNvSpPr/>
          <p:nvPr/>
        </p:nvSpPr>
        <p:spPr>
          <a:xfrm>
            <a:off x="-27946" y="5066734"/>
            <a:ext cx="6629400" cy="4953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18268" y="4191000"/>
            <a:ext cx="8686800" cy="2246769"/>
          </a:xfrm>
          <a:prstGeom prst="rect">
            <a:avLst/>
          </a:prstGeom>
          <a:noFill/>
        </p:spPr>
        <p:txBody>
          <a:bodyPr wrap="square" rtlCol="0">
            <a:spAutoFit/>
          </a:bodyPr>
          <a:lstStyle/>
          <a:p>
            <a:pPr marL="342900" indent="-342900">
              <a:buFont typeface="+mj-lt"/>
              <a:buAutoNum type="alphaLcParenR"/>
            </a:pPr>
            <a:r>
              <a:rPr lang="en-US" sz="2800" dirty="0" smtClean="0">
                <a:solidFill>
                  <a:prstClr val="black"/>
                </a:solidFill>
              </a:rPr>
              <a:t>draw pictures and bring flowers</a:t>
            </a:r>
          </a:p>
          <a:p>
            <a:pPr marL="342900" indent="-342900">
              <a:buFont typeface="+mj-lt"/>
              <a:buAutoNum type="alphaLcParenR"/>
            </a:pPr>
            <a:r>
              <a:rPr lang="en-US" sz="2800" dirty="0" smtClean="0">
                <a:solidFill>
                  <a:prstClr val="black"/>
                </a:solidFill>
              </a:rPr>
              <a:t>throw hugs and kisses</a:t>
            </a:r>
          </a:p>
          <a:p>
            <a:pPr marL="342900" indent="-342900">
              <a:buFont typeface="+mj-lt"/>
              <a:buAutoNum type="alphaLcParenR"/>
            </a:pPr>
            <a:r>
              <a:rPr lang="en-US" sz="2800" dirty="0" smtClean="0">
                <a:solidFill>
                  <a:prstClr val="black"/>
                </a:solidFill>
              </a:rPr>
              <a:t>obey them</a:t>
            </a:r>
            <a:endParaRPr lang="en-US" dirty="0" smtClean="0">
              <a:solidFill>
                <a:prstClr val="black"/>
              </a:solidFill>
            </a:endParaRPr>
          </a:p>
          <a:p>
            <a:pPr marL="342900" indent="-342900">
              <a:buFont typeface="+mj-lt"/>
              <a:buAutoNum type="alphaLcParenR"/>
            </a:pPr>
            <a:r>
              <a:rPr lang="en-US" sz="2800" dirty="0" smtClean="0">
                <a:solidFill>
                  <a:prstClr val="black"/>
                </a:solidFill>
              </a:rPr>
              <a:t>demand the best and most popular things</a:t>
            </a:r>
          </a:p>
          <a:p>
            <a:pPr marL="342900" indent="-342900">
              <a:buFont typeface="+mj-lt"/>
              <a:buAutoNum type="alphaLcParenR"/>
            </a:pPr>
            <a:r>
              <a:rPr lang="en-US" sz="2800" dirty="0" smtClean="0">
                <a:solidFill>
                  <a:prstClr val="black"/>
                </a:solidFill>
              </a:rPr>
              <a:t>run away</a:t>
            </a:r>
          </a:p>
        </p:txBody>
      </p:sp>
    </p:spTree>
    <p:extLst>
      <p:ext uri="{BB962C8B-B14F-4D97-AF65-F5344CB8AC3E}">
        <p14:creationId xmlns:p14="http://schemas.microsoft.com/office/powerpoint/2010/main" val="29141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par>
                                <p:cTn id="10" presetID="42" presetClass="entr" presetSubtype="0" fill="hold" grpId="0" nodeType="withEffect">
                                  <p:stCondLst>
                                    <p:cond delay="25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
        <p:nvSpPr>
          <p:cNvPr id="10" name="Title 1"/>
          <p:cNvSpPr txBox="1">
            <a:spLocks/>
          </p:cNvSpPr>
          <p:nvPr/>
        </p:nvSpPr>
        <p:spPr>
          <a:xfrm>
            <a:off x="929802" y="1817803"/>
            <a:ext cx="6858000" cy="15459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prstClr val="black"/>
                </a:solidFill>
              </a:rPr>
              <a:t>According to Colossians 3:21,</a:t>
            </a:r>
          </a:p>
          <a:p>
            <a:r>
              <a:rPr lang="en-US" sz="3600" dirty="0" smtClean="0">
                <a:solidFill>
                  <a:prstClr val="black"/>
                </a:solidFill>
              </a:rPr>
              <a:t>in a Christian home, how should fathers treat their children?</a:t>
            </a:r>
            <a:endParaRPr lang="en-US" sz="3600" dirty="0">
              <a:solidFill>
                <a:prstClr val="black"/>
              </a:solidFill>
            </a:endParaRPr>
          </a:p>
        </p:txBody>
      </p:sp>
      <p:sp>
        <p:nvSpPr>
          <p:cNvPr id="11" name="TextBox 10"/>
          <p:cNvSpPr txBox="1"/>
          <p:nvPr/>
        </p:nvSpPr>
        <p:spPr>
          <a:xfrm>
            <a:off x="838200" y="4615934"/>
            <a:ext cx="6477000" cy="369332"/>
          </a:xfrm>
          <a:prstGeom prst="rect">
            <a:avLst/>
          </a:prstGeom>
          <a:noFill/>
        </p:spPr>
        <p:txBody>
          <a:bodyPr wrap="square" rtlCol="0">
            <a:spAutoFit/>
          </a:bodyPr>
          <a:lstStyle/>
          <a:p>
            <a:pPr marL="342900" indent="-342900">
              <a:buFont typeface="+mj-lt"/>
              <a:buAutoNum type="alphaLcParenR"/>
            </a:pPr>
            <a:endParaRPr lang="en-US" dirty="0">
              <a:solidFill>
                <a:prstClr val="black"/>
              </a:solidFill>
            </a:endParaRPr>
          </a:p>
        </p:txBody>
      </p:sp>
      <p:sp>
        <p:nvSpPr>
          <p:cNvPr id="12" name="Oval 11"/>
          <p:cNvSpPr/>
          <p:nvPr/>
        </p:nvSpPr>
        <p:spPr>
          <a:xfrm>
            <a:off x="-228600" y="5562034"/>
            <a:ext cx="6629400" cy="4953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18268" y="4191000"/>
            <a:ext cx="8686800" cy="2246769"/>
          </a:xfrm>
          <a:prstGeom prst="rect">
            <a:avLst/>
          </a:prstGeom>
          <a:noFill/>
        </p:spPr>
        <p:txBody>
          <a:bodyPr wrap="square" rtlCol="0">
            <a:spAutoFit/>
          </a:bodyPr>
          <a:lstStyle/>
          <a:p>
            <a:pPr marL="342900" indent="-342900">
              <a:buFont typeface="+mj-lt"/>
              <a:buAutoNum type="alphaLcParenR"/>
            </a:pPr>
            <a:r>
              <a:rPr lang="en-US" sz="2800" dirty="0" smtClean="0">
                <a:solidFill>
                  <a:prstClr val="black"/>
                </a:solidFill>
              </a:rPr>
              <a:t>provoke them</a:t>
            </a:r>
          </a:p>
          <a:p>
            <a:pPr marL="342900" indent="-342900">
              <a:buFont typeface="+mj-lt"/>
              <a:buAutoNum type="alphaLcParenR"/>
            </a:pPr>
            <a:r>
              <a:rPr lang="en-US" sz="2800" dirty="0" smtClean="0">
                <a:solidFill>
                  <a:prstClr val="black"/>
                </a:solidFill>
              </a:rPr>
              <a:t>discourage them</a:t>
            </a:r>
          </a:p>
          <a:p>
            <a:pPr marL="342900" indent="-342900">
              <a:buFont typeface="+mj-lt"/>
              <a:buAutoNum type="alphaLcParenR"/>
            </a:pPr>
            <a:r>
              <a:rPr lang="en-US" sz="2800" dirty="0" smtClean="0">
                <a:solidFill>
                  <a:prstClr val="black"/>
                </a:solidFill>
              </a:rPr>
              <a:t>give them a hug, kiss, &amp; a kick in the pants</a:t>
            </a:r>
          </a:p>
          <a:p>
            <a:pPr marL="342900" indent="-342900">
              <a:buFont typeface="+mj-lt"/>
              <a:buAutoNum type="alphaLcParenR"/>
            </a:pPr>
            <a:r>
              <a:rPr lang="en-US" sz="2800" dirty="0" smtClean="0">
                <a:solidFill>
                  <a:prstClr val="black"/>
                </a:solidFill>
              </a:rPr>
              <a:t>do not provoke them</a:t>
            </a:r>
          </a:p>
          <a:p>
            <a:pPr marL="342900" indent="-342900">
              <a:buFont typeface="+mj-lt"/>
              <a:buAutoNum type="alphaLcParenR"/>
            </a:pPr>
            <a:r>
              <a:rPr lang="en-US" sz="2800" dirty="0" smtClean="0">
                <a:solidFill>
                  <a:prstClr val="black"/>
                </a:solidFill>
              </a:rPr>
              <a:t>do not provide for them</a:t>
            </a:r>
          </a:p>
        </p:txBody>
      </p:sp>
    </p:spTree>
    <p:extLst>
      <p:ext uri="{BB962C8B-B14F-4D97-AF65-F5344CB8AC3E}">
        <p14:creationId xmlns:p14="http://schemas.microsoft.com/office/powerpoint/2010/main" val="207891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par>
                                <p:cTn id="10" presetID="42" presetClass="entr" presetSubtype="0" fill="hold" grpId="0" nodeType="withEffect">
                                  <p:stCondLst>
                                    <p:cond delay="25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676400"/>
          </a:xfrm>
        </p:spPr>
        <p:txBody>
          <a:bodyPr>
            <a:noAutofit/>
          </a:bodyPr>
          <a:lstStyle/>
          <a:p>
            <a:r>
              <a:rPr lang="en-US" sz="3600" dirty="0" smtClean="0">
                <a:solidFill>
                  <a:schemeClr val="bg1"/>
                </a:solidFill>
              </a:rPr>
              <a:t>Complete Colossians 3:23, </a:t>
            </a:r>
            <a:br>
              <a:rPr lang="en-US" sz="3600" dirty="0" smtClean="0">
                <a:solidFill>
                  <a:schemeClr val="bg1"/>
                </a:solidFill>
              </a:rPr>
            </a:br>
            <a:r>
              <a:rPr lang="en-US" sz="3600" dirty="0" smtClean="0">
                <a:solidFill>
                  <a:schemeClr val="bg1"/>
                </a:solidFill>
              </a:rPr>
              <a:t>“And </a:t>
            </a:r>
            <a:r>
              <a:rPr lang="en-US" sz="3600" dirty="0">
                <a:solidFill>
                  <a:schemeClr val="bg1"/>
                </a:solidFill>
              </a:rPr>
              <a:t>whatever you </a:t>
            </a:r>
            <a:r>
              <a:rPr lang="en-US" sz="3600" dirty="0" smtClean="0">
                <a:solidFill>
                  <a:schemeClr val="bg1"/>
                </a:solidFill>
              </a:rPr>
              <a:t>___, </a:t>
            </a:r>
            <a:r>
              <a:rPr lang="en-US" sz="3600" dirty="0">
                <a:solidFill>
                  <a:schemeClr val="bg1"/>
                </a:solidFill>
              </a:rPr>
              <a:t>do it heartily, as to the </a:t>
            </a:r>
            <a:r>
              <a:rPr lang="en-US" sz="3600" dirty="0" smtClean="0">
                <a:solidFill>
                  <a:schemeClr val="bg1"/>
                </a:solidFill>
              </a:rPr>
              <a:t>_____ </a:t>
            </a:r>
            <a:r>
              <a:rPr lang="en-US" sz="3600" dirty="0">
                <a:solidFill>
                  <a:schemeClr val="bg1"/>
                </a:solidFill>
              </a:rPr>
              <a:t>and not to men</a:t>
            </a:r>
            <a:r>
              <a:rPr lang="en-US" sz="3600" dirty="0" smtClean="0">
                <a:solidFill>
                  <a:schemeClr val="bg1"/>
                </a:solidFill>
              </a:rPr>
              <a:t>,”</a:t>
            </a:r>
            <a:endParaRPr lang="en-US" sz="3600" dirty="0">
              <a:solidFill>
                <a:schemeClr val="bg1"/>
              </a:solidFill>
            </a:endParaRPr>
          </a:p>
        </p:txBody>
      </p:sp>
      <p:sp>
        <p:nvSpPr>
          <p:cNvPr id="24" name="TextBox 23"/>
          <p:cNvSpPr txBox="1"/>
          <p:nvPr/>
        </p:nvSpPr>
        <p:spPr>
          <a:xfrm>
            <a:off x="228600" y="4939684"/>
            <a:ext cx="4114800" cy="461665"/>
          </a:xfrm>
          <a:prstGeom prst="rect">
            <a:avLst/>
          </a:prstGeom>
          <a:noFill/>
        </p:spPr>
        <p:txBody>
          <a:bodyPr wrap="square" rtlCol="0">
            <a:spAutoFit/>
          </a:bodyPr>
          <a:lstStyle/>
          <a:p>
            <a:r>
              <a:rPr lang="en-US" sz="2400" dirty="0" smtClean="0">
                <a:solidFill>
                  <a:prstClr val="black"/>
                </a:solidFill>
              </a:rPr>
              <a:t>Answer:  do, Lord</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2 points</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127649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
        <p:nvSpPr>
          <p:cNvPr id="2" name="Title 1"/>
          <p:cNvSpPr>
            <a:spLocks noGrp="1"/>
          </p:cNvSpPr>
          <p:nvPr>
            <p:ph type="title"/>
          </p:nvPr>
        </p:nvSpPr>
        <p:spPr>
          <a:xfrm>
            <a:off x="457200" y="3048000"/>
            <a:ext cx="8229600" cy="1143000"/>
          </a:xfrm>
        </p:spPr>
        <p:txBody>
          <a:bodyPr>
            <a:normAutofit/>
            <a:scene3d>
              <a:camera prst="orthographicFront"/>
              <a:lightRig rig="threePt" dir="t"/>
            </a:scene3d>
            <a:sp3d extrusionH="57150">
              <a:bevelT w="38100" h="38100" prst="angle"/>
            </a:sp3d>
          </a:bodyPr>
          <a:lstStyle/>
          <a:p>
            <a:r>
              <a:rPr lang="en-US" sz="6600" b="1" dirty="0" smtClean="0">
                <a:solidFill>
                  <a:srgbClr val="C00000"/>
                </a:solidFill>
              </a:rPr>
              <a:t>Chapter </a:t>
            </a:r>
            <a:r>
              <a:rPr lang="en-US" sz="6600" b="1" dirty="0">
                <a:solidFill>
                  <a:srgbClr val="C00000"/>
                </a:solidFill>
              </a:rPr>
              <a:t>4</a:t>
            </a:r>
          </a:p>
        </p:txBody>
      </p:sp>
    </p:spTree>
    <p:extLst>
      <p:ext uri="{BB962C8B-B14F-4D97-AF65-F5344CB8AC3E}">
        <p14:creationId xmlns:p14="http://schemas.microsoft.com/office/powerpoint/2010/main" val="1461414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2286000"/>
          </a:xfrm>
        </p:spPr>
        <p:txBody>
          <a:bodyPr>
            <a:noAutofit/>
          </a:bodyPr>
          <a:lstStyle/>
          <a:p>
            <a:r>
              <a:rPr lang="en-US" sz="3600" dirty="0">
                <a:solidFill>
                  <a:schemeClr val="bg1"/>
                </a:solidFill>
              </a:rPr>
              <a:t>Complete Colossians </a:t>
            </a:r>
            <a:r>
              <a:rPr lang="en-US" sz="3600" dirty="0" smtClean="0">
                <a:solidFill>
                  <a:schemeClr val="bg1"/>
                </a:solidFill>
              </a:rPr>
              <a:t>4:1, </a:t>
            </a:r>
            <a:r>
              <a:rPr lang="en-US" sz="3600" dirty="0">
                <a:solidFill>
                  <a:schemeClr val="bg1"/>
                </a:solidFill>
              </a:rPr>
              <a:t/>
            </a:r>
            <a:br>
              <a:rPr lang="en-US" sz="3600" dirty="0">
                <a:solidFill>
                  <a:schemeClr val="bg1"/>
                </a:solidFill>
              </a:rPr>
            </a:br>
            <a:r>
              <a:rPr lang="en-US" sz="3600" dirty="0">
                <a:solidFill>
                  <a:schemeClr val="bg1"/>
                </a:solidFill>
              </a:rPr>
              <a:t>“Masters, give your bondservants what is just and </a:t>
            </a:r>
            <a:r>
              <a:rPr lang="en-US" sz="3600" dirty="0" smtClean="0">
                <a:solidFill>
                  <a:schemeClr val="bg1"/>
                </a:solidFill>
              </a:rPr>
              <a:t>____, </a:t>
            </a:r>
            <a:r>
              <a:rPr lang="en-US" sz="3600" dirty="0">
                <a:solidFill>
                  <a:schemeClr val="bg1"/>
                </a:solidFill>
              </a:rPr>
              <a:t>knowing that you also have a Master in </a:t>
            </a:r>
            <a:r>
              <a:rPr lang="en-US" sz="3600" dirty="0" smtClean="0">
                <a:solidFill>
                  <a:schemeClr val="bg1"/>
                </a:solidFill>
              </a:rPr>
              <a:t>__________.”</a:t>
            </a:r>
            <a:endParaRPr lang="en-US" sz="3600" dirty="0"/>
          </a:p>
        </p:txBody>
      </p:sp>
      <p:sp>
        <p:nvSpPr>
          <p:cNvPr id="24" name="TextBox 23"/>
          <p:cNvSpPr txBox="1"/>
          <p:nvPr/>
        </p:nvSpPr>
        <p:spPr>
          <a:xfrm>
            <a:off x="228600" y="5004636"/>
            <a:ext cx="4114800" cy="461665"/>
          </a:xfrm>
          <a:prstGeom prst="rect">
            <a:avLst/>
          </a:prstGeom>
          <a:noFill/>
        </p:spPr>
        <p:txBody>
          <a:bodyPr wrap="square" rtlCol="0">
            <a:spAutoFit/>
          </a:bodyPr>
          <a:lstStyle/>
          <a:p>
            <a:r>
              <a:rPr lang="en-US" sz="2400" dirty="0" smtClean="0">
                <a:solidFill>
                  <a:prstClr val="black"/>
                </a:solidFill>
              </a:rPr>
              <a:t>Answer:  fair, heaven</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a:solidFill>
                  <a:prstClr val="black"/>
                </a:solidFill>
              </a:rPr>
              <a:t>2</a:t>
            </a:r>
            <a:r>
              <a:rPr lang="en-US" dirty="0" smtClean="0">
                <a:solidFill>
                  <a:prstClr val="black"/>
                </a:solidFill>
              </a:rPr>
              <a:t> points</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12775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
        <p:nvSpPr>
          <p:cNvPr id="10" name="Title 1"/>
          <p:cNvSpPr txBox="1">
            <a:spLocks/>
          </p:cNvSpPr>
          <p:nvPr/>
        </p:nvSpPr>
        <p:spPr>
          <a:xfrm>
            <a:off x="929802" y="1817803"/>
            <a:ext cx="6858000" cy="15459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prstClr val="black"/>
                </a:solidFill>
              </a:rPr>
              <a:t>According to Colossians 4:6,</a:t>
            </a:r>
          </a:p>
          <a:p>
            <a:r>
              <a:rPr lang="en-US" sz="3600" dirty="0" smtClean="0">
                <a:solidFill>
                  <a:prstClr val="black"/>
                </a:solidFill>
              </a:rPr>
              <a:t>how should we speak to others, especially to non-Christians?</a:t>
            </a:r>
            <a:endParaRPr lang="en-US" sz="3600" dirty="0">
              <a:solidFill>
                <a:prstClr val="black"/>
              </a:solidFill>
            </a:endParaRPr>
          </a:p>
        </p:txBody>
      </p:sp>
      <p:sp>
        <p:nvSpPr>
          <p:cNvPr id="11" name="TextBox 10"/>
          <p:cNvSpPr txBox="1"/>
          <p:nvPr/>
        </p:nvSpPr>
        <p:spPr>
          <a:xfrm>
            <a:off x="838200" y="4615934"/>
            <a:ext cx="6477000" cy="369332"/>
          </a:xfrm>
          <a:prstGeom prst="rect">
            <a:avLst/>
          </a:prstGeom>
          <a:noFill/>
        </p:spPr>
        <p:txBody>
          <a:bodyPr wrap="square" rtlCol="0">
            <a:spAutoFit/>
          </a:bodyPr>
          <a:lstStyle/>
          <a:p>
            <a:pPr marL="342900" indent="-342900">
              <a:buFont typeface="+mj-lt"/>
              <a:buAutoNum type="alphaLcParenR"/>
            </a:pPr>
            <a:endParaRPr lang="en-US" dirty="0">
              <a:solidFill>
                <a:prstClr val="black"/>
              </a:solidFill>
            </a:endParaRPr>
          </a:p>
        </p:txBody>
      </p:sp>
      <p:sp>
        <p:nvSpPr>
          <p:cNvPr id="12" name="Oval 11"/>
          <p:cNvSpPr/>
          <p:nvPr/>
        </p:nvSpPr>
        <p:spPr>
          <a:xfrm>
            <a:off x="-166607" y="4146479"/>
            <a:ext cx="6629400" cy="4953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28600" y="4146479"/>
            <a:ext cx="8686800" cy="2246769"/>
          </a:xfrm>
          <a:prstGeom prst="rect">
            <a:avLst/>
          </a:prstGeom>
          <a:noFill/>
        </p:spPr>
        <p:txBody>
          <a:bodyPr wrap="square" rtlCol="0">
            <a:spAutoFit/>
          </a:bodyPr>
          <a:lstStyle/>
          <a:p>
            <a:pPr marL="342900" indent="-342900">
              <a:buFont typeface="+mj-lt"/>
              <a:buAutoNum type="alphaLcParenR"/>
            </a:pPr>
            <a:r>
              <a:rPr lang="en-US" sz="2800" dirty="0" smtClean="0">
                <a:solidFill>
                  <a:prstClr val="black"/>
                </a:solidFill>
              </a:rPr>
              <a:t>with grace, seasoned with salt</a:t>
            </a:r>
          </a:p>
          <a:p>
            <a:pPr marL="342900" indent="-342900">
              <a:buFont typeface="+mj-lt"/>
              <a:buAutoNum type="alphaLcParenR"/>
            </a:pPr>
            <a:r>
              <a:rPr lang="en-US" sz="2800" dirty="0" smtClean="0">
                <a:solidFill>
                  <a:prstClr val="black"/>
                </a:solidFill>
              </a:rPr>
              <a:t>with sarcasm, sprinkled with sugar</a:t>
            </a:r>
          </a:p>
          <a:p>
            <a:pPr marL="342900" indent="-342900">
              <a:buFont typeface="+mj-lt"/>
              <a:buAutoNum type="alphaLcParenR"/>
            </a:pPr>
            <a:r>
              <a:rPr lang="en-US" sz="2800" dirty="0" smtClean="0">
                <a:solidFill>
                  <a:prstClr val="black"/>
                </a:solidFill>
              </a:rPr>
              <a:t>with falsehoods, smothered in peanut butter</a:t>
            </a:r>
          </a:p>
          <a:p>
            <a:pPr marL="342900" indent="-342900">
              <a:buFont typeface="+mj-lt"/>
              <a:buAutoNum type="alphaLcParenR"/>
            </a:pPr>
            <a:r>
              <a:rPr lang="en-US" sz="2800" dirty="0" smtClean="0">
                <a:solidFill>
                  <a:prstClr val="black"/>
                </a:solidFill>
              </a:rPr>
              <a:t>with political correctness, with a cherry on top</a:t>
            </a:r>
          </a:p>
          <a:p>
            <a:pPr marL="342900" indent="-342900">
              <a:buFont typeface="+mj-lt"/>
              <a:buAutoNum type="alphaLcParenR"/>
            </a:pPr>
            <a:r>
              <a:rPr lang="en-US" sz="2800" dirty="0" smtClean="0">
                <a:solidFill>
                  <a:prstClr val="black"/>
                </a:solidFill>
              </a:rPr>
              <a:t>with love, dipped in chili powder</a:t>
            </a:r>
            <a:endParaRPr lang="en-US" dirty="0">
              <a:solidFill>
                <a:prstClr val="black"/>
              </a:solidFill>
            </a:endParaRPr>
          </a:p>
        </p:txBody>
      </p:sp>
    </p:spTree>
    <p:extLst>
      <p:ext uri="{BB962C8B-B14F-4D97-AF65-F5344CB8AC3E}">
        <p14:creationId xmlns:p14="http://schemas.microsoft.com/office/powerpoint/2010/main" val="228115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par>
                                <p:cTn id="10" presetID="42" presetClass="entr" presetSubtype="0" fill="hold" grpId="0" nodeType="withEffect">
                                  <p:stCondLst>
                                    <p:cond delay="25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676400"/>
          </a:xfrm>
        </p:spPr>
        <p:txBody>
          <a:bodyPr>
            <a:noAutofit/>
          </a:bodyPr>
          <a:lstStyle/>
          <a:p>
            <a:r>
              <a:rPr lang="en-US" sz="3600" dirty="0" smtClean="0">
                <a:solidFill>
                  <a:schemeClr val="bg1"/>
                </a:solidFill>
              </a:rPr>
              <a:t>According to Colossians 5:7-9, </a:t>
            </a:r>
            <a:br>
              <a:rPr lang="en-US" sz="3600" dirty="0" smtClean="0">
                <a:solidFill>
                  <a:schemeClr val="bg1"/>
                </a:solidFill>
              </a:rPr>
            </a:br>
            <a:r>
              <a:rPr lang="en-US" sz="3600" dirty="0" smtClean="0">
                <a:solidFill>
                  <a:schemeClr val="bg1"/>
                </a:solidFill>
              </a:rPr>
              <a:t>who will tell the Colossian church all the news about Paul and those with him?</a:t>
            </a:r>
            <a:endParaRPr lang="en-US" sz="3600" dirty="0">
              <a:solidFill>
                <a:schemeClr val="bg1"/>
              </a:solidFill>
            </a:endParaRPr>
          </a:p>
        </p:txBody>
      </p:sp>
      <p:sp>
        <p:nvSpPr>
          <p:cNvPr id="24" name="TextBox 23"/>
          <p:cNvSpPr txBox="1"/>
          <p:nvPr/>
        </p:nvSpPr>
        <p:spPr>
          <a:xfrm>
            <a:off x="237641" y="5048172"/>
            <a:ext cx="4114800" cy="461665"/>
          </a:xfrm>
          <a:prstGeom prst="rect">
            <a:avLst/>
          </a:prstGeom>
          <a:noFill/>
        </p:spPr>
        <p:txBody>
          <a:bodyPr wrap="square" rtlCol="0">
            <a:spAutoFit/>
          </a:bodyPr>
          <a:lstStyle/>
          <a:p>
            <a:r>
              <a:rPr lang="en-US" sz="2400" dirty="0" smtClean="0">
                <a:solidFill>
                  <a:prstClr val="black"/>
                </a:solidFill>
              </a:rPr>
              <a:t>Answer:  </a:t>
            </a:r>
            <a:r>
              <a:rPr lang="en-US" sz="2400" dirty="0" err="1" smtClean="0">
                <a:solidFill>
                  <a:prstClr val="black"/>
                </a:solidFill>
              </a:rPr>
              <a:t>Tychicus</a:t>
            </a:r>
            <a:r>
              <a:rPr lang="en-US" sz="2400" dirty="0" smtClean="0">
                <a:solidFill>
                  <a:prstClr val="black"/>
                </a:solidFill>
              </a:rPr>
              <a:t> &amp; </a:t>
            </a:r>
            <a:r>
              <a:rPr lang="en-US" sz="2400" dirty="0" err="1" smtClean="0">
                <a:solidFill>
                  <a:prstClr val="black"/>
                </a:solidFill>
              </a:rPr>
              <a:t>Onesimus</a:t>
            </a:r>
            <a:endParaRPr lang="en-US" sz="2400" dirty="0" smtClean="0">
              <a:solidFill>
                <a:prstClr val="black"/>
              </a:solidFill>
            </a:endParaRP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a:solidFill>
                  <a:prstClr val="black"/>
                </a:solidFill>
              </a:rPr>
              <a:t>2</a:t>
            </a:r>
            <a:r>
              <a:rPr lang="en-US" dirty="0" smtClean="0">
                <a:solidFill>
                  <a:prstClr val="black"/>
                </a:solidFill>
              </a:rPr>
              <a:t> points</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189350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600200" cy="369332"/>
          </a:xfrm>
          <a:prstGeom prst="rect">
            <a:avLst/>
          </a:prstGeom>
          <a:noFill/>
        </p:spPr>
        <p:txBody>
          <a:bodyPr wrap="square" rtlCol="0">
            <a:spAutoFit/>
          </a:bodyPr>
          <a:lstStyle/>
          <a:p>
            <a:r>
              <a:rPr lang="en-US" dirty="0" smtClean="0">
                <a:solidFill>
                  <a:prstClr val="black"/>
                </a:solidFill>
              </a:rPr>
              <a:t>1 point each</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
        <p:nvSpPr>
          <p:cNvPr id="10" name="Title 1"/>
          <p:cNvSpPr txBox="1">
            <a:spLocks/>
          </p:cNvSpPr>
          <p:nvPr/>
        </p:nvSpPr>
        <p:spPr>
          <a:xfrm>
            <a:off x="929802" y="1817803"/>
            <a:ext cx="6858000" cy="15459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prstClr val="black"/>
                </a:solidFill>
              </a:rPr>
              <a:t>According to Colossians 5:7-17,</a:t>
            </a:r>
          </a:p>
          <a:p>
            <a:r>
              <a:rPr lang="en-US" sz="3600" dirty="0" smtClean="0">
                <a:solidFill>
                  <a:prstClr val="black"/>
                </a:solidFill>
              </a:rPr>
              <a:t>who was working with Paul at this time?  Choose all applicable.</a:t>
            </a:r>
            <a:endParaRPr lang="en-US" sz="3600" dirty="0">
              <a:solidFill>
                <a:prstClr val="black"/>
              </a:solidFill>
            </a:endParaRPr>
          </a:p>
        </p:txBody>
      </p:sp>
      <p:sp>
        <p:nvSpPr>
          <p:cNvPr id="11" name="TextBox 10"/>
          <p:cNvSpPr txBox="1"/>
          <p:nvPr/>
        </p:nvSpPr>
        <p:spPr>
          <a:xfrm>
            <a:off x="838200" y="4615934"/>
            <a:ext cx="6477000" cy="369332"/>
          </a:xfrm>
          <a:prstGeom prst="rect">
            <a:avLst/>
          </a:prstGeom>
          <a:noFill/>
        </p:spPr>
        <p:txBody>
          <a:bodyPr wrap="square" rtlCol="0">
            <a:spAutoFit/>
          </a:bodyPr>
          <a:lstStyle/>
          <a:p>
            <a:pPr marL="342900" indent="-342900">
              <a:buFont typeface="+mj-lt"/>
              <a:buAutoNum type="alphaLcParenR"/>
            </a:pPr>
            <a:endParaRPr lang="en-US" dirty="0">
              <a:solidFill>
                <a:prstClr val="black"/>
              </a:solidFill>
            </a:endParaRPr>
          </a:p>
        </p:txBody>
      </p:sp>
      <p:sp>
        <p:nvSpPr>
          <p:cNvPr id="13" name="TextBox 12"/>
          <p:cNvSpPr txBox="1"/>
          <p:nvPr/>
        </p:nvSpPr>
        <p:spPr>
          <a:xfrm>
            <a:off x="250556" y="3861880"/>
            <a:ext cx="8686800" cy="2246769"/>
          </a:xfrm>
          <a:prstGeom prst="rect">
            <a:avLst/>
          </a:prstGeom>
          <a:noFill/>
        </p:spPr>
        <p:txBody>
          <a:bodyPr wrap="square" numCol="2" rtlCol="0">
            <a:spAutoFit/>
          </a:bodyPr>
          <a:lstStyle/>
          <a:p>
            <a:pPr marL="342900" indent="-342900">
              <a:buFont typeface="+mj-lt"/>
              <a:buAutoNum type="alphaLcParenR"/>
            </a:pPr>
            <a:r>
              <a:rPr lang="en-US" sz="2800" dirty="0" err="1" smtClean="0">
                <a:solidFill>
                  <a:prstClr val="black"/>
                </a:solidFill>
              </a:rPr>
              <a:t>Tychicus</a:t>
            </a:r>
            <a:endParaRPr lang="en-US" sz="2800" dirty="0" smtClean="0">
              <a:solidFill>
                <a:prstClr val="black"/>
              </a:solidFill>
            </a:endParaRPr>
          </a:p>
          <a:p>
            <a:pPr marL="342900" indent="-342900">
              <a:buFont typeface="+mj-lt"/>
              <a:buAutoNum type="alphaLcParenR"/>
            </a:pPr>
            <a:r>
              <a:rPr lang="en-US" sz="2800" dirty="0" err="1" smtClean="0">
                <a:solidFill>
                  <a:prstClr val="black"/>
                </a:solidFill>
              </a:rPr>
              <a:t>Onesimus</a:t>
            </a:r>
            <a:endParaRPr lang="en-US" sz="2800" dirty="0" smtClean="0">
              <a:solidFill>
                <a:prstClr val="black"/>
              </a:solidFill>
            </a:endParaRPr>
          </a:p>
          <a:p>
            <a:pPr marL="342900" indent="-342900">
              <a:buFont typeface="+mj-lt"/>
              <a:buAutoNum type="alphaLcParenR"/>
            </a:pPr>
            <a:r>
              <a:rPr lang="en-US" sz="2800" dirty="0" smtClean="0">
                <a:solidFill>
                  <a:prstClr val="black"/>
                </a:solidFill>
              </a:rPr>
              <a:t>Aristarchus</a:t>
            </a:r>
          </a:p>
          <a:p>
            <a:pPr marL="342900" indent="-342900">
              <a:buFont typeface="+mj-lt"/>
              <a:buAutoNum type="alphaLcParenR"/>
            </a:pPr>
            <a:r>
              <a:rPr lang="en-US" sz="2800" dirty="0" smtClean="0">
                <a:solidFill>
                  <a:prstClr val="black"/>
                </a:solidFill>
              </a:rPr>
              <a:t>Mark</a:t>
            </a:r>
          </a:p>
          <a:p>
            <a:pPr marL="342900" indent="-342900">
              <a:buFont typeface="+mj-lt"/>
              <a:buAutoNum type="alphaLcParenR"/>
            </a:pPr>
            <a:r>
              <a:rPr lang="en-US" sz="2800" dirty="0" smtClean="0">
                <a:solidFill>
                  <a:prstClr val="black"/>
                </a:solidFill>
              </a:rPr>
              <a:t>Barnabas</a:t>
            </a:r>
          </a:p>
          <a:p>
            <a:pPr marL="342900" indent="-342900">
              <a:buFont typeface="+mj-lt"/>
              <a:buAutoNum type="alphaLcParenR"/>
            </a:pPr>
            <a:r>
              <a:rPr lang="en-US" sz="2800" dirty="0" smtClean="0">
                <a:solidFill>
                  <a:prstClr val="black"/>
                </a:solidFill>
              </a:rPr>
              <a:t>Jesus, called Justus</a:t>
            </a:r>
          </a:p>
          <a:p>
            <a:pPr marL="342900" indent="-342900">
              <a:buFont typeface="+mj-lt"/>
              <a:buAutoNum type="alphaLcParenR"/>
            </a:pPr>
            <a:r>
              <a:rPr lang="en-US" sz="2800" dirty="0" err="1" smtClean="0">
                <a:solidFill>
                  <a:prstClr val="black"/>
                </a:solidFill>
              </a:rPr>
              <a:t>Epaphras</a:t>
            </a:r>
            <a:endParaRPr lang="en-US" sz="2800" dirty="0" smtClean="0">
              <a:solidFill>
                <a:prstClr val="black"/>
              </a:solidFill>
            </a:endParaRPr>
          </a:p>
          <a:p>
            <a:pPr marL="342900" indent="-342900">
              <a:buFont typeface="+mj-lt"/>
              <a:buAutoNum type="alphaLcParenR"/>
            </a:pPr>
            <a:r>
              <a:rPr lang="en-US" sz="2800" dirty="0" smtClean="0">
                <a:solidFill>
                  <a:prstClr val="black"/>
                </a:solidFill>
              </a:rPr>
              <a:t>Luke</a:t>
            </a:r>
          </a:p>
          <a:p>
            <a:pPr marL="342900" indent="-342900">
              <a:buFont typeface="+mj-lt"/>
              <a:buAutoNum type="alphaLcParenR"/>
            </a:pPr>
            <a:r>
              <a:rPr lang="en-US" sz="2800" dirty="0" smtClean="0">
                <a:solidFill>
                  <a:prstClr val="black"/>
                </a:solidFill>
              </a:rPr>
              <a:t>Demas</a:t>
            </a:r>
            <a:endParaRPr lang="en-US" dirty="0">
              <a:solidFill>
                <a:prstClr val="black"/>
              </a:solidFill>
            </a:endParaRPr>
          </a:p>
        </p:txBody>
      </p:sp>
      <p:sp>
        <p:nvSpPr>
          <p:cNvPr id="14" name="TextBox 13"/>
          <p:cNvSpPr txBox="1"/>
          <p:nvPr/>
        </p:nvSpPr>
        <p:spPr>
          <a:xfrm>
            <a:off x="2743200" y="6108649"/>
            <a:ext cx="5867400" cy="461665"/>
          </a:xfrm>
          <a:prstGeom prst="rect">
            <a:avLst/>
          </a:prstGeom>
          <a:noFill/>
        </p:spPr>
        <p:txBody>
          <a:bodyPr wrap="square" rtlCol="0">
            <a:spAutoFit/>
          </a:bodyPr>
          <a:lstStyle/>
          <a:p>
            <a:r>
              <a:rPr lang="en-US" sz="2400" dirty="0" smtClean="0">
                <a:solidFill>
                  <a:prstClr val="black"/>
                </a:solidFill>
              </a:rPr>
              <a:t>Answer:  all the above (</a:t>
            </a:r>
            <a:r>
              <a:rPr lang="en-US" sz="2400" dirty="0" err="1" smtClean="0">
                <a:solidFill>
                  <a:prstClr val="black"/>
                </a:solidFill>
              </a:rPr>
              <a:t>a,b,c,d,e,f,g,h</a:t>
            </a:r>
            <a:r>
              <a:rPr lang="en-US" sz="2400" dirty="0" smtClean="0">
                <a:solidFill>
                  <a:prstClr val="black"/>
                </a:solidFill>
              </a:rPr>
              <a:t>,&amp; </a:t>
            </a:r>
            <a:r>
              <a:rPr lang="en-US" sz="2400" dirty="0" err="1" smtClean="0">
                <a:solidFill>
                  <a:prstClr val="black"/>
                </a:solidFill>
              </a:rPr>
              <a:t>i</a:t>
            </a:r>
            <a:r>
              <a:rPr lang="en-US" sz="2400" dirty="0" smtClean="0">
                <a:solidFill>
                  <a:prstClr val="black"/>
                </a:solidFill>
              </a:rPr>
              <a:t>)</a:t>
            </a:r>
          </a:p>
        </p:txBody>
      </p:sp>
    </p:spTree>
    <p:extLst>
      <p:ext uri="{BB962C8B-B14F-4D97-AF65-F5344CB8AC3E}">
        <p14:creationId xmlns:p14="http://schemas.microsoft.com/office/powerpoint/2010/main" val="396095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2000" fill="hold"/>
                                        <p:tgtEl>
                                          <p:spTgt spid="14"/>
                                        </p:tgtEl>
                                        <p:attrNameLst>
                                          <p:attrName>ppt_x</p:attrName>
                                        </p:attrNameLst>
                                      </p:cBhvr>
                                      <p:tavLst>
                                        <p:tav tm="0">
                                          <p:val>
                                            <p:strVal val="#ppt_x"/>
                                          </p:val>
                                        </p:tav>
                                        <p:tav tm="100000">
                                          <p:val>
                                            <p:strVal val="#ppt_x"/>
                                          </p:val>
                                        </p:tav>
                                      </p:tavLst>
                                    </p:anim>
                                    <p:anim calcmode="lin" valueType="num">
                                      <p:cBhvr additive="base">
                                        <p:cTn id="14"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2209800"/>
          </a:xfrm>
        </p:spPr>
        <p:txBody>
          <a:bodyPr>
            <a:noAutofit/>
          </a:bodyPr>
          <a:lstStyle/>
          <a:p>
            <a:r>
              <a:rPr lang="en-US" sz="3600" dirty="0" smtClean="0">
                <a:solidFill>
                  <a:schemeClr val="bg1"/>
                </a:solidFill>
              </a:rPr>
              <a:t>According to Colossians 5:16, </a:t>
            </a:r>
            <a:br>
              <a:rPr lang="en-US" sz="3600" dirty="0" smtClean="0">
                <a:solidFill>
                  <a:schemeClr val="bg1"/>
                </a:solidFill>
              </a:rPr>
            </a:br>
            <a:r>
              <a:rPr lang="en-US" sz="3600" dirty="0" smtClean="0">
                <a:solidFill>
                  <a:schemeClr val="bg1"/>
                </a:solidFill>
              </a:rPr>
              <a:t>with which church were the Colossians supposed to share their letter with and also read their letter?</a:t>
            </a:r>
            <a:endParaRPr lang="en-US" sz="3600" dirty="0">
              <a:solidFill>
                <a:schemeClr val="bg1"/>
              </a:solidFill>
            </a:endParaRPr>
          </a:p>
        </p:txBody>
      </p:sp>
      <p:sp>
        <p:nvSpPr>
          <p:cNvPr id="24" name="TextBox 23"/>
          <p:cNvSpPr txBox="1"/>
          <p:nvPr/>
        </p:nvSpPr>
        <p:spPr>
          <a:xfrm>
            <a:off x="237641" y="5048172"/>
            <a:ext cx="4114800" cy="461665"/>
          </a:xfrm>
          <a:prstGeom prst="rect">
            <a:avLst/>
          </a:prstGeom>
          <a:noFill/>
        </p:spPr>
        <p:txBody>
          <a:bodyPr wrap="square" rtlCol="0">
            <a:spAutoFit/>
          </a:bodyPr>
          <a:lstStyle/>
          <a:p>
            <a:r>
              <a:rPr lang="en-US" sz="2400" dirty="0" smtClean="0">
                <a:solidFill>
                  <a:prstClr val="black"/>
                </a:solidFill>
              </a:rPr>
              <a:t>Answer:  Laodicea</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181544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2762172"/>
          </a:xfrm>
        </p:spPr>
        <p:txBody>
          <a:bodyPr>
            <a:noAutofit/>
          </a:bodyPr>
          <a:lstStyle/>
          <a:p>
            <a:r>
              <a:rPr lang="en-US" sz="3600" dirty="0" smtClean="0">
                <a:solidFill>
                  <a:schemeClr val="bg1"/>
                </a:solidFill>
              </a:rPr>
              <a:t>According to Colossians 5:17, </a:t>
            </a:r>
            <a:br>
              <a:rPr lang="en-US" sz="3600" dirty="0" smtClean="0">
                <a:solidFill>
                  <a:schemeClr val="bg1"/>
                </a:solidFill>
              </a:rPr>
            </a:br>
            <a:r>
              <a:rPr lang="en-US" sz="3600" dirty="0" smtClean="0">
                <a:solidFill>
                  <a:schemeClr val="bg1"/>
                </a:solidFill>
              </a:rPr>
              <a:t>finish Paul’s message to </a:t>
            </a:r>
            <a:r>
              <a:rPr lang="en-US" sz="3600" dirty="0" err="1" smtClean="0">
                <a:solidFill>
                  <a:schemeClr val="bg1"/>
                </a:solidFill>
              </a:rPr>
              <a:t>Archippus</a:t>
            </a:r>
            <a:r>
              <a:rPr lang="en-US" sz="3600" dirty="0">
                <a:solidFill>
                  <a:schemeClr val="bg1"/>
                </a:solidFill>
              </a:rPr>
              <a:t>:</a:t>
            </a:r>
            <a:br>
              <a:rPr lang="en-US" sz="3600" dirty="0">
                <a:solidFill>
                  <a:schemeClr val="bg1"/>
                </a:solidFill>
              </a:rPr>
            </a:br>
            <a:r>
              <a:rPr lang="en-US" sz="3600" dirty="0">
                <a:solidFill>
                  <a:schemeClr val="bg1"/>
                </a:solidFill>
              </a:rPr>
              <a:t>“Take heed to the ministry which you have received in the Lord, that you may </a:t>
            </a:r>
            <a:r>
              <a:rPr lang="en-US" sz="3600" dirty="0" smtClean="0">
                <a:solidFill>
                  <a:schemeClr val="bg1"/>
                </a:solidFill>
              </a:rPr>
              <a:t>_____ ___.”</a:t>
            </a:r>
            <a:endParaRPr lang="en-US" sz="3600" dirty="0">
              <a:solidFill>
                <a:schemeClr val="bg1"/>
              </a:solidFill>
            </a:endParaRPr>
          </a:p>
        </p:txBody>
      </p:sp>
      <p:sp>
        <p:nvSpPr>
          <p:cNvPr id="24" name="TextBox 23"/>
          <p:cNvSpPr txBox="1"/>
          <p:nvPr/>
        </p:nvSpPr>
        <p:spPr>
          <a:xfrm>
            <a:off x="157566" y="5943600"/>
            <a:ext cx="4114800" cy="461665"/>
          </a:xfrm>
          <a:prstGeom prst="rect">
            <a:avLst/>
          </a:prstGeom>
          <a:noFill/>
        </p:spPr>
        <p:txBody>
          <a:bodyPr wrap="square" rtlCol="0">
            <a:spAutoFit/>
          </a:bodyPr>
          <a:lstStyle/>
          <a:p>
            <a:r>
              <a:rPr lang="en-US" sz="2400" dirty="0" smtClean="0">
                <a:solidFill>
                  <a:prstClr val="black"/>
                </a:solidFill>
              </a:rPr>
              <a:t>Answer:  </a:t>
            </a:r>
            <a:r>
              <a:rPr lang="en-US" sz="2400" dirty="0" err="1" smtClean="0">
                <a:solidFill>
                  <a:prstClr val="black"/>
                </a:solidFill>
              </a:rPr>
              <a:t>fullfill</a:t>
            </a:r>
            <a:r>
              <a:rPr lang="en-US" sz="2400" smtClean="0">
                <a:solidFill>
                  <a:prstClr val="black"/>
                </a:solidFill>
              </a:rPr>
              <a:t> it</a:t>
            </a:r>
            <a:endParaRPr lang="en-US" sz="2400" dirty="0" smtClean="0">
              <a:solidFill>
                <a:prstClr val="black"/>
              </a:solidFill>
            </a:endParaRP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20775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676400"/>
          </a:xfrm>
        </p:spPr>
        <p:txBody>
          <a:bodyPr>
            <a:noAutofit/>
          </a:bodyPr>
          <a:lstStyle/>
          <a:p>
            <a:r>
              <a:rPr lang="en-US" sz="3600" dirty="0" smtClean="0">
                <a:solidFill>
                  <a:schemeClr val="bg1"/>
                </a:solidFill>
              </a:rPr>
              <a:t>According to Colossians 1:5-6, </a:t>
            </a:r>
            <a:br>
              <a:rPr lang="en-US" sz="3600" dirty="0" smtClean="0">
                <a:solidFill>
                  <a:schemeClr val="bg1"/>
                </a:solidFill>
              </a:rPr>
            </a:br>
            <a:r>
              <a:rPr lang="en-US" sz="3600" dirty="0" smtClean="0">
                <a:solidFill>
                  <a:schemeClr val="bg1"/>
                </a:solidFill>
              </a:rPr>
              <a:t>What was the gospel producing?</a:t>
            </a:r>
            <a:endParaRPr lang="en-US" sz="3600" dirty="0">
              <a:solidFill>
                <a:schemeClr val="bg1"/>
              </a:solidFill>
            </a:endParaRPr>
          </a:p>
        </p:txBody>
      </p:sp>
      <p:sp>
        <p:nvSpPr>
          <p:cNvPr id="24" name="TextBox 23"/>
          <p:cNvSpPr txBox="1"/>
          <p:nvPr/>
        </p:nvSpPr>
        <p:spPr>
          <a:xfrm>
            <a:off x="228600" y="5004636"/>
            <a:ext cx="5105400" cy="461665"/>
          </a:xfrm>
          <a:prstGeom prst="rect">
            <a:avLst/>
          </a:prstGeom>
          <a:noFill/>
        </p:spPr>
        <p:txBody>
          <a:bodyPr wrap="square" rtlCol="0">
            <a:spAutoFit/>
          </a:bodyPr>
          <a:lstStyle/>
          <a:p>
            <a:r>
              <a:rPr lang="en-US" sz="2400" dirty="0" smtClean="0">
                <a:solidFill>
                  <a:prstClr val="black"/>
                </a:solidFill>
              </a:rPr>
              <a:t>Answer:  (It was bringing forth) fruit</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pic>
        <p:nvPicPr>
          <p:cNvPr id="1026" name="Picture 2" descr="Image result for fruit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50" y="4509038"/>
            <a:ext cx="24765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41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676400"/>
          </a:xfrm>
        </p:spPr>
        <p:txBody>
          <a:bodyPr>
            <a:noAutofit/>
          </a:bodyPr>
          <a:lstStyle/>
          <a:p>
            <a:r>
              <a:rPr lang="en-US" sz="3600" dirty="0" smtClean="0">
                <a:solidFill>
                  <a:schemeClr val="bg1"/>
                </a:solidFill>
              </a:rPr>
              <a:t>According to Colossians 5:18, </a:t>
            </a:r>
            <a:br>
              <a:rPr lang="en-US" sz="3600" dirty="0" smtClean="0">
                <a:solidFill>
                  <a:schemeClr val="bg1"/>
                </a:solidFill>
              </a:rPr>
            </a:br>
            <a:r>
              <a:rPr lang="en-US" sz="3600" dirty="0" smtClean="0">
                <a:solidFill>
                  <a:schemeClr val="bg1"/>
                </a:solidFill>
              </a:rPr>
              <a:t>who wrote the book of Colossians?</a:t>
            </a:r>
            <a:endParaRPr lang="en-US" sz="3600" dirty="0">
              <a:solidFill>
                <a:schemeClr val="bg1"/>
              </a:solidFill>
            </a:endParaRPr>
          </a:p>
        </p:txBody>
      </p:sp>
      <p:sp>
        <p:nvSpPr>
          <p:cNvPr id="24" name="TextBox 23"/>
          <p:cNvSpPr txBox="1"/>
          <p:nvPr/>
        </p:nvSpPr>
        <p:spPr>
          <a:xfrm>
            <a:off x="237641" y="5048172"/>
            <a:ext cx="4114800" cy="461665"/>
          </a:xfrm>
          <a:prstGeom prst="rect">
            <a:avLst/>
          </a:prstGeom>
          <a:noFill/>
        </p:spPr>
        <p:txBody>
          <a:bodyPr wrap="square" rtlCol="0">
            <a:spAutoFit/>
          </a:bodyPr>
          <a:lstStyle/>
          <a:p>
            <a:r>
              <a:rPr lang="en-US" sz="2400" dirty="0" smtClean="0">
                <a:solidFill>
                  <a:prstClr val="black"/>
                </a:solidFill>
              </a:rPr>
              <a:t>Answer:  Paul (in his own hand)</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44035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676400"/>
          </a:xfrm>
        </p:spPr>
        <p:txBody>
          <a:bodyPr>
            <a:noAutofit/>
          </a:bodyPr>
          <a:lstStyle/>
          <a:p>
            <a:r>
              <a:rPr lang="en-US" sz="3600" dirty="0" smtClean="0">
                <a:solidFill>
                  <a:schemeClr val="bg1"/>
                </a:solidFill>
              </a:rPr>
              <a:t>According to Colossians 1:7, </a:t>
            </a:r>
            <a:br>
              <a:rPr lang="en-US" sz="3600" dirty="0" smtClean="0">
                <a:solidFill>
                  <a:schemeClr val="bg1"/>
                </a:solidFill>
              </a:rPr>
            </a:br>
            <a:r>
              <a:rPr lang="en-US" sz="3600" dirty="0" smtClean="0">
                <a:solidFill>
                  <a:schemeClr val="bg1"/>
                </a:solidFill>
              </a:rPr>
              <a:t>who was a faithful minister in Colossae?</a:t>
            </a:r>
            <a:endParaRPr lang="en-US" sz="3600" dirty="0">
              <a:solidFill>
                <a:schemeClr val="bg1"/>
              </a:solidFill>
            </a:endParaRPr>
          </a:p>
        </p:txBody>
      </p:sp>
      <p:sp>
        <p:nvSpPr>
          <p:cNvPr id="24" name="TextBox 23"/>
          <p:cNvSpPr txBox="1"/>
          <p:nvPr/>
        </p:nvSpPr>
        <p:spPr>
          <a:xfrm>
            <a:off x="228600" y="5004636"/>
            <a:ext cx="4114800" cy="461665"/>
          </a:xfrm>
          <a:prstGeom prst="rect">
            <a:avLst/>
          </a:prstGeom>
          <a:noFill/>
        </p:spPr>
        <p:txBody>
          <a:bodyPr wrap="square" rtlCol="0">
            <a:spAutoFit/>
          </a:bodyPr>
          <a:lstStyle/>
          <a:p>
            <a:r>
              <a:rPr lang="en-US" sz="2400" dirty="0" smtClean="0">
                <a:solidFill>
                  <a:prstClr val="black"/>
                </a:solidFill>
              </a:rPr>
              <a:t>Answer:  </a:t>
            </a:r>
            <a:r>
              <a:rPr lang="en-US" sz="2400" dirty="0" err="1" smtClean="0">
                <a:solidFill>
                  <a:prstClr val="black"/>
                </a:solidFill>
              </a:rPr>
              <a:t>Epaphras</a:t>
            </a:r>
            <a:endParaRPr lang="en-US" sz="2400" dirty="0" smtClean="0">
              <a:solidFill>
                <a:prstClr val="black"/>
              </a:solidFill>
            </a:endParaRP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spTree>
    <p:extLst>
      <p:ext uri="{BB962C8B-B14F-4D97-AF65-F5344CB8AC3E}">
        <p14:creationId xmlns:p14="http://schemas.microsoft.com/office/powerpoint/2010/main" val="168910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597" y="2057400"/>
            <a:ext cx="8229600" cy="1676400"/>
          </a:xfrm>
        </p:spPr>
        <p:txBody>
          <a:bodyPr>
            <a:noAutofit/>
          </a:bodyPr>
          <a:lstStyle/>
          <a:p>
            <a:r>
              <a:rPr lang="en-US" sz="3600" dirty="0" smtClean="0">
                <a:solidFill>
                  <a:schemeClr val="bg1"/>
                </a:solidFill>
              </a:rPr>
              <a:t>What phrase in Colossians 1:9-13 might come to mind with the following picture?</a:t>
            </a:r>
            <a:endParaRPr lang="en-US" sz="3600" dirty="0">
              <a:solidFill>
                <a:schemeClr val="bg1"/>
              </a:solidFill>
            </a:endParaRPr>
          </a:p>
        </p:txBody>
      </p:sp>
      <p:sp>
        <p:nvSpPr>
          <p:cNvPr id="24" name="TextBox 23"/>
          <p:cNvSpPr txBox="1"/>
          <p:nvPr/>
        </p:nvSpPr>
        <p:spPr>
          <a:xfrm>
            <a:off x="228600" y="5004636"/>
            <a:ext cx="5181600" cy="1200329"/>
          </a:xfrm>
          <a:prstGeom prst="rect">
            <a:avLst/>
          </a:prstGeom>
          <a:noFill/>
        </p:spPr>
        <p:txBody>
          <a:bodyPr wrap="square" rtlCol="0">
            <a:spAutoFit/>
          </a:bodyPr>
          <a:lstStyle/>
          <a:p>
            <a:r>
              <a:rPr lang="en-US" sz="2400" dirty="0" smtClean="0">
                <a:solidFill>
                  <a:prstClr val="black"/>
                </a:solidFill>
              </a:rPr>
              <a:t>Answer:  filled with the knowledge of His will in all wisdom and spiritual understanding</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grpSp>
        <p:nvGrpSpPr>
          <p:cNvPr id="5" name="Group 4"/>
          <p:cNvGrpSpPr/>
          <p:nvPr/>
        </p:nvGrpSpPr>
        <p:grpSpPr>
          <a:xfrm>
            <a:off x="5719199" y="3892442"/>
            <a:ext cx="2129401" cy="2686051"/>
            <a:chOff x="5719199" y="3892442"/>
            <a:chExt cx="2129401" cy="2686051"/>
          </a:xfrm>
        </p:grpSpPr>
        <p:pic>
          <p:nvPicPr>
            <p:cNvPr id="3074" name="Picture 2" descr="Image result for m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161" y="3892442"/>
              <a:ext cx="2115439" cy="26860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ro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6970" y="4147058"/>
              <a:ext cx="762990" cy="7629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Bi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9199" y="4147058"/>
              <a:ext cx="990600" cy="4399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7805" y="4542735"/>
              <a:ext cx="1498330" cy="523220"/>
            </a:xfrm>
            <a:prstGeom prst="rect">
              <a:avLst/>
            </a:prstGeom>
            <a:noFill/>
          </p:spPr>
          <p:txBody>
            <a:bodyPr wrap="square" rtlCol="0">
              <a:spAutoFit/>
            </a:bodyPr>
            <a:lstStyle/>
            <a:p>
              <a:r>
                <a:rPr lang="en-US" sz="2800" b="1" dirty="0" smtClean="0">
                  <a:solidFill>
                    <a:schemeClr val="bg1"/>
                  </a:solidFill>
                  <a:effectLst>
                    <a:glow rad="139700">
                      <a:schemeClr val="accent4">
                        <a:satMod val="175000"/>
                        <a:alpha val="40000"/>
                      </a:schemeClr>
                    </a:glow>
                  </a:effectLst>
                </a:rPr>
                <a:t>His will</a:t>
              </a:r>
            </a:p>
          </p:txBody>
        </p:sp>
      </p:grpSp>
    </p:spTree>
    <p:extLst>
      <p:ext uri="{BB962C8B-B14F-4D97-AF65-F5344CB8AC3E}">
        <p14:creationId xmlns:p14="http://schemas.microsoft.com/office/powerpoint/2010/main" val="378121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8289" y="1905000"/>
            <a:ext cx="8229600" cy="1676400"/>
          </a:xfrm>
        </p:spPr>
        <p:txBody>
          <a:bodyPr>
            <a:noAutofit/>
          </a:bodyPr>
          <a:lstStyle/>
          <a:p>
            <a:r>
              <a:rPr lang="en-US" sz="3600" dirty="0" smtClean="0">
                <a:solidFill>
                  <a:schemeClr val="bg1"/>
                </a:solidFill>
              </a:rPr>
              <a:t>What phrase in Colossians 1:9-13 might come to mind with the following picture?</a:t>
            </a:r>
            <a:endParaRPr lang="en-US" sz="3600" dirty="0">
              <a:solidFill>
                <a:schemeClr val="bg1"/>
              </a:solidFill>
            </a:endParaRPr>
          </a:p>
        </p:txBody>
      </p:sp>
      <p:sp>
        <p:nvSpPr>
          <p:cNvPr id="24" name="TextBox 23"/>
          <p:cNvSpPr txBox="1"/>
          <p:nvPr/>
        </p:nvSpPr>
        <p:spPr>
          <a:xfrm>
            <a:off x="228600" y="5004636"/>
            <a:ext cx="4419600" cy="461665"/>
          </a:xfrm>
          <a:prstGeom prst="rect">
            <a:avLst/>
          </a:prstGeom>
          <a:noFill/>
        </p:spPr>
        <p:txBody>
          <a:bodyPr wrap="square" rtlCol="0">
            <a:spAutoFit/>
          </a:bodyPr>
          <a:lstStyle/>
          <a:p>
            <a:r>
              <a:rPr lang="en-US" sz="2400" dirty="0" smtClean="0">
                <a:solidFill>
                  <a:prstClr val="black"/>
                </a:solidFill>
              </a:rPr>
              <a:t>Answer:  walk worthy of the Lord</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pic>
        <p:nvPicPr>
          <p:cNvPr id="5122" name="Picture 2" descr="Image result for walking with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4783" y="3662656"/>
            <a:ext cx="2438400" cy="2860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43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65000"/>
              </a:schemeClr>
            </a:gs>
            <a:gs pos="100000">
              <a:schemeClr val="tx1">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1676400"/>
          </a:xfrm>
        </p:spPr>
        <p:txBody>
          <a:bodyPr>
            <a:noAutofit/>
          </a:bodyPr>
          <a:lstStyle/>
          <a:p>
            <a:r>
              <a:rPr lang="en-US" sz="3600" dirty="0" smtClean="0">
                <a:solidFill>
                  <a:schemeClr val="bg1"/>
                </a:solidFill>
              </a:rPr>
              <a:t>What phrase in Colossians 1:9-13 might come to mind with the following picture?</a:t>
            </a:r>
            <a:endParaRPr lang="en-US" sz="3600" dirty="0">
              <a:solidFill>
                <a:schemeClr val="bg1"/>
              </a:solidFill>
            </a:endParaRPr>
          </a:p>
        </p:txBody>
      </p:sp>
      <p:sp>
        <p:nvSpPr>
          <p:cNvPr id="24" name="TextBox 23"/>
          <p:cNvSpPr txBox="1"/>
          <p:nvPr/>
        </p:nvSpPr>
        <p:spPr>
          <a:xfrm>
            <a:off x="457200" y="5004636"/>
            <a:ext cx="4953000" cy="461665"/>
          </a:xfrm>
          <a:prstGeom prst="rect">
            <a:avLst/>
          </a:prstGeom>
          <a:noFill/>
        </p:spPr>
        <p:txBody>
          <a:bodyPr wrap="square" rtlCol="0">
            <a:spAutoFit/>
          </a:bodyPr>
          <a:lstStyle/>
          <a:p>
            <a:r>
              <a:rPr lang="en-US" sz="2400" dirty="0" smtClean="0">
                <a:solidFill>
                  <a:prstClr val="black"/>
                </a:solidFill>
              </a:rPr>
              <a:t>Answer:  fruitful in every good work</a:t>
            </a:r>
          </a:p>
        </p:txBody>
      </p:sp>
      <p:sp>
        <p:nvSpPr>
          <p:cNvPr id="25" name="Oval 24"/>
          <p:cNvSpPr/>
          <p:nvPr/>
        </p:nvSpPr>
        <p:spPr>
          <a:xfrm>
            <a:off x="7543800" y="435206"/>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38200" y="609600"/>
            <a:ext cx="1143000" cy="369332"/>
          </a:xfrm>
          <a:prstGeom prst="rect">
            <a:avLst/>
          </a:prstGeom>
          <a:noFill/>
        </p:spPr>
        <p:txBody>
          <a:bodyPr wrap="square" rtlCol="0">
            <a:spAutoFit/>
          </a:bodyPr>
          <a:lstStyle/>
          <a:p>
            <a:r>
              <a:rPr lang="en-US" dirty="0" smtClean="0">
                <a:solidFill>
                  <a:prstClr val="black"/>
                </a:solidFill>
              </a:rPr>
              <a:t>1 point</a:t>
            </a:r>
            <a:endParaRPr lang="en-US" dirty="0">
              <a:solidFill>
                <a:prstClr val="black"/>
              </a:solidFill>
            </a:endParaRPr>
          </a:p>
        </p:txBody>
      </p:sp>
      <p:grpSp>
        <p:nvGrpSpPr>
          <p:cNvPr id="27" name="Group 26"/>
          <p:cNvGrpSpPr/>
          <p:nvPr/>
        </p:nvGrpSpPr>
        <p:grpSpPr>
          <a:xfrm>
            <a:off x="7772400" y="663806"/>
            <a:ext cx="609600" cy="609600"/>
            <a:chOff x="4876800" y="1219200"/>
            <a:chExt cx="609600" cy="609600"/>
          </a:xfrm>
        </p:grpSpPr>
        <p:sp>
          <p:nvSpPr>
            <p:cNvPr id="28" name="Oval 27"/>
            <p:cNvSpPr/>
            <p:nvPr/>
          </p:nvSpPr>
          <p:spPr>
            <a:xfrm>
              <a:off x="4876800" y="1219200"/>
              <a:ext cx="609600" cy="609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53000" y="1371600"/>
              <a:ext cx="457200" cy="369332"/>
            </a:xfrm>
            <a:prstGeom prst="rect">
              <a:avLst/>
            </a:prstGeom>
            <a:noFill/>
          </p:spPr>
          <p:txBody>
            <a:bodyPr wrap="square" rtlCol="0">
              <a:spAutoFit/>
            </a:bodyPr>
            <a:lstStyle/>
            <a:p>
              <a:pPr algn="ctr"/>
              <a:r>
                <a:rPr lang="en-US" dirty="0" smtClean="0">
                  <a:solidFill>
                    <a:prstClr val="black"/>
                  </a:solidFill>
                </a:rPr>
                <a:t>25</a:t>
              </a:r>
              <a:endParaRPr lang="en-US" dirty="0">
                <a:solidFill>
                  <a:prstClr val="black"/>
                </a:solidFill>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3684409"/>
            <a:ext cx="2819400" cy="2640454"/>
          </a:xfrm>
          <a:prstGeom prst="rect">
            <a:avLst/>
          </a:prstGeom>
        </p:spPr>
      </p:pic>
    </p:spTree>
    <p:extLst>
      <p:ext uri="{BB962C8B-B14F-4D97-AF65-F5344CB8AC3E}">
        <p14:creationId xmlns:p14="http://schemas.microsoft.com/office/powerpoint/2010/main" val="97151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5000"/>
                                        <p:tgtEl>
                                          <p:spTgt spid="25"/>
                                        </p:tgtEl>
                                      </p:cBhvr>
                                    </p:animEffect>
                                    <p:set>
                                      <p:cBhvr>
                                        <p:cTn id="7" dur="1" fill="hold">
                                          <p:stCondLst>
                                            <p:cond delay="24999"/>
                                          </p:stCondLst>
                                        </p:cTn>
                                        <p:tgtEl>
                                          <p:spTgt spid="2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999"/>
                                          </p:stCondLst>
                                        </p:cTn>
                                        <p:tgtEl>
                                          <p:spTgt spid="27"/>
                                        </p:tgtEl>
                                        <p:attrNameLst>
                                          <p:attrName>style.visibility</p:attrName>
                                        </p:attrNameLst>
                                      </p:cBhvr>
                                      <p:to>
                                        <p:strVal val="hidden"/>
                                      </p:to>
                                    </p:set>
                                  </p:childTnLst>
                                </p:cTn>
                              </p:par>
                            </p:childTnLst>
                          </p:cTn>
                        </p:par>
                        <p:par>
                          <p:cTn id="10" fill="hold">
                            <p:stCondLst>
                              <p:cond delay="25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ppt_x"/>
                                          </p:val>
                                        </p:tav>
                                        <p:tav tm="100000">
                                          <p:val>
                                            <p:strVal val="#ppt_x"/>
                                          </p:val>
                                        </p:tav>
                                      </p:tavLst>
                                    </p:anim>
                                    <p:anim calcmode="lin" valueType="num">
                                      <p:cBhvr additive="base">
                                        <p:cTn id="14"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1235</Words>
  <Application>Microsoft Office PowerPoint</Application>
  <PresentationFormat>On-screen Show (4:3)</PresentationFormat>
  <Paragraphs>283</Paragraphs>
  <Slides>50</Slides>
  <Notes>4</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1_Office Theme</vt:lpstr>
      <vt:lpstr>Pathfinder Bible Experience</vt:lpstr>
      <vt:lpstr>Paul’s Writings</vt:lpstr>
      <vt:lpstr>Colossians</vt:lpstr>
      <vt:lpstr>Chapter 1</vt:lpstr>
      <vt:lpstr>According to Colossians 1:5-6,  What was the gospel producing?</vt:lpstr>
      <vt:lpstr>According to Colossians 1:7,  who was a faithful minister in Colossae?</vt:lpstr>
      <vt:lpstr>What phrase in Colossians 1:9-13 might come to mind with the following picture?</vt:lpstr>
      <vt:lpstr>What phrase in Colossians 1:9-13 might come to mind with the following picture?</vt:lpstr>
      <vt:lpstr>What phrase in Colossians 1:9-13 might come to mind with the following picture?</vt:lpstr>
      <vt:lpstr>What phrase in Colossians 1:9-13 might come to mind with the following picture?</vt:lpstr>
      <vt:lpstr>What phrase in Colossians 1:9-13 might come to mind with the following picture?</vt:lpstr>
      <vt:lpstr>What phrase in Colossians 1:9-13 might come to mind with the following picture?</vt:lpstr>
      <vt:lpstr>What phrase in Colossians 1:9-13 might come to mind with the following picture?</vt:lpstr>
      <vt:lpstr>What phrase in Colossians 1:9-13 might come to mind with the following picture?</vt:lpstr>
      <vt:lpstr>Say Colossians 1:9 from memory. </vt:lpstr>
      <vt:lpstr>Say Colossians 1:10 from memory. </vt:lpstr>
      <vt:lpstr>PowerPoint Presentation</vt:lpstr>
      <vt:lpstr>According Colossians 1:16-18,  Jesus is first born or holds the place of honor in many different areas.   Name 4 things He is ‘first’ in.</vt:lpstr>
      <vt:lpstr>Say Colossians 1:16 from memory. </vt:lpstr>
      <vt:lpstr>PowerPoint Presentation</vt:lpstr>
      <vt:lpstr>According Colossians 1:19-20,  God wanted to reconcile (or restore friendly relations) with us and all things in heaven and earth.  True or False?</vt:lpstr>
      <vt:lpstr>According to Colossians 1:20,  how did God reconcile us or make peace with us?</vt:lpstr>
      <vt:lpstr>Complete Colossians 1:21-23,   ”And you, who once were alienated and enemies in your mind by wicked works, yet now He has __________  in the body of His flesh through death, to present you holy, and ________, and above reproach in His sight—  if indeed you continue in the ____, grounded and steadfast”?</vt:lpstr>
      <vt:lpstr>Chapter 2</vt:lpstr>
      <vt:lpstr>PowerPoint Presentation</vt:lpstr>
      <vt:lpstr>Complete Colossians 2:6,  “As you therefore have received Christ Jesus the Lord, so walk in Him, ______ and _____ up in Him and established in the faith, as you have been taught, abounding in it with _____________.”</vt:lpstr>
      <vt:lpstr>Complete Colossians 2:9,  “For in Him (Christ) dwells all the fullness of the __________ bodily; and you are complete in Him, who is the head of all principality and _______.”</vt:lpstr>
      <vt:lpstr>PowerPoint Presentation</vt:lpstr>
      <vt:lpstr>According to Colossians 2:16,  should we judge others by what they eat, drink, or in regard to religious holidays?</vt:lpstr>
      <vt:lpstr>Chapter 3</vt:lpstr>
      <vt:lpstr>PowerPoint Presentation</vt:lpstr>
      <vt:lpstr>PowerPoint Presentation</vt:lpstr>
      <vt:lpstr>Complete Colossians  3:8-9,  “But now you yourselves are to put off all these: anger, _____, malice, blasphemy, filthy __________ out of your mouth.       Do not ___ to one another, since you have put off the old man with his deeds,”</vt:lpstr>
      <vt:lpstr>Complete Colossians 3:12-13,  “Therefore, as the elect of God, holy and beloved, put on tender mercies, _______, humility, meekness, ___________;   bearing with one another,                         and _________ one another,…”</vt:lpstr>
      <vt:lpstr>Complete Colossians 3:14-15,  “But above all these things put on ____, which is the bond of perfection.  And let the ______ of God rule in your hearts, to which also you were called in one body; and be _________. ”</vt:lpstr>
      <vt:lpstr>PowerPoint Presentation</vt:lpstr>
      <vt:lpstr>Complete Colossians 3:17,  “And whatever you do in word or deed, do all in the _____ of the Lord _____, giving _______ to God the Father through Him.”</vt:lpstr>
      <vt:lpstr>PowerPoint Presentation</vt:lpstr>
      <vt:lpstr>PowerPoint Presentation</vt:lpstr>
      <vt:lpstr>PowerPoint Presentation</vt:lpstr>
      <vt:lpstr>PowerPoint Presentation</vt:lpstr>
      <vt:lpstr>Complete Colossians 3:23,  “And whatever you ___, do it heartily, as to the _____ and not to men,”</vt:lpstr>
      <vt:lpstr>Chapter 4</vt:lpstr>
      <vt:lpstr>Complete Colossians 4:1,  “Masters, give your bondservants what is just and ____, knowing that you also have a Master in __________.”</vt:lpstr>
      <vt:lpstr>PowerPoint Presentation</vt:lpstr>
      <vt:lpstr>According to Colossians 5:7-9,  who will tell the Colossian church all the news about Paul and those with him?</vt:lpstr>
      <vt:lpstr>PowerPoint Presentation</vt:lpstr>
      <vt:lpstr>According to Colossians 5:16,  with which church were the Colossians supposed to share their letter with and also read their letter?</vt:lpstr>
      <vt:lpstr>According to Colossians 5:17,  finish Paul’s message to Archippus: “Take heed to the ministry which you have received in the Lord, that you may _____ ___.”</vt:lpstr>
      <vt:lpstr>According to Colossians 5:18,  who wrote the book of Colossians?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Pathfinder Bible Experience</dc:title>
  <dc:creator>Welcome Janelle</dc:creator>
  <cp:lastModifiedBy>Welcome Janelle</cp:lastModifiedBy>
  <cp:revision>50</cp:revision>
  <cp:lastPrinted>2016-12-02T01:01:05Z</cp:lastPrinted>
  <dcterms:created xsi:type="dcterms:W3CDTF">2016-10-20T17:02:39Z</dcterms:created>
  <dcterms:modified xsi:type="dcterms:W3CDTF">2016-12-02T01:01:48Z</dcterms:modified>
</cp:coreProperties>
</file>