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4" r:id="rId3"/>
    <p:sldId id="266" r:id="rId4"/>
    <p:sldId id="267" r:id="rId5"/>
    <p:sldId id="273" r:id="rId6"/>
    <p:sldId id="333" r:id="rId7"/>
    <p:sldId id="334" r:id="rId8"/>
    <p:sldId id="336" r:id="rId9"/>
    <p:sldId id="335" r:id="rId10"/>
    <p:sldId id="283" r:id="rId11"/>
    <p:sldId id="303" r:id="rId12"/>
    <p:sldId id="275" r:id="rId13"/>
    <p:sldId id="276" r:id="rId14"/>
    <p:sldId id="277" r:id="rId15"/>
    <p:sldId id="278" r:id="rId16"/>
    <p:sldId id="279" r:id="rId17"/>
    <p:sldId id="280" r:id="rId18"/>
    <p:sldId id="281" r:id="rId19"/>
    <p:sldId id="332" r:id="rId20"/>
    <p:sldId id="282" r:id="rId21"/>
    <p:sldId id="295" r:id="rId22"/>
    <p:sldId id="297" r:id="rId23"/>
    <p:sldId id="296" r:id="rId24"/>
    <p:sldId id="298" r:id="rId25"/>
    <p:sldId id="299" r:id="rId26"/>
    <p:sldId id="300" r:id="rId27"/>
    <p:sldId id="322" r:id="rId28"/>
    <p:sldId id="341" r:id="rId29"/>
    <p:sldId id="315" r:id="rId30"/>
    <p:sldId id="316" r:id="rId31"/>
    <p:sldId id="317" r:id="rId32"/>
    <p:sldId id="311" r:id="rId33"/>
    <p:sldId id="314" r:id="rId34"/>
    <p:sldId id="312" r:id="rId35"/>
    <p:sldId id="339" r:id="rId36"/>
    <p:sldId id="313" r:id="rId37"/>
    <p:sldId id="302" r:id="rId38"/>
    <p:sldId id="318" r:id="rId39"/>
    <p:sldId id="285" r:id="rId40"/>
    <p:sldId id="284" r:id="rId41"/>
    <p:sldId id="319" r:id="rId42"/>
    <p:sldId id="286" r:id="rId43"/>
    <p:sldId id="287" r:id="rId44"/>
    <p:sldId id="288" r:id="rId45"/>
    <p:sldId id="289" r:id="rId46"/>
    <p:sldId id="290" r:id="rId47"/>
    <p:sldId id="291" r:id="rId48"/>
    <p:sldId id="292" r:id="rId49"/>
    <p:sldId id="308" r:id="rId50"/>
    <p:sldId id="309" r:id="rId51"/>
    <p:sldId id="306" r:id="rId52"/>
    <p:sldId id="307" r:id="rId53"/>
    <p:sldId id="323" r:id="rId54"/>
    <p:sldId id="324" r:id="rId55"/>
    <p:sldId id="325" r:id="rId56"/>
    <p:sldId id="326" r:id="rId57"/>
    <p:sldId id="327" r:id="rId58"/>
    <p:sldId id="328" r:id="rId59"/>
    <p:sldId id="329" r:id="rId60"/>
    <p:sldId id="330" r:id="rId61"/>
    <p:sldId id="331"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672" autoAdjust="0"/>
  </p:normalViewPr>
  <p:slideViewPr>
    <p:cSldViewPr>
      <p:cViewPr>
        <p:scale>
          <a:sx n="66" d="100"/>
          <a:sy n="66" d="100"/>
        </p:scale>
        <p:origin x="-918" y="-17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86D40B45-E11D-4B50-A913-18BFE165F045}" type="datetimeFigureOut">
              <a:rPr lang="en-US" smtClean="0"/>
              <a:t>9/25/2017</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CFBE23D-15DA-46B7-A72D-19EFF232D73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6D40B45-E11D-4B50-A913-18BFE165F045}"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BE23D-15DA-46B7-A72D-19EFF232D73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6D40B45-E11D-4B50-A913-18BFE165F045}"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BE23D-15DA-46B7-A72D-19EFF232D73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6D40B45-E11D-4B50-A913-18BFE165F045}" type="datetimeFigureOut">
              <a:rPr lang="en-US" smtClean="0"/>
              <a:t>9/25/2017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FBE23D-15DA-46B7-A72D-19EFF232D73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86D40B45-E11D-4B50-A913-18BFE165F045}" type="datetimeFigureOut">
              <a:rPr lang="en-US" smtClean="0"/>
              <a:t>9/25/2017</a:t>
            </a:fld>
            <a:endParaRPr lang="en-US"/>
          </a:p>
        </p:txBody>
      </p:sp>
      <p:sp>
        <p:nvSpPr>
          <p:cNvPr id="27" name="Slide Number Placeholder 26"/>
          <p:cNvSpPr>
            <a:spLocks noGrp="1"/>
          </p:cNvSpPr>
          <p:nvPr>
            <p:ph type="sldNum" sz="quarter" idx="11"/>
          </p:nvPr>
        </p:nvSpPr>
        <p:spPr/>
        <p:txBody>
          <a:bodyPr rtlCol="0"/>
          <a:lstStyle/>
          <a:p>
            <a:fld id="{7CFBE23D-15DA-46B7-A72D-19EFF232D73E}" type="slidenum">
              <a:rPr lang="en-US" smtClean="0"/>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86D40B45-E11D-4B50-A913-18BFE165F045}" type="datetimeFigureOut">
              <a:rPr lang="en-US" smtClean="0"/>
              <a:t>9/25/2017</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7CFBE23D-15DA-46B7-A72D-19EFF232D73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D40B45-E11D-4B50-A913-18BFE165F045}" type="datetimeFigureOut">
              <a:rPr lang="en-US" smtClean="0"/>
              <a:t>9/25/2017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FBE23D-15DA-46B7-A72D-19EFF232D73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6D40B45-E11D-4B50-A913-18BFE165F045}" type="datetimeFigureOut">
              <a:rPr lang="en-US" smtClean="0"/>
              <a:t>9/25/2017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FBE23D-15DA-46B7-A72D-19EFF232D73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6D40B45-E11D-4B50-A913-18BFE165F045}" type="datetimeFigureOut">
              <a:rPr lang="en-US" smtClean="0"/>
              <a:t>9/25/2017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FBE23D-15DA-46B7-A72D-19EFF232D73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6D40B45-E11D-4B50-A913-18BFE165F045}"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BE23D-15DA-46B7-A72D-19EFF232D73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6D40B45-E11D-4B50-A913-18BFE165F045}" type="datetimeFigureOut">
              <a:rPr lang="en-US" smtClean="0"/>
              <a:t>9/25/2017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BE23D-15DA-46B7-A72D-19EFF232D73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gs>
            <a:gs pos="67000">
              <a:schemeClr val="accent2">
                <a:lumMod val="60000"/>
                <a:lumOff val="4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86D40B45-E11D-4B50-A913-18BFE165F045}" type="datetimeFigureOut">
              <a:rPr lang="en-US" smtClean="0"/>
              <a:t>9/25/2017</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CFBE23D-15DA-46B7-A72D-19EFF232D73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4.xml"/><Relationship Id="rId1" Type="http://schemas.openxmlformats.org/officeDocument/2006/relationships/video" Target="https://www.youtube.com/embed/laeYq51SYA0"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4.xml"/><Relationship Id="rId1" Type="http://schemas.openxmlformats.org/officeDocument/2006/relationships/video" Target="https://www.youtube.com/embed/WGjmSc8aZhQ" TargetMode="External"/><Relationship Id="rId5" Type="http://schemas.openxmlformats.org/officeDocument/2006/relationships/image" Target="../media/image22.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4.xml"/><Relationship Id="rId1" Type="http://schemas.openxmlformats.org/officeDocument/2006/relationships/video" Target="https://www.youtube.com/embed/cXOIWqsVSts" TargetMode="Externa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video" Target="https://www.youtube.com/embed/0uhAswUE3w8" TargetMode="Externa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https://www.youtube.com/embed/cFLjudWTuGQ" TargetMode="External"/><Relationship Id="rId1" Type="http://schemas.openxmlformats.org/officeDocument/2006/relationships/video" Target="https://www.youtube.com/embed/TD884Dl-kLc" TargetMode="External"/><Relationship Id="rId5" Type="http://schemas.openxmlformats.org/officeDocument/2006/relationships/image" Target="../media/image22.pn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6.xml"/><Relationship Id="rId1" Type="http://schemas.openxmlformats.org/officeDocument/2006/relationships/video" Target="https://www.youtube.com/embed/bYC4Nkf1KH4" TargetMode="Externa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6.xml"/><Relationship Id="rId7" Type="http://schemas.openxmlformats.org/officeDocument/2006/relationships/image" Target="../media/image36.jpeg"/><Relationship Id="rId2" Type="http://schemas.openxmlformats.org/officeDocument/2006/relationships/video" Target="https://www.youtube.com/embed/XgGKgBosXaE" TargetMode="External"/><Relationship Id="rId1" Type="http://schemas.openxmlformats.org/officeDocument/2006/relationships/video" Target="https://www.youtube.com/embed/AZ-pU7ozt3g" TargetMode="External"/><Relationship Id="rId6" Type="http://schemas.microsoft.com/office/2007/relationships/hdphoto" Target="../media/hdphoto1.wdp"/><Relationship Id="rId5" Type="http://schemas.openxmlformats.org/officeDocument/2006/relationships/image" Target="../media/image35.jpe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www.uua.org/re/tapestry/children/tales/session4/123257.s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4.xml"/><Relationship Id="rId1" Type="http://schemas.openxmlformats.org/officeDocument/2006/relationships/video" Target="https://www.youtube.com/embed/EH7SeZa6gr4" TargetMode="Externa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slideLayout" Target="../slideLayouts/slideLayout6.xml"/><Relationship Id="rId7" Type="http://schemas.openxmlformats.org/officeDocument/2006/relationships/image" Target="../media/image44.jpeg"/><Relationship Id="rId2" Type="http://schemas.openxmlformats.org/officeDocument/2006/relationships/video" Target="https://www.youtube.com/embed/CD6si0Md7-c" TargetMode="External"/><Relationship Id="rId1" Type="http://schemas.openxmlformats.org/officeDocument/2006/relationships/video" Target="https://www.youtube.com/embed/NJ4oCtTnoo4" TargetMode="Externa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22.png"/><Relationship Id="rId7" Type="http://schemas.openxmlformats.org/officeDocument/2006/relationships/image" Target="../media/image49.jpeg"/><Relationship Id="rId2" Type="http://schemas.openxmlformats.org/officeDocument/2006/relationships/slideLayout" Target="../slideLayouts/slideLayout6.xml"/><Relationship Id="rId1" Type="http://schemas.openxmlformats.org/officeDocument/2006/relationships/video" Target="https://www.youtube.com/embed/iObBUXDV5Ho" TargetMode="Externa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YoFL0E-B6Oo" TargetMode="External"/><Relationship Id="rId4" Type="http://schemas.openxmlformats.org/officeDocument/2006/relationships/image" Target="../media/image51.jpe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0wRQM59Ek6w" TargetMode="External"/><Relationship Id="rId4" Type="http://schemas.openxmlformats.org/officeDocument/2006/relationships/image" Target="../media/image52.jpe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G3A-p9utTso" TargetMode="External"/><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commons.wikimedia.org/wiki/File:PlaceSettingCharger.jpg" TargetMode="External"/><Relationship Id="rId1" Type="http://schemas.openxmlformats.org/officeDocument/2006/relationships/slideLayout" Target="../slideLayouts/slideLayout6.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3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video" Target="https://www.youtube.com/embed/8g4KiornIpA" TargetMode="External"/><Relationship Id="rId7" Type="http://schemas.openxmlformats.org/officeDocument/2006/relationships/image" Target="../media/image62.png"/><Relationship Id="rId2" Type="http://schemas.openxmlformats.org/officeDocument/2006/relationships/video" Target="https://www.youtube.com/embed/NDFgw9OkN-k" TargetMode="External"/><Relationship Id="rId1" Type="http://schemas.openxmlformats.org/officeDocument/2006/relationships/video" Target="https://www.youtube.com/embed/jmuU9UyIq00" TargetMode="External"/><Relationship Id="rId6" Type="http://schemas.openxmlformats.org/officeDocument/2006/relationships/image" Target="../media/image61.png"/><Relationship Id="rId5" Type="http://schemas.openxmlformats.org/officeDocument/2006/relationships/image" Target="../media/image22.png"/><Relationship Id="rId4"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6.xml"/><Relationship Id="rId1" Type="http://schemas.openxmlformats.org/officeDocument/2006/relationships/video" Target="https://www.youtube.com/embed/x70G7CqM_Ug" TargetMode="External"/><Relationship Id="rId5" Type="http://schemas.openxmlformats.org/officeDocument/2006/relationships/image" Target="../media/image65.jpe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OM0BVTXPLYM"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OyK0oE5rwFY" TargetMode="External"/><Relationship Id="rId6" Type="http://schemas.openxmlformats.org/officeDocument/2006/relationships/image" Target="../media/image70.jpeg"/><Relationship Id="rId5" Type="http://schemas.openxmlformats.org/officeDocument/2006/relationships/image" Target="../media/image68.jpeg"/><Relationship Id="rId4" Type="http://schemas.openxmlformats.org/officeDocument/2006/relationships/image" Target="../media/image69.png"/></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F9PLnmA8wC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4.jpeg"/><Relationship Id="rId2" Type="http://schemas.openxmlformats.org/officeDocument/2006/relationships/slideLayout" Target="../slideLayouts/slideLayout6.xml"/><Relationship Id="rId1" Type="http://schemas.openxmlformats.org/officeDocument/2006/relationships/video" Target="https://www.youtube.com/embed/CKlSFlnmDcY" TargetMode="Externa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oejgTGo-BCc"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46.xml.rels><?xml version="1.0" encoding="UTF-8" standalone="yes"?>
<Relationships xmlns="http://schemas.openxmlformats.org/package/2006/relationships"><Relationship Id="rId3" Type="http://schemas.openxmlformats.org/officeDocument/2006/relationships/video" Target="https://www.youtube.com/embed/B47aCgASZx8" TargetMode="External"/><Relationship Id="rId2" Type="http://schemas.openxmlformats.org/officeDocument/2006/relationships/video" Target="https://www.youtube.com/embed/26ypFCwwI2A?list=PL5_xAFE8GqRtyPDjZpXO-xj8tZTOy-aTo" TargetMode="External"/><Relationship Id="rId1" Type="http://schemas.openxmlformats.org/officeDocument/2006/relationships/video" Target="https://www.youtube.com/embed/oJppxNNrPfw" TargetMode="External"/><Relationship Id="rId5" Type="http://schemas.openxmlformats.org/officeDocument/2006/relationships/image" Target="../media/image22.png"/><Relationship Id="rId4"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video" Target="https://www.youtube.com/embed/TM5x7WMukjY" TargetMode="External"/><Relationship Id="rId2" Type="http://schemas.openxmlformats.org/officeDocument/2006/relationships/video" Target="https://www.youtube.com/embed/bhZA-BT66kg" TargetMode="External"/><Relationship Id="rId1" Type="http://schemas.openxmlformats.org/officeDocument/2006/relationships/video" Target="https://www.youtube.com/embed/myyZyIMEZrY" TargetMode="External"/><Relationship Id="rId6" Type="http://schemas.openxmlformats.org/officeDocument/2006/relationships/image" Target="../media/image22.png"/><Relationship Id="rId5" Type="http://schemas.openxmlformats.org/officeDocument/2006/relationships/image" Target="../media/image80.jpeg"/><Relationship Id="rId4"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KmLlMFq326A" TargetMode="External"/><Relationship Id="rId4" Type="http://schemas.openxmlformats.org/officeDocument/2006/relationships/image" Target="../media/image81.jpeg"/></Relationships>
</file>

<file path=ppt/slides/_rels/slide4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sGtOUM9yN4A" TargetMode="External"/><Relationship Id="rId4" Type="http://schemas.openxmlformats.org/officeDocument/2006/relationships/image" Target="../media/image83.jpeg"/></Relationships>
</file>

<file path=ppt/slides/_rels/slide5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slideLayout" Target="../slideLayouts/slideLayout6.xml"/><Relationship Id="rId1" Type="http://schemas.openxmlformats.org/officeDocument/2006/relationships/video" Target="https://www.youtube.com/embed/okVu2GYEP2w" TargetMode="External"/><Relationship Id="rId5" Type="http://schemas.openxmlformats.org/officeDocument/2006/relationships/image" Target="../media/image85.png"/><Relationship Id="rId4" Type="http://schemas.openxmlformats.org/officeDocument/2006/relationships/image" Target="../media/image22.png"/></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B0ouAnmsO1Y" TargetMode="External"/><Relationship Id="rId4" Type="http://schemas.openxmlformats.org/officeDocument/2006/relationships/image" Target="../media/image86.jpeg"/></Relationships>
</file>

<file path=ppt/slides/_rels/slide5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https://www.youtube.com/embed/WyUuIonT7pg" TargetMode="External"/><Relationship Id="rId1" Type="http://schemas.openxmlformats.org/officeDocument/2006/relationships/video" Target="https://www.youtube.com/embed/WqdiqTSKMLI" TargetMode="External"/><Relationship Id="rId5" Type="http://schemas.openxmlformats.org/officeDocument/2006/relationships/image" Target="../media/image88.jpeg"/><Relationship Id="rId4" Type="http://schemas.openxmlformats.org/officeDocument/2006/relationships/image" Target="../media/image22.png"/></Relationships>
</file>

<file path=ppt/slides/_rels/slide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r6X_WiYHwDY"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M1x0Pv9o7dM" TargetMode="External"/><Relationship Id="rId4" Type="http://schemas.openxmlformats.org/officeDocument/2006/relationships/image" Target="../media/image89.jpeg"/></Relationships>
</file>

<file path=ppt/slides/_rels/slide5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hyperlink" Target="http://hairstyles.goldhairgames.com/hairstyles/148-cold-fashion-and-hair-styles" TargetMode="External"/><Relationship Id="rId2" Type="http://schemas.openxmlformats.org/officeDocument/2006/relationships/hyperlink" Target="http://hair-boys.goldhairgames.com/hair-games-for-boys/153-hair-games-and-dress-up-for-boys" TargetMode="Externa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hyperlink" Target="http://www.thehairstyler.com/features/articles/hairstyles/the-right-hairstyle-for-your-face-shape" TargetMode="External"/><Relationship Id="rId2" Type="http://schemas.openxmlformats.org/officeDocument/2006/relationships/slideLayout" Target="../slideLayouts/slideLayout6.xml"/><Relationship Id="rId1" Type="http://schemas.openxmlformats.org/officeDocument/2006/relationships/video" Target="https://www.youtube.com/embed/iNWHrgWZTYg" TargetMode="External"/><Relationship Id="rId4" Type="http://schemas.openxmlformats.org/officeDocument/2006/relationships/image" Target="../media/image22.png"/></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pCMb1zTdPU" TargetMode="External"/><Relationship Id="rId4" Type="http://schemas.openxmlformats.org/officeDocument/2006/relationships/image" Target="../media/image91.jpeg"/></Relationships>
</file>

<file path=ppt/slides/_rels/slide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6.xml"/><Relationship Id="rId1" Type="http://schemas.openxmlformats.org/officeDocument/2006/relationships/video" Target="https://www.youtube.com/embed/_uqe3cvNPY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Christian Manners &amp; Grooming</a:t>
            </a:r>
            <a:endParaRPr lang="en-US" dirty="0"/>
          </a:p>
        </p:txBody>
      </p:sp>
      <p:sp>
        <p:nvSpPr>
          <p:cNvPr id="3" name="Subtitle 2"/>
          <p:cNvSpPr>
            <a:spLocks noGrp="1"/>
          </p:cNvSpPr>
          <p:nvPr>
            <p:ph type="subTitle" idx="1"/>
          </p:nvPr>
        </p:nvSpPr>
        <p:spPr>
          <a:xfrm>
            <a:off x="457200" y="4038600"/>
            <a:ext cx="4953000" cy="1385338"/>
          </a:xfrm>
          <a:noFill/>
        </p:spPr>
        <p:txBody>
          <a:bodyPr/>
          <a:lstStyle/>
          <a:p>
            <a:r>
              <a:rPr lang="en-US" dirty="0" smtClean="0"/>
              <a:t>Pathfinder Honor</a:t>
            </a:r>
          </a:p>
          <a:p>
            <a:r>
              <a:rPr lang="en-US" dirty="0"/>
              <a:t>	</a:t>
            </a:r>
            <a:r>
              <a:rPr lang="en-US" dirty="0" smtClean="0"/>
              <a:t>for Explorers</a:t>
            </a:r>
            <a:endParaRPr lang="en-US" dirty="0"/>
          </a:p>
        </p:txBody>
      </p:sp>
      <p:pic>
        <p:nvPicPr>
          <p:cNvPr id="15362" name="Picture 2" descr="http://www.investitureachievement.org/wiki/images/thumb/5/57/Christian_Grooming_and_Manners_Honor.png/150px-Christian_Grooming_and_Manners_Hono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419600"/>
            <a:ext cx="2286000" cy="1844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115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beautiful heart clipart"/>
          <p:cNvPicPr>
            <a:picLocks noChangeAspect="1" noChangeArrowheads="1"/>
          </p:cNvPicPr>
          <p:nvPr/>
        </p:nvPicPr>
        <p:blipFill>
          <a:blip r:embed="rId2">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rot="704152">
            <a:off x="5903424" y="3499563"/>
            <a:ext cx="24860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beautiful heart clipart"/>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940662">
            <a:off x="1087757" y="972745"/>
            <a:ext cx="2486025"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a:lstStyle/>
          <a:p>
            <a:r>
              <a:rPr lang="en-US" dirty="0"/>
              <a:t>Inner Beauty and Strength</a:t>
            </a:r>
          </a:p>
        </p:txBody>
      </p:sp>
      <p:sp>
        <p:nvSpPr>
          <p:cNvPr id="3" name="Subtitle 2"/>
          <p:cNvSpPr>
            <a:spLocks noGrp="1"/>
          </p:cNvSpPr>
          <p:nvPr>
            <p:ph type="subTitle" idx="1"/>
          </p:nvPr>
        </p:nvSpPr>
        <p:spPr/>
        <p:txBody>
          <a:bodyPr/>
          <a:lstStyle/>
          <a:p>
            <a:r>
              <a:rPr lang="en-US" dirty="0" smtClean="0"/>
              <a:t>Becoming who God intended you to be</a:t>
            </a:r>
            <a:endParaRPr lang="en-US" dirty="0"/>
          </a:p>
        </p:txBody>
      </p:sp>
    </p:spTree>
    <p:extLst>
      <p:ext uri="{BB962C8B-B14F-4D97-AF65-F5344CB8AC3E}">
        <p14:creationId xmlns:p14="http://schemas.microsoft.com/office/powerpoint/2010/main" val="3518032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Image result for boy Jesu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295" y="2715132"/>
            <a:ext cx="1196156" cy="15507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Autofit/>
          </a:bodyPr>
          <a:lstStyle/>
          <a:p>
            <a:r>
              <a:rPr lang="en-US" sz="5400" dirty="0" smtClean="0">
                <a:effectLst>
                  <a:outerShdw blurRad="38100" dist="38100" dir="2700000" algn="tl">
                    <a:srgbClr val="000000">
                      <a:alpha val="43137"/>
                    </a:srgbClr>
                  </a:outerShdw>
                </a:effectLst>
              </a:rPr>
              <a:t>JESUS</a:t>
            </a:r>
            <a:endParaRPr lang="en-US" sz="5400" dirty="0">
              <a:effectLst>
                <a:outerShdw blurRad="38100" dist="38100" dir="2700000" algn="tl">
                  <a:srgbClr val="000000">
                    <a:alpha val="43137"/>
                  </a:srgbClr>
                </a:outerShdw>
              </a:effectLst>
            </a:endParaRPr>
          </a:p>
        </p:txBody>
      </p:sp>
      <p:sp>
        <p:nvSpPr>
          <p:cNvPr id="3" name="Text Placeholder 2"/>
          <p:cNvSpPr>
            <a:spLocks noGrp="1"/>
          </p:cNvSpPr>
          <p:nvPr>
            <p:ph type="body" idx="2"/>
          </p:nvPr>
        </p:nvSpPr>
        <p:spPr/>
        <p:txBody>
          <a:bodyPr>
            <a:normAutofit/>
          </a:bodyPr>
          <a:lstStyle/>
          <a:p>
            <a:r>
              <a:rPr lang="en-US" sz="2000" dirty="0" smtClean="0"/>
              <a:t>What well balanced combination of  strengths did Jesus develop as a growing youth?</a:t>
            </a:r>
            <a:endParaRPr lang="en-US" sz="2000" dirty="0"/>
          </a:p>
        </p:txBody>
      </p:sp>
      <p:sp>
        <p:nvSpPr>
          <p:cNvPr id="4" name="Content Placeholder 3"/>
          <p:cNvSpPr>
            <a:spLocks noGrp="1"/>
          </p:cNvSpPr>
          <p:nvPr>
            <p:ph sz="half" idx="1"/>
          </p:nvPr>
        </p:nvSpPr>
        <p:spPr>
          <a:xfrm>
            <a:off x="152400" y="776287"/>
            <a:ext cx="5102352" cy="976313"/>
          </a:xfrm>
        </p:spPr>
        <p:txBody>
          <a:bodyPr/>
          <a:lstStyle/>
          <a:p>
            <a:pPr marL="109728" indent="0">
              <a:buNone/>
            </a:pPr>
            <a:r>
              <a:rPr lang="en-US" dirty="0" smtClean="0"/>
              <a:t>Luke 2:52</a:t>
            </a:r>
          </a:p>
          <a:p>
            <a:pPr marL="109728" indent="0">
              <a:buNone/>
            </a:pPr>
            <a:endParaRPr lang="en-US" dirty="0"/>
          </a:p>
        </p:txBody>
      </p:sp>
      <p:sp>
        <p:nvSpPr>
          <p:cNvPr id="5" name="Rectangle 4"/>
          <p:cNvSpPr/>
          <p:nvPr/>
        </p:nvSpPr>
        <p:spPr>
          <a:xfrm rot="20415001">
            <a:off x="-641355" y="1014808"/>
            <a:ext cx="8566648" cy="1754326"/>
          </a:xfrm>
          <a:prstGeom prst="rect">
            <a:avLst/>
          </a:prstGeom>
          <a:noFill/>
        </p:spPr>
        <p:txBody>
          <a:bodyPr wrap="square" lIns="91440" tIns="45720" rIns="91440" bIns="45720">
            <a:spAutoFit/>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Jesus grew in wisdom</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Rectangle 5"/>
          <p:cNvSpPr/>
          <p:nvPr/>
        </p:nvSpPr>
        <p:spPr>
          <a:xfrm rot="20676236">
            <a:off x="54486" y="3396986"/>
            <a:ext cx="5261377" cy="923330"/>
          </a:xfrm>
          <a:prstGeom prst="rect">
            <a:avLst/>
          </a:prstGeom>
          <a:noFill/>
          <a:effectLst>
            <a:innerShdw blurRad="63500" dist="50800" dir="5400000">
              <a:prstClr val="black">
                <a:alpha val="50000"/>
              </a:prstClr>
            </a:innerShdw>
          </a:effectLst>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and STATURE</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Rectangle 6"/>
          <p:cNvSpPr/>
          <p:nvPr/>
        </p:nvSpPr>
        <p:spPr>
          <a:xfrm rot="20630002">
            <a:off x="466588" y="4125007"/>
            <a:ext cx="7888698" cy="1754326"/>
          </a:xfrm>
          <a:prstGeom prst="rect">
            <a:avLst/>
          </a:prstGeom>
          <a:noFill/>
          <a:effectLst>
            <a:outerShdw blurRad="50800" dist="38100" dir="5400000" algn="t" rotWithShape="0">
              <a:prstClr val="black">
                <a:alpha val="40000"/>
              </a:prstClr>
            </a:outerShdw>
            <a:reflection blurRad="6350" stA="50000" endA="300" endPos="55000" dir="5400000" sy="-100000" algn="bl" rotWithShape="0"/>
          </a:effectLst>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smtClean="0">
                <a:ln/>
                <a:solidFill>
                  <a:schemeClr val="accent3"/>
                </a:solidFill>
                <a:effectLst/>
              </a:rPr>
              <a:t>and in favor with God</a:t>
            </a:r>
          </a:p>
          <a:p>
            <a:pPr algn="ctr"/>
            <a:r>
              <a:rPr lang="en-US" sz="5400" b="1" dirty="0" smtClean="0">
                <a:ln/>
                <a:solidFill>
                  <a:schemeClr val="accent3"/>
                </a:solidFill>
              </a:rPr>
              <a:t>and man</a:t>
            </a:r>
            <a:endParaRPr lang="en-US" sz="5400" b="1" cap="none" spc="0" dirty="0">
              <a:ln/>
              <a:solidFill>
                <a:schemeClr val="accent3"/>
              </a:solidFill>
              <a:effectLst/>
            </a:endParaRPr>
          </a:p>
        </p:txBody>
      </p:sp>
      <p:pic>
        <p:nvPicPr>
          <p:cNvPr id="8194" name="Picture 2" descr="Image result for boy Jes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3338" y="4648200"/>
            <a:ext cx="1432803" cy="180921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boy Jesu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2400" y="455769"/>
            <a:ext cx="1047750" cy="1436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4381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1" nodeType="withEffect">
                                  <p:stCondLst>
                                    <p:cond delay="325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80">
                                          <p:stCondLst>
                                            <p:cond delay="0"/>
                                          </p:stCondLst>
                                        </p:cTn>
                                        <p:tgtEl>
                                          <p:spTgt spid="7"/>
                                        </p:tgtEl>
                                      </p:cBhvr>
                                    </p:animEffect>
                                    <p:anim calcmode="lin" valueType="num">
                                      <p:cBhvr>
                                        <p:cTn id="1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4" dur="26">
                                          <p:stCondLst>
                                            <p:cond delay="650"/>
                                          </p:stCondLst>
                                        </p:cTn>
                                        <p:tgtEl>
                                          <p:spTgt spid="7"/>
                                        </p:tgtEl>
                                      </p:cBhvr>
                                      <p:to x="100000" y="60000"/>
                                    </p:animScale>
                                    <p:animScale>
                                      <p:cBhvr>
                                        <p:cTn id="25" dur="166" decel="50000">
                                          <p:stCondLst>
                                            <p:cond delay="676"/>
                                          </p:stCondLst>
                                        </p:cTn>
                                        <p:tgtEl>
                                          <p:spTgt spid="7"/>
                                        </p:tgtEl>
                                      </p:cBhvr>
                                      <p:to x="100000" y="100000"/>
                                    </p:animScale>
                                    <p:animScale>
                                      <p:cBhvr>
                                        <p:cTn id="26" dur="26">
                                          <p:stCondLst>
                                            <p:cond delay="1312"/>
                                          </p:stCondLst>
                                        </p:cTn>
                                        <p:tgtEl>
                                          <p:spTgt spid="7"/>
                                        </p:tgtEl>
                                      </p:cBhvr>
                                      <p:to x="100000" y="80000"/>
                                    </p:animScale>
                                    <p:animScale>
                                      <p:cBhvr>
                                        <p:cTn id="27" dur="166" decel="50000">
                                          <p:stCondLst>
                                            <p:cond delay="1338"/>
                                          </p:stCondLst>
                                        </p:cTn>
                                        <p:tgtEl>
                                          <p:spTgt spid="7"/>
                                        </p:tgtEl>
                                      </p:cBhvr>
                                      <p:to x="100000" y="100000"/>
                                    </p:animScale>
                                    <p:animScale>
                                      <p:cBhvr>
                                        <p:cTn id="28" dur="26">
                                          <p:stCondLst>
                                            <p:cond delay="1642"/>
                                          </p:stCondLst>
                                        </p:cTn>
                                        <p:tgtEl>
                                          <p:spTgt spid="7"/>
                                        </p:tgtEl>
                                      </p:cBhvr>
                                      <p:to x="100000" y="90000"/>
                                    </p:animScale>
                                    <p:animScale>
                                      <p:cBhvr>
                                        <p:cTn id="29" dur="166" decel="50000">
                                          <p:stCondLst>
                                            <p:cond delay="1668"/>
                                          </p:stCondLst>
                                        </p:cTn>
                                        <p:tgtEl>
                                          <p:spTgt spid="7"/>
                                        </p:tgtEl>
                                      </p:cBhvr>
                                      <p:to x="100000" y="100000"/>
                                    </p:animScale>
                                    <p:animScale>
                                      <p:cBhvr>
                                        <p:cTn id="30" dur="26">
                                          <p:stCondLst>
                                            <p:cond delay="1808"/>
                                          </p:stCondLst>
                                        </p:cTn>
                                        <p:tgtEl>
                                          <p:spTgt spid="7"/>
                                        </p:tgtEl>
                                      </p:cBhvr>
                                      <p:to x="100000" y="95000"/>
                                    </p:animScale>
                                    <p:animScale>
                                      <p:cBhvr>
                                        <p:cTn id="31"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343357" y="1143000"/>
            <a:ext cx="3495843" cy="1524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2000" dirty="0" smtClean="0">
                <a:solidFill>
                  <a:schemeClr val="accent3">
                    <a:lumMod val="50000"/>
                  </a:schemeClr>
                </a:solidFill>
              </a:rPr>
              <a:t>MY WORTH ACCORDING</a:t>
            </a:r>
            <a:br>
              <a:rPr lang="en-US" sz="2000" dirty="0" smtClean="0">
                <a:solidFill>
                  <a:schemeClr val="accent3">
                    <a:lumMod val="50000"/>
                  </a:schemeClr>
                </a:solidFill>
              </a:rPr>
            </a:br>
            <a:r>
              <a:rPr lang="en-US" sz="2000" dirty="0" smtClean="0">
                <a:solidFill>
                  <a:schemeClr val="accent3">
                    <a:lumMod val="50000"/>
                  </a:schemeClr>
                </a:solidFill>
              </a:rPr>
              <a:t>TO THE LORD</a:t>
            </a:r>
            <a:endParaRPr lang="en-US" sz="2000" dirty="0">
              <a:solidFill>
                <a:schemeClr val="accent3">
                  <a:lumMod val="50000"/>
                </a:schemeClr>
              </a:solidFill>
            </a:endParaRPr>
          </a:p>
        </p:txBody>
      </p:sp>
      <p:sp>
        <p:nvSpPr>
          <p:cNvPr id="3" name="Text Placeholder 2"/>
          <p:cNvSpPr>
            <a:spLocks noGrp="1"/>
          </p:cNvSpPr>
          <p:nvPr>
            <p:ph type="body" idx="2"/>
          </p:nvPr>
        </p:nvSpPr>
        <p:spPr>
          <a:xfrm>
            <a:off x="5353496" y="2010727"/>
            <a:ext cx="3383280" cy="808673"/>
          </a:xfrm>
        </p:spPr>
        <p:txBody>
          <a:bodyPr>
            <a:normAutofit/>
          </a:bodyPr>
          <a:lstStyle/>
          <a:p>
            <a:r>
              <a:rPr lang="en-US" sz="2800" dirty="0" smtClean="0"/>
              <a:t>Read Psalms  8</a:t>
            </a:r>
            <a:endParaRPr lang="en-US" sz="2800" dirty="0"/>
          </a:p>
        </p:txBody>
      </p:sp>
      <p:sp>
        <p:nvSpPr>
          <p:cNvPr id="4" name="Content Placeholder 3"/>
          <p:cNvSpPr>
            <a:spLocks noGrp="1"/>
          </p:cNvSpPr>
          <p:nvPr>
            <p:ph sz="half" idx="1"/>
          </p:nvPr>
        </p:nvSpPr>
        <p:spPr>
          <a:xfrm>
            <a:off x="152400" y="776287"/>
            <a:ext cx="5102352" cy="2500313"/>
          </a:xfrm>
        </p:spPr>
        <p:txBody>
          <a:bodyPr/>
          <a:lstStyle/>
          <a:p>
            <a:pPr marL="109728" indent="0">
              <a:buNone/>
            </a:pPr>
            <a:r>
              <a:rPr lang="en-US" dirty="0" smtClean="0">
                <a:solidFill>
                  <a:schemeClr val="accent2">
                    <a:lumMod val="50000"/>
                  </a:schemeClr>
                </a:solidFill>
                <a:effectLst>
                  <a:outerShdw blurRad="38100" dist="38100" dir="2700000" algn="tl">
                    <a:srgbClr val="000000">
                      <a:alpha val="43137"/>
                    </a:srgbClr>
                  </a:outerShdw>
                </a:effectLst>
              </a:rPr>
              <a:t>Who or what </a:t>
            </a:r>
            <a:r>
              <a:rPr lang="en-US" dirty="0" smtClean="0">
                <a:solidFill>
                  <a:schemeClr val="accent2">
                    <a:lumMod val="50000"/>
                  </a:schemeClr>
                </a:solidFill>
                <a:effectLst>
                  <a:outerShdw blurRad="38100" dist="38100" dir="2700000" algn="tl">
                    <a:srgbClr val="000000">
                      <a:alpha val="43137"/>
                    </a:srgbClr>
                  </a:outerShdw>
                </a:effectLst>
              </a:rPr>
              <a:t>is </a:t>
            </a:r>
            <a:r>
              <a:rPr lang="en-US" dirty="0" smtClean="0">
                <a:solidFill>
                  <a:schemeClr val="accent2">
                    <a:lumMod val="50000"/>
                  </a:schemeClr>
                </a:solidFill>
                <a:effectLst>
                  <a:outerShdw blurRad="38100" dist="38100" dir="2700000" algn="tl">
                    <a:srgbClr val="000000">
                      <a:alpha val="43137"/>
                    </a:srgbClr>
                  </a:outerShdw>
                </a:effectLst>
              </a:rPr>
              <a:t>the crowning </a:t>
            </a:r>
            <a:r>
              <a:rPr lang="en-US" dirty="0" smtClean="0">
                <a:solidFill>
                  <a:schemeClr val="accent2">
                    <a:lumMod val="50000"/>
                  </a:schemeClr>
                </a:solidFill>
                <a:effectLst>
                  <a:outerShdw blurRad="38100" dist="38100" dir="2700000" algn="tl">
                    <a:srgbClr val="000000">
                      <a:alpha val="43137"/>
                    </a:srgbClr>
                  </a:outerShdw>
                </a:effectLst>
              </a:rPr>
              <a:t>act of creation?</a:t>
            </a:r>
          </a:p>
          <a:p>
            <a:pPr marL="109728" indent="0">
              <a:buNone/>
            </a:pPr>
            <a:endParaRPr lang="en-US" dirty="0"/>
          </a:p>
          <a:p>
            <a:pPr marL="109728" indent="0">
              <a:buNone/>
            </a:pPr>
            <a:r>
              <a:rPr lang="en-US" dirty="0" smtClean="0"/>
              <a:t> </a:t>
            </a:r>
            <a:r>
              <a:rPr lang="en-US" dirty="0" smtClean="0">
                <a:solidFill>
                  <a:srgbClr val="C00000"/>
                </a:solidFill>
                <a:effectLst>
                  <a:outerShdw blurRad="38100" dist="38100" dir="2700000" algn="tl">
                    <a:srgbClr val="000000">
                      <a:alpha val="43137"/>
                    </a:srgbClr>
                  </a:outerShdw>
                </a:effectLst>
              </a:rPr>
              <a:t>Crowned with what?</a:t>
            </a:r>
            <a:endParaRPr lang="en-US" dirty="0">
              <a:solidFill>
                <a:srgbClr val="C00000"/>
              </a:solidFill>
              <a:effectLst>
                <a:outerShdw blurRad="38100" dist="38100" dir="2700000" algn="tl">
                  <a:srgbClr val="000000">
                    <a:alpha val="43137"/>
                  </a:srgbClr>
                </a:outerShdw>
              </a:effectLst>
            </a:endParaRPr>
          </a:p>
        </p:txBody>
      </p:sp>
      <p:pic>
        <p:nvPicPr>
          <p:cNvPr id="12290" name="Picture 2" descr="Image result for crown"/>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253976">
            <a:off x="4012548" y="585550"/>
            <a:ext cx="1276684" cy="70423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Image result for flocks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5533226"/>
            <a:ext cx="3276600" cy="930132"/>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Image result for herds clip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120" y="4338930"/>
            <a:ext cx="2352508" cy="937209"/>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Image result for people silhouett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97502" y="3886199"/>
            <a:ext cx="1609558" cy="1294715"/>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Image result for angel silhouett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8472" y="3985866"/>
            <a:ext cx="1476375" cy="1109663"/>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descr="Image result for wild animal silhouett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37520"/>
          <a:stretch/>
        </p:blipFill>
        <p:spPr bwMode="auto">
          <a:xfrm>
            <a:off x="4179655" y="5448541"/>
            <a:ext cx="2327405" cy="1099501"/>
          </a:xfrm>
          <a:prstGeom prst="rect">
            <a:avLst/>
          </a:prstGeom>
          <a:noFill/>
          <a:extLst>
            <a:ext uri="{909E8E84-426E-40DD-AFC4-6F175D3DCCD1}">
              <a14:hiddenFill xmlns:a14="http://schemas.microsoft.com/office/drawing/2010/main">
                <a:solidFill>
                  <a:srgbClr val="FFFFFF"/>
                </a:solidFill>
              </a14:hiddenFill>
            </a:ext>
          </a:extLst>
        </p:spPr>
      </p:pic>
      <p:pic>
        <p:nvPicPr>
          <p:cNvPr id="12302" name="Picture 14" descr="Image result for birds silhouett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7974" b="34492"/>
          <a:stretch/>
        </p:blipFill>
        <p:spPr bwMode="auto">
          <a:xfrm>
            <a:off x="1212365" y="2971800"/>
            <a:ext cx="3438525" cy="1226622"/>
          </a:xfrm>
          <a:prstGeom prst="rect">
            <a:avLst/>
          </a:prstGeom>
          <a:noFill/>
          <a:extLst>
            <a:ext uri="{909E8E84-426E-40DD-AFC4-6F175D3DCCD1}">
              <a14:hiddenFill xmlns:a14="http://schemas.microsoft.com/office/drawing/2010/main">
                <a:solidFill>
                  <a:srgbClr val="FFFFFF"/>
                </a:solidFill>
              </a14:hiddenFill>
            </a:ext>
          </a:extLst>
        </p:spPr>
      </p:pic>
      <p:pic>
        <p:nvPicPr>
          <p:cNvPr id="12304" name="Picture 16" descr="Image result for fish silhouett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77629" y="5533226"/>
            <a:ext cx="1118059" cy="78225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89904" y="2819400"/>
            <a:ext cx="5905784"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glory and honor</a:t>
            </a:r>
            <a:endPar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6" name="Oval 5"/>
          <p:cNvSpPr/>
          <p:nvPr/>
        </p:nvSpPr>
        <p:spPr>
          <a:xfrm>
            <a:off x="4800600" y="3742730"/>
            <a:ext cx="1828800" cy="1533409"/>
          </a:xfrm>
          <a:prstGeom prst="ellipse">
            <a:avLst/>
          </a:prstGeom>
          <a:noFill/>
          <a:ln w="762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467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par>
                          <p:cTn id="21" fill="hold">
                            <p:stCondLst>
                              <p:cond delay="2000"/>
                            </p:stCondLst>
                            <p:childTnLst>
                              <p:par>
                                <p:cTn id="22" presetID="22" presetClass="entr" presetSubtype="4" fill="hold" grpId="0" nodeType="afterEffect">
                                  <p:stCondLst>
                                    <p:cond delay="250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par>
                          <p:cTn id="25" fill="hold">
                            <p:stCondLst>
                              <p:cond delay="5000"/>
                            </p:stCondLst>
                            <p:childTnLst>
                              <p:par>
                                <p:cTn id="26" presetID="27" presetClass="emph" presetSubtype="0" fill="remove" grpId="1" nodeType="afterEffect">
                                  <p:stCondLst>
                                    <p:cond delay="0"/>
                                  </p:stCondLst>
                                  <p:childTnLst>
                                    <p:animClr clrSpc="rgb" dir="cw">
                                      <p:cBhvr override="childStyle">
                                        <p:cTn id="27" dur="250" autoRev="1" fill="remove"/>
                                        <p:tgtEl>
                                          <p:spTgt spid="5"/>
                                        </p:tgtEl>
                                        <p:attrNameLst>
                                          <p:attrName>style.color</p:attrName>
                                        </p:attrNameLst>
                                      </p:cBhvr>
                                      <p:to>
                                        <a:schemeClr val="bg1"/>
                                      </p:to>
                                    </p:animClr>
                                    <p:animClr clrSpc="rgb" dir="cw">
                                      <p:cBhvr>
                                        <p:cTn id="28" dur="250" autoRev="1" fill="remove"/>
                                        <p:tgtEl>
                                          <p:spTgt spid="5"/>
                                        </p:tgtEl>
                                        <p:attrNameLst>
                                          <p:attrName>fillcolor</p:attrName>
                                        </p:attrNameLst>
                                      </p:cBhvr>
                                      <p:to>
                                        <a:schemeClr val="bg1"/>
                                      </p:to>
                                    </p:animClr>
                                    <p:set>
                                      <p:cBhvr>
                                        <p:cTn id="29" dur="250" autoRev="1" fill="remove"/>
                                        <p:tgtEl>
                                          <p:spTgt spid="5"/>
                                        </p:tgtEl>
                                        <p:attrNameLst>
                                          <p:attrName>fill.type</p:attrName>
                                        </p:attrNameLst>
                                      </p:cBhvr>
                                      <p:to>
                                        <p:strVal val="solid"/>
                                      </p:to>
                                    </p:set>
                                    <p:set>
                                      <p:cBhvr>
                                        <p:cTn id="30" dur="250" autoRev="1" fill="remove"/>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 names important to God?</a:t>
            </a:r>
            <a:br>
              <a:rPr lang="en-US" dirty="0" smtClean="0"/>
            </a:br>
            <a:r>
              <a:rPr lang="en-US" dirty="0" smtClean="0"/>
              <a:t>Does He know your name?</a:t>
            </a:r>
            <a:endParaRPr lang="en-US" dirty="0"/>
          </a:p>
        </p:txBody>
      </p:sp>
      <p:sp>
        <p:nvSpPr>
          <p:cNvPr id="3" name="Content Placeholder 2"/>
          <p:cNvSpPr>
            <a:spLocks noGrp="1"/>
          </p:cNvSpPr>
          <p:nvPr>
            <p:ph sz="half" idx="1"/>
          </p:nvPr>
        </p:nvSpPr>
        <p:spPr/>
        <p:txBody>
          <a:bodyPr/>
          <a:lstStyle/>
          <a:p>
            <a:pPr marL="109728" indent="0">
              <a:buNone/>
            </a:pPr>
            <a:r>
              <a:rPr lang="en-US" dirty="0" smtClean="0"/>
              <a:t>Read:</a:t>
            </a:r>
          </a:p>
          <a:p>
            <a:pPr>
              <a:buFont typeface="Wingdings" panose="05000000000000000000" pitchFamily="2" charset="2"/>
              <a:buChar char="Ø"/>
            </a:pPr>
            <a:r>
              <a:rPr lang="en-US" dirty="0" smtClean="0"/>
              <a:t>Isaiah 34:1</a:t>
            </a:r>
          </a:p>
          <a:p>
            <a:pPr>
              <a:buFont typeface="Wingdings" panose="05000000000000000000" pitchFamily="2" charset="2"/>
              <a:buChar char="Ø"/>
            </a:pPr>
            <a:r>
              <a:rPr lang="en-US" dirty="0" smtClean="0"/>
              <a:t>Exodus 33:17</a:t>
            </a:r>
          </a:p>
          <a:p>
            <a:pPr>
              <a:buFont typeface="Wingdings" panose="05000000000000000000" pitchFamily="2" charset="2"/>
              <a:buChar char="Ø"/>
            </a:pPr>
            <a:r>
              <a:rPr lang="en-US" dirty="0" smtClean="0"/>
              <a:t>Isaiah 45:4</a:t>
            </a:r>
            <a:endParaRPr lang="en-US" dirty="0"/>
          </a:p>
        </p:txBody>
      </p:sp>
      <p:pic>
        <p:nvPicPr>
          <p:cNvPr id="13314" name="Picture 2" descr="Image result for animated Ye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3124200"/>
            <a:ext cx="2400300"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67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I keep my soul “clean”?</a:t>
            </a:r>
            <a:endParaRPr lang="en-US" dirty="0"/>
          </a:p>
        </p:txBody>
      </p:sp>
      <p:sp>
        <p:nvSpPr>
          <p:cNvPr id="3" name="Content Placeholder 2"/>
          <p:cNvSpPr>
            <a:spLocks noGrp="1"/>
          </p:cNvSpPr>
          <p:nvPr>
            <p:ph idx="1"/>
          </p:nvPr>
        </p:nvSpPr>
        <p:spPr>
          <a:xfrm>
            <a:off x="457200" y="2249424"/>
            <a:ext cx="3581400" cy="1712976"/>
          </a:xfrm>
        </p:spPr>
        <p:txBody>
          <a:bodyPr/>
          <a:lstStyle/>
          <a:p>
            <a:r>
              <a:rPr lang="en-US" dirty="0" smtClean="0"/>
              <a:t>Read the Bible</a:t>
            </a:r>
          </a:p>
          <a:p>
            <a:r>
              <a:rPr lang="en-US" dirty="0" smtClean="0"/>
              <a:t>Pray everyday</a:t>
            </a:r>
          </a:p>
        </p:txBody>
      </p:sp>
      <p:sp>
        <p:nvSpPr>
          <p:cNvPr id="4" name="Content Placeholder 2"/>
          <p:cNvSpPr txBox="1">
            <a:spLocks/>
          </p:cNvSpPr>
          <p:nvPr/>
        </p:nvSpPr>
        <p:spPr>
          <a:xfrm>
            <a:off x="4648200" y="2286000"/>
            <a:ext cx="3581400" cy="4325112"/>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a:buClr>
                <a:srgbClr val="A04DA3"/>
              </a:buClr>
            </a:pPr>
            <a:r>
              <a:rPr lang="en-US" dirty="0" smtClean="0">
                <a:solidFill>
                  <a:prstClr val="black"/>
                </a:solidFill>
              </a:rPr>
              <a:t>Confess sin</a:t>
            </a:r>
          </a:p>
          <a:p>
            <a:pPr>
              <a:buClr>
                <a:srgbClr val="A04DA3"/>
              </a:buClr>
            </a:pPr>
            <a:r>
              <a:rPr lang="en-US" dirty="0" smtClean="0">
                <a:solidFill>
                  <a:prstClr val="black"/>
                </a:solidFill>
              </a:rPr>
              <a:t>Believe Jesus forgives your sin</a:t>
            </a:r>
          </a:p>
          <a:p>
            <a:pPr>
              <a:buClr>
                <a:srgbClr val="A04DA3"/>
              </a:buClr>
            </a:pPr>
            <a:r>
              <a:rPr lang="en-US" dirty="0" smtClean="0">
                <a:solidFill>
                  <a:prstClr val="black"/>
                </a:solidFill>
              </a:rPr>
              <a:t>Remember you are a child of God</a:t>
            </a:r>
          </a:p>
          <a:p>
            <a:pPr>
              <a:buClr>
                <a:srgbClr val="A04DA3"/>
              </a:buClr>
            </a:pPr>
            <a:r>
              <a:rPr lang="en-US" dirty="0" smtClean="0">
                <a:solidFill>
                  <a:prstClr val="black"/>
                </a:solidFill>
              </a:rPr>
              <a:t>Trust and obey</a:t>
            </a:r>
          </a:p>
          <a:p>
            <a:pPr>
              <a:buClr>
                <a:srgbClr val="A04DA3"/>
              </a:buClr>
            </a:pPr>
            <a:endParaRPr lang="en-US" dirty="0">
              <a:solidFill>
                <a:prstClr val="black"/>
              </a:solidFill>
            </a:endParaRPr>
          </a:p>
        </p:txBody>
      </p:sp>
      <p:pic>
        <p:nvPicPr>
          <p:cNvPr id="4098" name="Picture 2" descr="Image result for teens pray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5257800"/>
            <a:ext cx="923673" cy="138379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3505200"/>
            <a:ext cx="1042173" cy="156714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teens reading the Bible"/>
          <p:cNvPicPr>
            <a:picLocks noChangeAspect="1" noChangeArrowheads="1"/>
          </p:cNvPicPr>
          <p:nvPr/>
        </p:nvPicPr>
        <p:blipFill rotWithShape="1">
          <a:blip r:embed="rId4">
            <a:extLst>
              <a:ext uri="{28A0092B-C50C-407E-A947-70E740481C1C}">
                <a14:useLocalDpi xmlns:a14="http://schemas.microsoft.com/office/drawing/2010/main" val="0"/>
              </a:ext>
            </a:extLst>
          </a:blip>
          <a:srcRect l="11962" r="16268"/>
          <a:stretch/>
        </p:blipFill>
        <p:spPr bwMode="auto">
          <a:xfrm>
            <a:off x="1828800" y="3507971"/>
            <a:ext cx="2245515" cy="156437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teens reading the Bibl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3216"/>
          <a:stretch/>
        </p:blipFill>
        <p:spPr bwMode="auto">
          <a:xfrm>
            <a:off x="1828800" y="5257800"/>
            <a:ext cx="2245515" cy="1353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7498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mage result for think"/>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200" y="4251295"/>
            <a:ext cx="2924175" cy="21907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762000"/>
            <a:ext cx="8229600" cy="1066800"/>
          </a:xfrm>
        </p:spPr>
        <p:txBody>
          <a:bodyPr/>
          <a:lstStyle/>
          <a:p>
            <a:r>
              <a:rPr lang="en-US" dirty="0" smtClean="0"/>
              <a:t>Keep your thought life clean</a:t>
            </a:r>
            <a:endParaRPr lang="en-US" dirty="0"/>
          </a:p>
        </p:txBody>
      </p:sp>
      <p:sp>
        <p:nvSpPr>
          <p:cNvPr id="3" name="Content Placeholder 2"/>
          <p:cNvSpPr>
            <a:spLocks noGrp="1"/>
          </p:cNvSpPr>
          <p:nvPr>
            <p:ph sz="half" idx="1"/>
          </p:nvPr>
        </p:nvSpPr>
        <p:spPr>
          <a:xfrm>
            <a:off x="457200" y="1905000"/>
            <a:ext cx="4038600" cy="1484376"/>
          </a:xfrm>
        </p:spPr>
        <p:txBody>
          <a:bodyPr/>
          <a:lstStyle/>
          <a:p>
            <a:pPr marL="109728" indent="0">
              <a:buNone/>
            </a:pPr>
            <a:r>
              <a:rPr lang="en-US" dirty="0" smtClean="0"/>
              <a:t>Read</a:t>
            </a:r>
          </a:p>
          <a:p>
            <a:r>
              <a:rPr lang="en-US" dirty="0" smtClean="0"/>
              <a:t>Philippians 4:8</a:t>
            </a:r>
          </a:p>
        </p:txBody>
      </p:sp>
      <p:pic>
        <p:nvPicPr>
          <p:cNvPr id="7170" name="Picture 2" descr="Image result for maintain pure thoughts"/>
          <p:cNvPicPr>
            <a:picLocks noChangeAspect="1" noChangeArrowheads="1"/>
          </p:cNvPicPr>
          <p:nvPr/>
        </p:nvPicPr>
        <p:blipFill>
          <a:blip r:embed="rId4">
            <a:clrChange>
              <a:clrFrom>
                <a:srgbClr val="F2F2F2"/>
              </a:clrFrom>
              <a:clrTo>
                <a:srgbClr val="F2F2F2">
                  <a:alpha val="0"/>
                </a:srgbClr>
              </a:clrTo>
            </a:clrChange>
            <a:extLst>
              <a:ext uri="{28A0092B-C50C-407E-A947-70E740481C1C}">
                <a14:useLocalDpi xmlns:a14="http://schemas.microsoft.com/office/drawing/2010/main" val="0"/>
              </a:ext>
            </a:extLst>
          </a:blip>
          <a:srcRect/>
          <a:stretch>
            <a:fillRect/>
          </a:stretch>
        </p:blipFill>
        <p:spPr bwMode="auto">
          <a:xfrm>
            <a:off x="6705600" y="609600"/>
            <a:ext cx="2286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 name="laeYq51SYA0"/>
          <p:cNvPicPr>
            <a:picLocks noRot="1" noChangeAspect="1"/>
          </p:cNvPicPr>
          <p:nvPr>
            <a:videoFile r:link="rId1"/>
          </p:nvPr>
        </p:nvPicPr>
        <p:blipFill>
          <a:blip r:embed="rId5"/>
          <a:stretch>
            <a:fillRect/>
          </a:stretch>
        </p:blipFill>
        <p:spPr>
          <a:xfrm>
            <a:off x="2286000" y="2782177"/>
            <a:ext cx="6026708" cy="3390023"/>
          </a:xfrm>
          <a:prstGeom prst="rect">
            <a:avLst/>
          </a:prstGeom>
        </p:spPr>
      </p:pic>
    </p:spTree>
    <p:extLst>
      <p:ext uri="{BB962C8B-B14F-4D97-AF65-F5344CB8AC3E}">
        <p14:creationId xmlns:p14="http://schemas.microsoft.com/office/powerpoint/2010/main" val="38685565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hil 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442" y="3429000"/>
            <a:ext cx="4277283" cy="3209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2" name="Picture 4" descr="Image result for think"/>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200" y="4343794"/>
            <a:ext cx="2924175" cy="2190750"/>
          </a:xfrm>
          <a:prstGeom prst="rect">
            <a:avLst/>
          </a:prstGeom>
          <a:noFill/>
          <a:extLst>
            <a:ext uri="{909E8E84-426E-40DD-AFC4-6F175D3DCCD1}">
              <a14:hiddenFill xmlns:a14="http://schemas.microsoft.com/office/drawing/2010/main">
                <a:solidFill>
                  <a:srgbClr val="FFFFFF"/>
                </a:solidFill>
              </a14:hiddenFill>
            </a:ext>
          </a:extLst>
        </p:spPr>
      </p:pic>
      <p:pic>
        <p:nvPicPr>
          <p:cNvPr id="8" name="WGjmSc8aZhQ"/>
          <p:cNvPicPr>
            <a:picLocks noRot="1" noChangeAspect="1"/>
          </p:cNvPicPr>
          <p:nvPr>
            <a:videoFile r:link="rId1"/>
          </p:nvPr>
        </p:nvPicPr>
        <p:blipFill>
          <a:blip r:embed="rId5"/>
          <a:stretch>
            <a:fillRect/>
          </a:stretch>
        </p:blipFill>
        <p:spPr>
          <a:xfrm>
            <a:off x="304800" y="533400"/>
            <a:ext cx="5960533" cy="3352800"/>
          </a:xfrm>
          <a:prstGeom prst="rect">
            <a:avLst/>
          </a:prstGeom>
        </p:spPr>
      </p:pic>
    </p:spTree>
    <p:extLst>
      <p:ext uri="{BB962C8B-B14F-4D97-AF65-F5344CB8AC3E}">
        <p14:creationId xmlns:p14="http://schemas.microsoft.com/office/powerpoint/2010/main" val="33908896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mage result for think"/>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200" y="4251295"/>
            <a:ext cx="2924175" cy="21907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762000"/>
            <a:ext cx="8229600" cy="1066800"/>
          </a:xfrm>
        </p:spPr>
        <p:txBody>
          <a:bodyPr/>
          <a:lstStyle/>
          <a:p>
            <a:r>
              <a:rPr lang="en-US" dirty="0" smtClean="0"/>
              <a:t>Keep your thoughts positive</a:t>
            </a:r>
            <a:endParaRPr lang="en-US" dirty="0"/>
          </a:p>
        </p:txBody>
      </p:sp>
      <p:sp>
        <p:nvSpPr>
          <p:cNvPr id="3" name="Content Placeholder 2"/>
          <p:cNvSpPr>
            <a:spLocks noGrp="1"/>
          </p:cNvSpPr>
          <p:nvPr>
            <p:ph sz="half" idx="1"/>
          </p:nvPr>
        </p:nvSpPr>
        <p:spPr>
          <a:xfrm>
            <a:off x="457200" y="1905000"/>
            <a:ext cx="4038600" cy="1484376"/>
          </a:xfrm>
        </p:spPr>
        <p:txBody>
          <a:bodyPr/>
          <a:lstStyle/>
          <a:p>
            <a:pPr marL="109728" indent="0">
              <a:buNone/>
            </a:pPr>
            <a:r>
              <a:rPr lang="en-US" dirty="0" smtClean="0"/>
              <a:t>Read</a:t>
            </a:r>
          </a:p>
          <a:p>
            <a:r>
              <a:rPr lang="en-US" dirty="0" smtClean="0"/>
              <a:t>Philippians 4:8</a:t>
            </a:r>
          </a:p>
        </p:txBody>
      </p:sp>
      <p:pic>
        <p:nvPicPr>
          <p:cNvPr id="5" name="cXOIWqsVSts"/>
          <p:cNvPicPr>
            <a:picLocks noRot="1" noChangeAspect="1"/>
          </p:cNvPicPr>
          <p:nvPr>
            <a:videoFile r:link="rId1"/>
          </p:nvPr>
        </p:nvPicPr>
        <p:blipFill>
          <a:blip r:embed="rId4"/>
          <a:stretch>
            <a:fillRect/>
          </a:stretch>
        </p:blipFill>
        <p:spPr>
          <a:xfrm>
            <a:off x="2133600" y="2820784"/>
            <a:ext cx="6477000" cy="3643313"/>
          </a:xfrm>
          <a:prstGeom prst="rect">
            <a:avLst/>
          </a:prstGeom>
        </p:spPr>
      </p:pic>
    </p:spTree>
    <p:extLst>
      <p:ext uri="{BB962C8B-B14F-4D97-AF65-F5344CB8AC3E}">
        <p14:creationId xmlns:p14="http://schemas.microsoft.com/office/powerpoint/2010/main" val="42031008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Read Psalms 19:14</a:t>
            </a:r>
            <a:endParaRPr lang="en-US" sz="2800" dirty="0"/>
          </a:p>
        </p:txBody>
      </p:sp>
      <p:sp>
        <p:nvSpPr>
          <p:cNvPr id="4" name="Content Placeholder 3"/>
          <p:cNvSpPr>
            <a:spLocks noGrp="1"/>
          </p:cNvSpPr>
          <p:nvPr>
            <p:ph sz="half" idx="1"/>
          </p:nvPr>
        </p:nvSpPr>
        <p:spPr/>
        <p:txBody>
          <a:bodyPr/>
          <a:lstStyle/>
          <a:p>
            <a:pPr marL="109728" indent="0">
              <a:buNone/>
            </a:pPr>
            <a:r>
              <a:rPr lang="en-US" b="1" dirty="0"/>
              <a:t>If you want to use your gift of speech to God's glory, what should your prayer be? </a:t>
            </a:r>
            <a:endParaRPr lang="en-US" dirty="0"/>
          </a:p>
        </p:txBody>
      </p:sp>
      <p:pic>
        <p:nvPicPr>
          <p:cNvPr id="23554" name="Picture 2" descr="Image result for speech pleasing to G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10000"/>
            <a:ext cx="2247900" cy="2619375"/>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Image result for speech pleasing to Go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048000"/>
            <a:ext cx="2247900" cy="2695576"/>
          </a:xfrm>
          <a:prstGeom prst="rect">
            <a:avLst/>
          </a:prstGeom>
          <a:noFill/>
          <a:extLst>
            <a:ext uri="{909E8E84-426E-40DD-AFC4-6F175D3DCCD1}">
              <a14:hiddenFill xmlns:a14="http://schemas.microsoft.com/office/drawing/2010/main">
                <a:solidFill>
                  <a:srgbClr val="FFFFFF"/>
                </a:solidFill>
              </a14:hiddenFill>
            </a:ext>
          </a:extLst>
        </p:spPr>
      </p:pic>
      <p:pic>
        <p:nvPicPr>
          <p:cNvPr id="23558" name="Picture 6" descr="Image result for speech pleasing to Go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1" y="3657601"/>
            <a:ext cx="2666998" cy="2666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156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PROPER Behavior</a:t>
            </a:r>
          </a:p>
        </p:txBody>
      </p:sp>
      <p:sp>
        <p:nvSpPr>
          <p:cNvPr id="3" name="Subtitle 2"/>
          <p:cNvSpPr>
            <a:spLocks noGrp="1"/>
          </p:cNvSpPr>
          <p:nvPr>
            <p:ph type="subTitle" idx="1"/>
          </p:nvPr>
        </p:nvSpPr>
        <p:spPr/>
        <p:txBody>
          <a:bodyPr/>
          <a:lstStyle/>
          <a:p>
            <a:r>
              <a:rPr lang="en-US" dirty="0" smtClean="0"/>
              <a:t>Being Ladies and Gentlemen</a:t>
            </a:r>
            <a:endParaRPr lang="en-US" dirty="0"/>
          </a:p>
        </p:txBody>
      </p:sp>
      <p:pic>
        <p:nvPicPr>
          <p:cNvPr id="4" name="Picture 6" descr="Image result for be polite"/>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20573"/>
          <a:stretch/>
        </p:blipFill>
        <p:spPr bwMode="auto">
          <a:xfrm>
            <a:off x="3733800" y="68210"/>
            <a:ext cx="2562225" cy="30488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http://www.quickanddirtytips.com/sites/default/files/styles/insert_medium/public/images/7737/conversation.jpg?itok=T6ZRdlHp"/>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85800" y="533400"/>
            <a:ext cx="2366790" cy="21184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be polit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53200" y="1572285"/>
            <a:ext cx="2895600" cy="2047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1716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some proper conversational skills?</a:t>
            </a:r>
            <a:endParaRPr lang="en-US" dirty="0"/>
          </a:p>
        </p:txBody>
      </p:sp>
      <p:sp>
        <p:nvSpPr>
          <p:cNvPr id="3" name="Content Placeholder 2"/>
          <p:cNvSpPr>
            <a:spLocks noGrp="1"/>
          </p:cNvSpPr>
          <p:nvPr>
            <p:ph sz="half" idx="1"/>
          </p:nvPr>
        </p:nvSpPr>
        <p:spPr>
          <a:xfrm>
            <a:off x="457200" y="2249424"/>
            <a:ext cx="4038600" cy="4151375"/>
          </a:xfrm>
        </p:spPr>
        <p:txBody>
          <a:bodyPr>
            <a:normAutofit lnSpcReduction="10000"/>
          </a:bodyPr>
          <a:lstStyle/>
          <a:p>
            <a:r>
              <a:rPr lang="en-US" sz="2400" dirty="0" smtClean="0"/>
              <a:t>Address older people using a proper title -- </a:t>
            </a:r>
            <a:r>
              <a:rPr lang="en-US" dirty="0" smtClean="0"/>
              <a:t> such </a:t>
            </a:r>
            <a:r>
              <a:rPr lang="en-US" dirty="0" smtClean="0"/>
              <a:t>as:</a:t>
            </a:r>
          </a:p>
          <a:p>
            <a:r>
              <a:rPr lang="en-US" dirty="0" smtClean="0"/>
              <a:t> </a:t>
            </a:r>
            <a:r>
              <a:rPr lang="en-US" dirty="0" smtClean="0"/>
              <a:t>Mr. </a:t>
            </a:r>
            <a:endParaRPr lang="en-US" dirty="0"/>
          </a:p>
          <a:p>
            <a:r>
              <a:rPr lang="en-US" dirty="0" smtClean="0"/>
              <a:t>Mrs</a:t>
            </a:r>
            <a:r>
              <a:rPr lang="en-US" dirty="0" smtClean="0"/>
              <a:t>. </a:t>
            </a:r>
            <a:endParaRPr lang="en-US" dirty="0"/>
          </a:p>
          <a:p>
            <a:r>
              <a:rPr lang="en-US" dirty="0" smtClean="0"/>
              <a:t>Miss </a:t>
            </a:r>
          </a:p>
          <a:p>
            <a:r>
              <a:rPr lang="en-US" dirty="0" smtClean="0"/>
              <a:t>Ms</a:t>
            </a:r>
            <a:r>
              <a:rPr lang="en-US" dirty="0" smtClean="0"/>
              <a:t>. </a:t>
            </a:r>
            <a:endParaRPr lang="en-US" dirty="0"/>
          </a:p>
          <a:p>
            <a:r>
              <a:rPr lang="en-US" dirty="0" smtClean="0"/>
              <a:t>Aunt </a:t>
            </a:r>
          </a:p>
          <a:p>
            <a:r>
              <a:rPr lang="en-US" dirty="0" smtClean="0"/>
              <a:t>Uncle </a:t>
            </a:r>
          </a:p>
          <a:p>
            <a:r>
              <a:rPr lang="en-US" dirty="0" smtClean="0"/>
              <a:t>Doctor</a:t>
            </a:r>
            <a:endParaRPr lang="en-US" dirty="0" smtClean="0"/>
          </a:p>
          <a:p>
            <a:r>
              <a:rPr lang="en-US" dirty="0" smtClean="0"/>
              <a:t>Pastor </a:t>
            </a:r>
          </a:p>
          <a:p>
            <a:r>
              <a:rPr lang="en-US" dirty="0" smtClean="0"/>
              <a:t>etc</a:t>
            </a:r>
            <a:r>
              <a:rPr lang="en-US" dirty="0" smtClean="0"/>
              <a:t>.</a:t>
            </a:r>
          </a:p>
          <a:p>
            <a:endParaRPr lang="en-US" dirty="0"/>
          </a:p>
        </p:txBody>
      </p:sp>
      <p:sp>
        <p:nvSpPr>
          <p:cNvPr id="4" name="Content Placeholder 3"/>
          <p:cNvSpPr>
            <a:spLocks noGrp="1"/>
          </p:cNvSpPr>
          <p:nvPr>
            <p:ph sz="half" idx="2"/>
          </p:nvPr>
        </p:nvSpPr>
        <p:spPr/>
        <p:txBody>
          <a:bodyPr>
            <a:normAutofit lnSpcReduction="10000"/>
          </a:bodyPr>
          <a:lstStyle/>
          <a:p>
            <a:r>
              <a:rPr lang="en-US" sz="2400" dirty="0" smtClean="0"/>
              <a:t>Introduce adults using their proper title and how you know them.</a:t>
            </a:r>
          </a:p>
          <a:p>
            <a:r>
              <a:rPr lang="en-US" sz="2400" dirty="0" smtClean="0"/>
              <a:t>Introduce a woman before a man</a:t>
            </a:r>
          </a:p>
          <a:p>
            <a:r>
              <a:rPr lang="en-US" sz="2400" dirty="0" smtClean="0"/>
              <a:t>Introduce an older person before a younger person</a:t>
            </a:r>
          </a:p>
          <a:p>
            <a:r>
              <a:rPr lang="en-US" sz="2400" dirty="0" smtClean="0"/>
              <a:t>Tell each person something about the other person that will interest them.</a:t>
            </a:r>
            <a:endParaRPr lang="en-US" sz="2400" dirty="0"/>
          </a:p>
        </p:txBody>
      </p:sp>
      <p:pic>
        <p:nvPicPr>
          <p:cNvPr id="14338" name="Picture 2" descr="Image result for introduc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200400"/>
            <a:ext cx="2895600" cy="2533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263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61356" y="762000"/>
            <a:ext cx="8229600" cy="1066800"/>
          </a:xfrm>
          <a:prstGeom prst="rect">
            <a:avLst/>
          </a:prstGeom>
        </p:spPr>
        <p:txBody>
          <a:bodyPr>
            <a:normAutofit fontScale="97500"/>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n-US" dirty="0" smtClean="0"/>
              <a:t>Introduce yourself to a friend</a:t>
            </a:r>
            <a:endParaRPr lang="en-US" dirty="0"/>
          </a:p>
        </p:txBody>
      </p:sp>
      <p:pic>
        <p:nvPicPr>
          <p:cNvPr id="4" name="0uhAswUE3w8"/>
          <p:cNvPicPr>
            <a:picLocks noRot="1" noChangeAspect="1"/>
          </p:cNvPicPr>
          <p:nvPr>
            <a:videoFile r:link="rId1"/>
          </p:nvPr>
        </p:nvPicPr>
        <p:blipFill>
          <a:blip r:embed="rId3"/>
          <a:stretch>
            <a:fillRect/>
          </a:stretch>
        </p:blipFill>
        <p:spPr>
          <a:xfrm>
            <a:off x="609600" y="1676400"/>
            <a:ext cx="6502399" cy="3657600"/>
          </a:xfrm>
          <a:prstGeom prst="rect">
            <a:avLst/>
          </a:prstGeom>
        </p:spPr>
      </p:pic>
      <p:sp>
        <p:nvSpPr>
          <p:cNvPr id="5" name="TextBox 4"/>
          <p:cNvSpPr txBox="1"/>
          <p:nvPr/>
        </p:nvSpPr>
        <p:spPr>
          <a:xfrm>
            <a:off x="7338753" y="2758440"/>
            <a:ext cx="1375756" cy="2554545"/>
          </a:xfrm>
          <a:prstGeom prst="rect">
            <a:avLst/>
          </a:prstGeom>
          <a:noFill/>
        </p:spPr>
        <p:txBody>
          <a:bodyPr wrap="square" rtlCol="0">
            <a:spAutoFit/>
          </a:bodyPr>
          <a:lstStyle/>
          <a:p>
            <a:r>
              <a:rPr lang="en-US" sz="3200" dirty="0" smtClean="0">
                <a:solidFill>
                  <a:schemeClr val="accent6">
                    <a:lumMod val="50000"/>
                  </a:schemeClr>
                </a:solidFill>
              </a:rPr>
              <a:t>Stand</a:t>
            </a:r>
          </a:p>
          <a:p>
            <a:r>
              <a:rPr lang="en-US" sz="3200" dirty="0" smtClean="0">
                <a:solidFill>
                  <a:schemeClr val="accent6">
                    <a:lumMod val="50000"/>
                  </a:schemeClr>
                </a:solidFill>
              </a:rPr>
              <a:t>Smile</a:t>
            </a:r>
          </a:p>
          <a:p>
            <a:r>
              <a:rPr lang="en-US" sz="3200" dirty="0" smtClean="0">
                <a:solidFill>
                  <a:schemeClr val="accent6">
                    <a:lumMod val="50000"/>
                  </a:schemeClr>
                </a:solidFill>
              </a:rPr>
              <a:t>Say</a:t>
            </a:r>
          </a:p>
          <a:p>
            <a:r>
              <a:rPr lang="en-US" sz="3200" dirty="0" smtClean="0">
                <a:solidFill>
                  <a:schemeClr val="accent6">
                    <a:lumMod val="50000"/>
                  </a:schemeClr>
                </a:solidFill>
              </a:rPr>
              <a:t>Shake</a:t>
            </a:r>
          </a:p>
          <a:p>
            <a:r>
              <a:rPr lang="en-US" sz="3200" dirty="0" smtClean="0">
                <a:solidFill>
                  <a:schemeClr val="accent6">
                    <a:lumMod val="50000"/>
                  </a:schemeClr>
                </a:solidFill>
              </a:rPr>
              <a:t>Say</a:t>
            </a:r>
            <a:endParaRPr lang="en-US" sz="3200" dirty="0">
              <a:solidFill>
                <a:schemeClr val="accent6">
                  <a:lumMod val="50000"/>
                </a:schemeClr>
              </a:solidFill>
            </a:endParaRPr>
          </a:p>
        </p:txBody>
      </p:sp>
    </p:spTree>
    <p:extLst>
      <p:ext uri="{BB962C8B-B14F-4D97-AF65-F5344CB8AC3E}">
        <p14:creationId xmlns:p14="http://schemas.microsoft.com/office/powerpoint/2010/main" val="19953748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0" y="685800"/>
            <a:ext cx="3810000" cy="2363724"/>
          </a:xfrm>
        </p:spPr>
        <p:txBody>
          <a:bodyPr/>
          <a:lstStyle/>
          <a:p>
            <a:r>
              <a:rPr lang="en-US" dirty="0" smtClean="0"/>
              <a:t>Body language</a:t>
            </a:r>
            <a:br>
              <a:rPr lang="en-US" dirty="0" smtClean="0"/>
            </a:br>
            <a:r>
              <a:rPr lang="en-US" dirty="0"/>
              <a:t> </a:t>
            </a:r>
            <a:r>
              <a:rPr lang="en-US" dirty="0" smtClean="0"/>
              <a:t>   </a:t>
            </a:r>
            <a:r>
              <a:rPr lang="en-US" sz="1800" dirty="0" smtClean="0"/>
              <a:t>and</a:t>
            </a:r>
            <a:r>
              <a:rPr lang="en-US" dirty="0" smtClean="0"/>
              <a:t> </a:t>
            </a:r>
            <a:br>
              <a:rPr lang="en-US" dirty="0" smtClean="0"/>
            </a:br>
            <a:r>
              <a:rPr lang="en-US" dirty="0" smtClean="0"/>
              <a:t>Good Manners</a:t>
            </a:r>
            <a:endParaRPr lang="en-US" dirty="0"/>
          </a:p>
        </p:txBody>
      </p:sp>
      <p:pic>
        <p:nvPicPr>
          <p:cNvPr id="15362" name="Picture 2" descr="Image result for body languag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0526" y="3505200"/>
            <a:ext cx="2438400" cy="2438401"/>
          </a:xfrm>
          <a:prstGeom prst="rect">
            <a:avLst/>
          </a:prstGeom>
          <a:noFill/>
          <a:extLst>
            <a:ext uri="{909E8E84-426E-40DD-AFC4-6F175D3DCCD1}">
              <a14:hiddenFill xmlns:a14="http://schemas.microsoft.com/office/drawing/2010/main">
                <a:solidFill>
                  <a:srgbClr val="FFFFFF"/>
                </a:solidFill>
              </a14:hiddenFill>
            </a:ext>
          </a:extLst>
        </p:spPr>
      </p:pic>
      <p:pic>
        <p:nvPicPr>
          <p:cNvPr id="4" name="TD884Dl-kLc"/>
          <p:cNvPicPr>
            <a:picLocks noRot="1" noChangeAspect="1"/>
          </p:cNvPicPr>
          <p:nvPr>
            <a:videoFile r:link="rId1"/>
          </p:nvPr>
        </p:nvPicPr>
        <p:blipFill>
          <a:blip r:embed="rId5"/>
          <a:stretch>
            <a:fillRect/>
          </a:stretch>
        </p:blipFill>
        <p:spPr>
          <a:xfrm>
            <a:off x="381000" y="685800"/>
            <a:ext cx="4572000" cy="2571750"/>
          </a:xfrm>
          <a:prstGeom prst="rect">
            <a:avLst/>
          </a:prstGeom>
        </p:spPr>
      </p:pic>
      <p:pic>
        <p:nvPicPr>
          <p:cNvPr id="5" name="cFLjudWTuGQ"/>
          <p:cNvPicPr>
            <a:picLocks noRot="1" noChangeAspect="1"/>
          </p:cNvPicPr>
          <p:nvPr>
            <a:videoFile r:link="rId2"/>
          </p:nvPr>
        </p:nvPicPr>
        <p:blipFill>
          <a:blip r:embed="rId5"/>
          <a:stretch>
            <a:fillRect/>
          </a:stretch>
        </p:blipFill>
        <p:spPr>
          <a:xfrm>
            <a:off x="3496733" y="3505200"/>
            <a:ext cx="5342467" cy="3005137"/>
          </a:xfrm>
          <a:prstGeom prst="rect">
            <a:avLst/>
          </a:prstGeom>
        </p:spPr>
      </p:pic>
    </p:spTree>
    <p:extLst>
      <p:ext uri="{BB962C8B-B14F-4D97-AF65-F5344CB8AC3E}">
        <p14:creationId xmlns:p14="http://schemas.microsoft.com/office/powerpoint/2010/main" val="2675608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I say?</a:t>
            </a:r>
            <a:endParaRPr lang="en-US" dirty="0"/>
          </a:p>
        </p:txBody>
      </p:sp>
      <p:sp>
        <p:nvSpPr>
          <p:cNvPr id="3" name="Content Placeholder 2"/>
          <p:cNvSpPr>
            <a:spLocks noGrp="1"/>
          </p:cNvSpPr>
          <p:nvPr>
            <p:ph sz="half" idx="1"/>
          </p:nvPr>
        </p:nvSpPr>
        <p:spPr/>
        <p:txBody>
          <a:bodyPr/>
          <a:lstStyle/>
          <a:p>
            <a:pPr marL="109728" indent="0">
              <a:buNone/>
            </a:pPr>
            <a:r>
              <a:rPr lang="en-US" dirty="0" smtClean="0"/>
              <a:t>AVOID</a:t>
            </a:r>
          </a:p>
          <a:p>
            <a:r>
              <a:rPr lang="en-US" dirty="0" smtClean="0"/>
              <a:t>Don’t comment on physical defects</a:t>
            </a:r>
          </a:p>
          <a:p>
            <a:r>
              <a:rPr lang="en-US" dirty="0" smtClean="0"/>
              <a:t>Don’t ask personal questions</a:t>
            </a:r>
          </a:p>
          <a:p>
            <a:pPr marL="109728" indent="0">
              <a:buNone/>
            </a:pPr>
            <a:r>
              <a:rPr lang="en-US" dirty="0" smtClean="0"/>
              <a:t>SUCH AS</a:t>
            </a:r>
          </a:p>
          <a:p>
            <a:pPr marL="342900" marR="0" lvl="0" indent="-342900">
              <a:spcBef>
                <a:spcPts val="0"/>
              </a:spcBef>
              <a:spcAft>
                <a:spcPts val="0"/>
              </a:spcAft>
              <a:buSzPts val="1000"/>
              <a:buFont typeface="Symbol"/>
              <a:buChar char=""/>
              <a:tabLst>
                <a:tab pos="457200" algn="l"/>
              </a:tabLst>
            </a:pPr>
            <a:r>
              <a:rPr lang="en-US" dirty="0">
                <a:latin typeface="Times New Roman"/>
                <a:ea typeface="Times New Roman"/>
              </a:rPr>
              <a:t>"When last did you have a shower?"</a:t>
            </a:r>
          </a:p>
          <a:p>
            <a:pPr marL="342900" marR="0" lvl="0" indent="-342900">
              <a:spcBef>
                <a:spcPts val="0"/>
              </a:spcBef>
              <a:spcAft>
                <a:spcPts val="0"/>
              </a:spcAft>
              <a:buSzPts val="1000"/>
              <a:buFont typeface="Symbol"/>
              <a:buChar char=""/>
              <a:tabLst>
                <a:tab pos="457200" algn="l"/>
              </a:tabLst>
            </a:pPr>
            <a:r>
              <a:rPr lang="en-US" dirty="0">
                <a:latin typeface="Times New Roman"/>
                <a:ea typeface="Times New Roman"/>
              </a:rPr>
              <a:t>"Don't you think you should try to lose a little weight?"</a:t>
            </a:r>
          </a:p>
          <a:p>
            <a:pPr marL="342900" marR="0" lvl="0" indent="-342900">
              <a:spcBef>
                <a:spcPts val="0"/>
              </a:spcBef>
              <a:spcAft>
                <a:spcPts val="0"/>
              </a:spcAft>
              <a:buSzPts val="1000"/>
              <a:buFont typeface="Symbol"/>
              <a:buChar char=""/>
              <a:tabLst>
                <a:tab pos="457200" algn="l"/>
              </a:tabLst>
            </a:pPr>
            <a:r>
              <a:rPr lang="en-US" dirty="0">
                <a:latin typeface="Times New Roman"/>
                <a:ea typeface="Times New Roman"/>
              </a:rPr>
              <a:t>"How much money do you make?"</a:t>
            </a:r>
          </a:p>
          <a:p>
            <a:pPr marL="342900" marR="0" lvl="0" indent="-342900">
              <a:spcBef>
                <a:spcPts val="0"/>
              </a:spcBef>
              <a:spcAft>
                <a:spcPts val="0"/>
              </a:spcAft>
              <a:buSzPts val="1000"/>
              <a:buFont typeface="Symbol"/>
              <a:buChar char=""/>
              <a:tabLst>
                <a:tab pos="457200" algn="l"/>
              </a:tabLst>
            </a:pPr>
            <a:r>
              <a:rPr lang="en-US" dirty="0">
                <a:latin typeface="Times New Roman"/>
                <a:ea typeface="Times New Roman"/>
              </a:rPr>
              <a:t>"How old are you?" -- Speaking to someone your senior</a:t>
            </a:r>
          </a:p>
          <a:p>
            <a:endParaRPr lang="en-US" dirty="0"/>
          </a:p>
        </p:txBody>
      </p:sp>
      <p:sp>
        <p:nvSpPr>
          <p:cNvPr id="4" name="Content Placeholder 3"/>
          <p:cNvSpPr>
            <a:spLocks noGrp="1"/>
          </p:cNvSpPr>
          <p:nvPr>
            <p:ph sz="half" idx="2"/>
          </p:nvPr>
        </p:nvSpPr>
        <p:spPr>
          <a:xfrm>
            <a:off x="4648200" y="2971800"/>
            <a:ext cx="4038600" cy="3657600"/>
          </a:xfrm>
        </p:spPr>
        <p:txBody>
          <a:bodyPr/>
          <a:lstStyle/>
          <a:p>
            <a:pPr marL="109728" indent="0">
              <a:buNone/>
            </a:pPr>
            <a:r>
              <a:rPr lang="en-US" dirty="0" smtClean="0"/>
              <a:t>DO TALK ABOUT</a:t>
            </a:r>
          </a:p>
          <a:p>
            <a:r>
              <a:rPr lang="en-US" dirty="0" smtClean="0"/>
              <a:t>pleasant things</a:t>
            </a:r>
          </a:p>
          <a:p>
            <a:r>
              <a:rPr lang="en-US" dirty="0" smtClean="0"/>
              <a:t>things that interest both of you</a:t>
            </a:r>
          </a:p>
          <a:p>
            <a:r>
              <a:rPr lang="en-US" dirty="0" smtClean="0"/>
              <a:t>family &amp; friends</a:t>
            </a:r>
          </a:p>
          <a:p>
            <a:r>
              <a:rPr lang="en-US" dirty="0" smtClean="0"/>
              <a:t>special events</a:t>
            </a:r>
          </a:p>
          <a:p>
            <a:pPr marL="109728" indent="0">
              <a:buNone/>
            </a:pPr>
            <a:r>
              <a:rPr lang="en-US" dirty="0" smtClean="0"/>
              <a:t>ASK QUESTIONS</a:t>
            </a:r>
          </a:p>
          <a:p>
            <a:r>
              <a:rPr lang="en-US" dirty="0" smtClean="0"/>
              <a:t>about their family</a:t>
            </a:r>
          </a:p>
          <a:p>
            <a:r>
              <a:rPr lang="en-US" dirty="0" smtClean="0"/>
              <a:t>about their work, school, or special events</a:t>
            </a:r>
          </a:p>
          <a:p>
            <a:r>
              <a:rPr lang="en-US" dirty="0" smtClean="0"/>
              <a:t>about their favorite things</a:t>
            </a:r>
          </a:p>
          <a:p>
            <a:pPr marL="109728" indent="0">
              <a:buNone/>
            </a:pPr>
            <a:endParaRPr lang="en-US" dirty="0" smtClean="0"/>
          </a:p>
          <a:p>
            <a:endParaRPr lang="en-US" dirty="0"/>
          </a:p>
        </p:txBody>
      </p:sp>
      <p:pic>
        <p:nvPicPr>
          <p:cNvPr id="18434" name="Picture 2" descr="Image result for convers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16880" y="838200"/>
            <a:ext cx="28956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820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69266"/>
            <a:ext cx="8229600" cy="1069848"/>
          </a:xfrm>
        </p:spPr>
        <p:txBody>
          <a:bodyPr/>
          <a:lstStyle/>
          <a:p>
            <a:r>
              <a:rPr lang="en-US" dirty="0" smtClean="0"/>
              <a:t>Small Talk and Conversations</a:t>
            </a:r>
            <a:endParaRPr lang="en-US" dirty="0"/>
          </a:p>
        </p:txBody>
      </p:sp>
      <p:pic>
        <p:nvPicPr>
          <p:cNvPr id="19458" name="Picture 2" descr="Image result for convers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976795">
            <a:off x="7086598" y="1860665"/>
            <a:ext cx="1801559" cy="1447800"/>
          </a:xfrm>
          <a:prstGeom prst="rect">
            <a:avLst/>
          </a:prstGeom>
          <a:noFill/>
          <a:extLst>
            <a:ext uri="{909E8E84-426E-40DD-AFC4-6F175D3DCCD1}">
              <a14:hiddenFill xmlns:a14="http://schemas.microsoft.com/office/drawing/2010/main">
                <a:solidFill>
                  <a:srgbClr val="FFFFFF"/>
                </a:solidFill>
              </a14:hiddenFill>
            </a:ext>
          </a:extLst>
        </p:spPr>
      </p:pic>
      <p:pic>
        <p:nvPicPr>
          <p:cNvPr id="4" name="bYC4Nkf1KH4"/>
          <p:cNvPicPr>
            <a:picLocks noRot="1" noChangeAspect="1"/>
          </p:cNvPicPr>
          <p:nvPr>
            <a:videoFile r:link="rId1"/>
          </p:nvPr>
        </p:nvPicPr>
        <p:blipFill>
          <a:blip r:embed="rId4"/>
          <a:stretch>
            <a:fillRect/>
          </a:stretch>
        </p:blipFill>
        <p:spPr>
          <a:xfrm>
            <a:off x="422563" y="1683294"/>
            <a:ext cx="6389717" cy="3594216"/>
          </a:xfrm>
          <a:prstGeom prst="rect">
            <a:avLst/>
          </a:prstGeom>
        </p:spPr>
      </p:pic>
      <p:sp>
        <p:nvSpPr>
          <p:cNvPr id="5" name="TextBox 4"/>
          <p:cNvSpPr txBox="1"/>
          <p:nvPr/>
        </p:nvSpPr>
        <p:spPr>
          <a:xfrm>
            <a:off x="1295400" y="5263883"/>
            <a:ext cx="7676723" cy="1477328"/>
          </a:xfrm>
          <a:prstGeom prst="rect">
            <a:avLst/>
          </a:prstGeom>
          <a:noFill/>
        </p:spPr>
        <p:txBody>
          <a:bodyPr wrap="square" rtlCol="0">
            <a:spAutoFit/>
          </a:bodyPr>
          <a:lstStyle/>
          <a:p>
            <a:pPr marL="342900" indent="-342900">
              <a:buFont typeface="+mj-lt"/>
              <a:buAutoNum type="arabicPeriod"/>
            </a:pPr>
            <a:r>
              <a:rPr lang="en-US" dirty="0" smtClean="0"/>
              <a:t>Hey, what are you up to today</a:t>
            </a:r>
          </a:p>
          <a:p>
            <a:pPr marL="342900" indent="-342900">
              <a:buFont typeface="+mj-lt"/>
              <a:buAutoNum type="arabicPeriod"/>
            </a:pPr>
            <a:r>
              <a:rPr lang="en-US" dirty="0" smtClean="0"/>
              <a:t>So, what do you like to do for fun, when you’re not working</a:t>
            </a:r>
          </a:p>
          <a:p>
            <a:pPr marL="342900" indent="-342900">
              <a:buFont typeface="+mj-lt"/>
              <a:buAutoNum type="arabicPeriod"/>
            </a:pPr>
            <a:r>
              <a:rPr lang="en-US" dirty="0" smtClean="0"/>
              <a:t>How do you know (the host)</a:t>
            </a:r>
          </a:p>
          <a:p>
            <a:pPr marL="342900" indent="-342900">
              <a:buFont typeface="+mj-lt"/>
              <a:buAutoNum type="arabicPeriod"/>
            </a:pPr>
            <a:r>
              <a:rPr lang="en-US" dirty="0" smtClean="0"/>
              <a:t>Are you having a good week?  What is the highlight?</a:t>
            </a:r>
          </a:p>
          <a:p>
            <a:pPr marL="342900" indent="-342900">
              <a:buFont typeface="+mj-lt"/>
              <a:buAutoNum type="arabicPeriod"/>
            </a:pPr>
            <a:r>
              <a:rPr lang="en-US" dirty="0" smtClean="0"/>
              <a:t>What is your story?</a:t>
            </a:r>
            <a:endParaRPr lang="en-US" dirty="0"/>
          </a:p>
        </p:txBody>
      </p:sp>
    </p:spTree>
    <p:extLst>
      <p:ext uri="{BB962C8B-B14F-4D97-AF65-F5344CB8AC3E}">
        <p14:creationId xmlns:p14="http://schemas.microsoft.com/office/powerpoint/2010/main" val="2182984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detective silhouett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1200" y="974375"/>
            <a:ext cx="1938897" cy="29479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1000" y="457200"/>
            <a:ext cx="8229600" cy="1069848"/>
          </a:xfrm>
        </p:spPr>
        <p:txBody>
          <a:bodyPr>
            <a:normAutofit fontScale="90000"/>
          </a:bodyPr>
          <a:lstStyle/>
          <a:p>
            <a:r>
              <a:rPr lang="en-US" dirty="0" smtClean="0"/>
              <a:t>How do you show concern for others?</a:t>
            </a:r>
            <a:endParaRPr lang="en-US" dirty="0"/>
          </a:p>
        </p:txBody>
      </p:sp>
      <p:pic>
        <p:nvPicPr>
          <p:cNvPr id="20482" name="Picture 2" descr="Image result for show empathy"/>
          <p:cNvPicPr>
            <a:picLocks noChangeAspect="1" noChangeArrowheads="1"/>
          </p:cNvPicPr>
          <p:nvPr/>
        </p:nvPicPr>
        <p:blipFill>
          <a:blip r:embed="rId5" cstate="print">
            <a:clrChange>
              <a:clrFrom>
                <a:srgbClr val="FFFFFF"/>
              </a:clrFrom>
              <a:clrTo>
                <a:srgbClr val="FFFFFF">
                  <a:alpha val="0"/>
                </a:srgbClr>
              </a:clrTo>
            </a:clrChange>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20316341">
            <a:off x="5400952" y="1367637"/>
            <a:ext cx="3285425" cy="2161464"/>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Image result for show empathy clipart"/>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 y="4786086"/>
            <a:ext cx="2459127" cy="2350103"/>
          </a:xfrm>
          <a:prstGeom prst="rect">
            <a:avLst/>
          </a:prstGeom>
          <a:noFill/>
          <a:extLst>
            <a:ext uri="{909E8E84-426E-40DD-AFC4-6F175D3DCCD1}">
              <a14:hiddenFill xmlns:a14="http://schemas.microsoft.com/office/drawing/2010/main">
                <a:solidFill>
                  <a:srgbClr val="FFFFFF"/>
                </a:solidFill>
              </a14:hiddenFill>
            </a:ext>
          </a:extLst>
        </p:spPr>
      </p:pic>
      <p:pic>
        <p:nvPicPr>
          <p:cNvPr id="6" name="AZ-pU7ozt3g"/>
          <p:cNvPicPr>
            <a:picLocks noRot="1" noChangeAspect="1"/>
          </p:cNvPicPr>
          <p:nvPr>
            <a:videoFile r:link="rId1"/>
          </p:nvPr>
        </p:nvPicPr>
        <p:blipFill>
          <a:blip r:embed="rId8"/>
          <a:stretch>
            <a:fillRect/>
          </a:stretch>
        </p:blipFill>
        <p:spPr>
          <a:xfrm>
            <a:off x="4373645" y="4032095"/>
            <a:ext cx="4572000" cy="2571750"/>
          </a:xfrm>
          <a:prstGeom prst="rect">
            <a:avLst/>
          </a:prstGeom>
        </p:spPr>
      </p:pic>
      <p:pic>
        <p:nvPicPr>
          <p:cNvPr id="7" name="XgGKgBosXaE"/>
          <p:cNvPicPr>
            <a:picLocks noRot="1" noChangeAspect="1"/>
          </p:cNvPicPr>
          <p:nvPr>
            <a:videoFile r:link="rId2"/>
          </p:nvPr>
        </p:nvPicPr>
        <p:blipFill>
          <a:blip r:embed="rId8"/>
          <a:stretch>
            <a:fillRect/>
          </a:stretch>
        </p:blipFill>
        <p:spPr>
          <a:xfrm>
            <a:off x="340041" y="1371600"/>
            <a:ext cx="4572000" cy="2571750"/>
          </a:xfrm>
          <a:prstGeom prst="rect">
            <a:avLst/>
          </a:prstGeom>
        </p:spPr>
      </p:pic>
    </p:spTree>
    <p:extLst>
      <p:ext uri="{BB962C8B-B14F-4D97-AF65-F5344CB8AC3E}">
        <p14:creationId xmlns:p14="http://schemas.microsoft.com/office/powerpoint/2010/main" val="2357495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normAutofit fontScale="90000"/>
          </a:bodyPr>
          <a:lstStyle/>
          <a:p>
            <a:r>
              <a:rPr lang="en-US" dirty="0" smtClean="0"/>
              <a:t>How do you show concern for others?</a:t>
            </a:r>
            <a:endParaRPr lang="en-US" dirty="0"/>
          </a:p>
        </p:txBody>
      </p:sp>
      <p:sp>
        <p:nvSpPr>
          <p:cNvPr id="3" name="Content Placeholder 2"/>
          <p:cNvSpPr>
            <a:spLocks noGrp="1"/>
          </p:cNvSpPr>
          <p:nvPr>
            <p:ph sz="half" idx="1"/>
          </p:nvPr>
        </p:nvSpPr>
        <p:spPr>
          <a:xfrm>
            <a:off x="457200" y="1676401"/>
            <a:ext cx="7543800" cy="4724400"/>
          </a:xfrm>
        </p:spPr>
        <p:txBody>
          <a:bodyPr>
            <a:normAutofit/>
          </a:bodyPr>
          <a:lstStyle/>
          <a:p>
            <a:pPr marL="109728" indent="0">
              <a:buNone/>
            </a:pPr>
            <a:r>
              <a:rPr lang="en-US" sz="2400" i="1" u="sng" dirty="0" smtClean="0">
                <a:solidFill>
                  <a:schemeClr val="accent3">
                    <a:lumMod val="50000"/>
                  </a:schemeClr>
                </a:solidFill>
              </a:rPr>
              <a:t>Show interest, be empathetic, and don’t change the subject before they are ready to.  </a:t>
            </a:r>
          </a:p>
          <a:p>
            <a:pPr marL="109728" indent="0">
              <a:buNone/>
            </a:pPr>
            <a:endParaRPr lang="en-US" dirty="0" smtClean="0"/>
          </a:p>
          <a:p>
            <a:pPr marL="109728" indent="0">
              <a:buNone/>
            </a:pPr>
            <a:r>
              <a:rPr lang="en-US" dirty="0" smtClean="0"/>
              <a:t>Which is better is a better response if someone tells you about     something bad that happened such as:</a:t>
            </a:r>
          </a:p>
          <a:p>
            <a:pPr marL="109728" indent="0">
              <a:buNone/>
            </a:pPr>
            <a:r>
              <a:rPr lang="en-US" dirty="0"/>
              <a:t>Alice: "My sister was in a car accident yesterday."</a:t>
            </a:r>
          </a:p>
          <a:p>
            <a:pPr marL="109728" indent="0">
              <a:buNone/>
            </a:pPr>
            <a:endParaRPr lang="en-US" dirty="0" smtClean="0"/>
          </a:p>
          <a:p>
            <a:pPr marL="109728" indent="0">
              <a:buNone/>
            </a:pPr>
            <a:r>
              <a:rPr lang="en-US" dirty="0"/>
              <a:t>	</a:t>
            </a:r>
            <a:r>
              <a:rPr lang="en-US" dirty="0" smtClean="0"/>
              <a:t>Option 1</a:t>
            </a:r>
          </a:p>
          <a:p>
            <a:pPr marL="109728" indent="0">
              <a:buNone/>
            </a:pPr>
            <a:r>
              <a:rPr lang="en-US" dirty="0" smtClean="0"/>
              <a:t>Bob</a:t>
            </a:r>
            <a:r>
              <a:rPr lang="en-US" dirty="0"/>
              <a:t>: "That's too bad. Did I tell you I beat level 14 in 'Mega Chipmunk Death Rally' this morning</a:t>
            </a:r>
            <a:r>
              <a:rPr lang="en-US" dirty="0" smtClean="0"/>
              <a:t>?“</a:t>
            </a:r>
          </a:p>
          <a:p>
            <a:pPr marL="109728" indent="0">
              <a:buNone/>
            </a:pPr>
            <a:r>
              <a:rPr lang="en-US" dirty="0"/>
              <a:t>	</a:t>
            </a:r>
            <a:r>
              <a:rPr lang="en-US" dirty="0" smtClean="0"/>
              <a:t>Option 2</a:t>
            </a:r>
            <a:endParaRPr lang="en-US" dirty="0"/>
          </a:p>
          <a:p>
            <a:pPr marL="109728" indent="0">
              <a:buNone/>
            </a:pPr>
            <a:r>
              <a:rPr lang="en-US" dirty="0" smtClean="0"/>
              <a:t>Bob</a:t>
            </a:r>
            <a:r>
              <a:rPr lang="en-US" dirty="0"/>
              <a:t>: "Your sister was in an accident? Is she OK</a:t>
            </a:r>
            <a:r>
              <a:rPr lang="en-US" dirty="0" smtClean="0"/>
              <a:t>?</a:t>
            </a:r>
          </a:p>
          <a:p>
            <a:pPr marL="109728" indent="0">
              <a:buNone/>
            </a:pPr>
            <a:r>
              <a:rPr lang="en-US" dirty="0" smtClean="0"/>
              <a:t> … What happened? … Where is she now?"</a:t>
            </a:r>
            <a:endParaRPr lang="en-US" dirty="0"/>
          </a:p>
          <a:p>
            <a:endParaRPr lang="en-US" dirty="0"/>
          </a:p>
        </p:txBody>
      </p:sp>
      <p:pic>
        <p:nvPicPr>
          <p:cNvPr id="21506" name="Picture 2" descr="Image result for show empathy clipart"/>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43800" y="3131231"/>
            <a:ext cx="1809750" cy="1704976"/>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p:cNvSpPr/>
          <p:nvPr/>
        </p:nvSpPr>
        <p:spPr>
          <a:xfrm>
            <a:off x="152400" y="5335848"/>
            <a:ext cx="381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flipH="1">
            <a:off x="6412576" y="5526348"/>
            <a:ext cx="381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30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6" presetClass="emph" presetSubtype="0" fill="hold" grpId="0" nodeType="afterEffect">
                                  <p:stCondLst>
                                    <p:cond delay="0"/>
                                  </p:stCondLst>
                                  <p:childTnLst>
                                    <p:animEffect transition="out" filter="fade">
                                      <p:cBhvr>
                                        <p:cTn id="15" dur="500" tmFilter="0, 0; .2, .5; .8, .5; 1, 0"/>
                                        <p:tgtEl>
                                          <p:spTgt spid="8"/>
                                        </p:tgtEl>
                                      </p:cBhvr>
                                    </p:animEffect>
                                    <p:animScale>
                                      <p:cBhvr>
                                        <p:cTn id="16" dur="250" autoRev="1" fill="hold"/>
                                        <p:tgtEl>
                                          <p:spTgt spid="8"/>
                                        </p:tgtEl>
                                      </p:cBhvr>
                                      <p:by x="105000" y="105000"/>
                                    </p:animScale>
                                  </p:childTnLst>
                                </p:cTn>
                              </p:par>
                              <p:par>
                                <p:cTn id="17" presetID="27" presetClass="emph" presetSubtype="0" fill="remove" grpId="0" nodeType="withEffect">
                                  <p:stCondLst>
                                    <p:cond delay="0"/>
                                  </p:stCondLst>
                                  <p:childTnLst>
                                    <p:animClr clrSpc="rgb" dir="cw">
                                      <p:cBhvr override="childStyle">
                                        <p:cTn id="18" dur="250" autoRev="1" fill="remove"/>
                                        <p:tgtEl>
                                          <p:spTgt spid="6"/>
                                        </p:tgtEl>
                                        <p:attrNameLst>
                                          <p:attrName>style.color</p:attrName>
                                        </p:attrNameLst>
                                      </p:cBhvr>
                                      <p:to>
                                        <a:schemeClr val="bg1"/>
                                      </p:to>
                                    </p:animClr>
                                    <p:animClr clrSpc="rgb" dir="cw">
                                      <p:cBhvr>
                                        <p:cTn id="19" dur="250" autoRev="1" fill="remove"/>
                                        <p:tgtEl>
                                          <p:spTgt spid="6"/>
                                        </p:tgtEl>
                                        <p:attrNameLst>
                                          <p:attrName>fillcolor</p:attrName>
                                        </p:attrNameLst>
                                      </p:cBhvr>
                                      <p:to>
                                        <a:schemeClr val="bg1"/>
                                      </p:to>
                                    </p:animClr>
                                    <p:set>
                                      <p:cBhvr>
                                        <p:cTn id="20" dur="250" autoRev="1" fill="remove"/>
                                        <p:tgtEl>
                                          <p:spTgt spid="6"/>
                                        </p:tgtEl>
                                        <p:attrNameLst>
                                          <p:attrName>fill.type</p:attrName>
                                        </p:attrNameLst>
                                      </p:cBhvr>
                                      <p:to>
                                        <p:strVal val="solid"/>
                                      </p:to>
                                    </p:set>
                                    <p:set>
                                      <p:cBhvr>
                                        <p:cTn id="21" dur="250" autoRev="1" fill="remove"/>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Try it – Be empathetic</a:t>
            </a:r>
            <a:endParaRPr lang="en-US" dirty="0"/>
          </a:p>
        </p:txBody>
      </p:sp>
      <p:sp>
        <p:nvSpPr>
          <p:cNvPr id="3" name="Content Placeholder 2"/>
          <p:cNvSpPr>
            <a:spLocks noGrp="1"/>
          </p:cNvSpPr>
          <p:nvPr>
            <p:ph idx="1"/>
          </p:nvPr>
        </p:nvSpPr>
        <p:spPr/>
        <p:txBody>
          <a:bodyPr/>
          <a:lstStyle/>
          <a:p>
            <a:pPr marL="624078" indent="-514350">
              <a:buFont typeface="+mj-lt"/>
              <a:buAutoNum type="arabicPeriod"/>
            </a:pPr>
            <a:r>
              <a:rPr lang="en-US" dirty="0" smtClean="0"/>
              <a:t>Bill broke his arm.  How can you help him?</a:t>
            </a:r>
          </a:p>
          <a:p>
            <a:pPr marL="624078" indent="-514350">
              <a:buFont typeface="+mj-lt"/>
              <a:buAutoNum type="arabicPeriod"/>
            </a:pPr>
            <a:r>
              <a:rPr lang="en-US" dirty="0" smtClean="0"/>
              <a:t>Hazel is on her hands and knees looking for something.  Her bike is beside her.  She says she lost her contact and can’t see.</a:t>
            </a:r>
          </a:p>
          <a:p>
            <a:pPr marL="624078" indent="-514350">
              <a:buFont typeface="+mj-lt"/>
              <a:buAutoNum type="arabicPeriod"/>
            </a:pPr>
            <a:r>
              <a:rPr lang="en-US" dirty="0" smtClean="0"/>
              <a:t>Sally walked through the door with a pile of books.  You accidently bumped her, sending the books flying.</a:t>
            </a:r>
          </a:p>
          <a:p>
            <a:pPr marL="624078" indent="-514350">
              <a:buFont typeface="+mj-lt"/>
              <a:buAutoNum type="arabicPeriod"/>
            </a:pPr>
            <a:endParaRPr lang="en-US" dirty="0"/>
          </a:p>
          <a:p>
            <a:pPr marL="109728" indent="0">
              <a:buNone/>
            </a:pPr>
            <a:r>
              <a:rPr lang="en-US" sz="1400" i="1" dirty="0" smtClean="0"/>
              <a:t>For more scenarios go to</a:t>
            </a:r>
            <a:r>
              <a:rPr lang="en-US" sz="1400" i="1" dirty="0"/>
              <a:t>: </a:t>
            </a:r>
            <a:r>
              <a:rPr lang="en-US" sz="1400" i="1" dirty="0">
                <a:hlinkClick r:id="rId2"/>
              </a:rPr>
              <a:t>http://</a:t>
            </a:r>
            <a:r>
              <a:rPr lang="en-US" sz="1400" i="1" dirty="0" smtClean="0">
                <a:hlinkClick r:id="rId2"/>
              </a:rPr>
              <a:t>www.uua.org/re/tapestry/children/tales/session4/123257.shtml</a:t>
            </a:r>
            <a:endParaRPr lang="en-US" sz="1400" i="1" dirty="0" smtClean="0"/>
          </a:p>
          <a:p>
            <a:pPr marL="109728" indent="0">
              <a:buNone/>
            </a:pPr>
            <a:endParaRPr lang="en-US" sz="1400" i="1" dirty="0"/>
          </a:p>
        </p:txBody>
      </p:sp>
    </p:spTree>
    <p:extLst>
      <p:ext uri="{BB962C8B-B14F-4D97-AF65-F5344CB8AC3E}">
        <p14:creationId xmlns:p14="http://schemas.microsoft.com/office/powerpoint/2010/main" val="7769862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069848"/>
          </a:xfrm>
        </p:spPr>
        <p:txBody>
          <a:bodyPr/>
          <a:lstStyle/>
          <a:p>
            <a:r>
              <a:rPr lang="en-US" dirty="0" smtClean="0"/>
              <a:t>How should I answer the phone?</a:t>
            </a:r>
            <a:endParaRPr lang="en-US" dirty="0"/>
          </a:p>
        </p:txBody>
      </p:sp>
      <p:sp>
        <p:nvSpPr>
          <p:cNvPr id="3" name="TextBox 2"/>
          <p:cNvSpPr txBox="1"/>
          <p:nvPr/>
        </p:nvSpPr>
        <p:spPr>
          <a:xfrm>
            <a:off x="609599" y="2133600"/>
            <a:ext cx="7831975" cy="1569660"/>
          </a:xfrm>
          <a:prstGeom prst="rect">
            <a:avLst/>
          </a:prstGeom>
          <a:noFill/>
        </p:spPr>
        <p:txBody>
          <a:bodyPr wrap="square" rtlCol="0">
            <a:spAutoFit/>
          </a:bodyPr>
          <a:lstStyle/>
          <a:p>
            <a:r>
              <a:rPr lang="en-US" sz="2400" dirty="0"/>
              <a:t>When answering the phone at home, nothing beats this old classic: </a:t>
            </a:r>
            <a:r>
              <a:rPr lang="en-US" sz="2400" i="1" dirty="0"/>
              <a:t>"Hello?"</a:t>
            </a:r>
            <a:r>
              <a:rPr lang="en-US" sz="2400" dirty="0"/>
              <a:t> It is also good to say after this greeting the period of day, </a:t>
            </a:r>
            <a:r>
              <a:rPr lang="en-US" sz="2400" dirty="0" smtClean="0"/>
              <a:t>such as “Good morning!”  or “Good evening”</a:t>
            </a:r>
            <a:endParaRPr lang="en-US" dirty="0"/>
          </a:p>
        </p:txBody>
      </p:sp>
      <p:pic>
        <p:nvPicPr>
          <p:cNvPr id="22530" name="Picture 2" descr="Image result for answer ph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5975" y="3949523"/>
            <a:ext cx="2895600" cy="23812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9598" y="3949523"/>
            <a:ext cx="4648201" cy="2585323"/>
          </a:xfrm>
          <a:prstGeom prst="rect">
            <a:avLst/>
          </a:prstGeom>
          <a:noFill/>
        </p:spPr>
        <p:txBody>
          <a:bodyPr wrap="square" rtlCol="0">
            <a:spAutoFit/>
          </a:bodyPr>
          <a:lstStyle/>
          <a:p>
            <a:r>
              <a:rPr lang="en-US" sz="2400" dirty="0"/>
              <a:t>When answering for a business, the rules change. In this case, you are expected to answer with the name of the company, as in "</a:t>
            </a:r>
            <a:r>
              <a:rPr lang="en-US" sz="2400" dirty="0" err="1"/>
              <a:t>Spacely</a:t>
            </a:r>
            <a:r>
              <a:rPr lang="en-US" sz="2400" dirty="0"/>
              <a:t> Sprockets, how may I help you?"</a:t>
            </a:r>
          </a:p>
          <a:p>
            <a:endParaRPr lang="en-US" dirty="0"/>
          </a:p>
        </p:txBody>
      </p:sp>
    </p:spTree>
    <p:extLst>
      <p:ext uri="{BB962C8B-B14F-4D97-AF65-F5344CB8AC3E}">
        <p14:creationId xmlns:p14="http://schemas.microsoft.com/office/powerpoint/2010/main" val="4613891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lstStyle/>
          <a:p>
            <a:r>
              <a:rPr lang="en-US" dirty="0" smtClean="0"/>
              <a:t>Maintain sexual purity</a:t>
            </a:r>
            <a:endParaRPr lang="en-US" dirty="0"/>
          </a:p>
        </p:txBody>
      </p:sp>
      <p:sp>
        <p:nvSpPr>
          <p:cNvPr id="3" name="Content Placeholder 2"/>
          <p:cNvSpPr>
            <a:spLocks noGrp="1"/>
          </p:cNvSpPr>
          <p:nvPr>
            <p:ph sz="half" idx="1"/>
          </p:nvPr>
        </p:nvSpPr>
        <p:spPr>
          <a:xfrm>
            <a:off x="457200" y="2249425"/>
            <a:ext cx="4038600" cy="2170176"/>
          </a:xfrm>
        </p:spPr>
        <p:txBody>
          <a:bodyPr/>
          <a:lstStyle/>
          <a:p>
            <a:pPr marL="109728" indent="0">
              <a:buNone/>
            </a:pPr>
            <a:r>
              <a:rPr lang="en-US" dirty="0" smtClean="0"/>
              <a:t>Read the following verses</a:t>
            </a:r>
          </a:p>
          <a:p>
            <a:r>
              <a:rPr lang="en-US" dirty="0" smtClean="0"/>
              <a:t>Exodus 20:14</a:t>
            </a:r>
          </a:p>
          <a:p>
            <a:r>
              <a:rPr lang="en-US" dirty="0" smtClean="0"/>
              <a:t>1 Corinthians 6:9-10</a:t>
            </a:r>
          </a:p>
          <a:p>
            <a:r>
              <a:rPr lang="en-US" dirty="0" smtClean="0"/>
              <a:t>Matthew 5:27-28</a:t>
            </a:r>
            <a:endParaRPr lang="en-US" dirty="0"/>
          </a:p>
        </p:txBody>
      </p:sp>
      <p:pic>
        <p:nvPicPr>
          <p:cNvPr id="8194" name="Picture 2" descr="Image result for sexual purit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457200"/>
            <a:ext cx="2924175" cy="19526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EH7SeZa6gr4"/>
          <p:cNvPicPr>
            <a:picLocks noRot="1" noChangeAspect="1"/>
          </p:cNvPicPr>
          <p:nvPr>
            <a:videoFile r:link="rId1"/>
          </p:nvPr>
        </p:nvPicPr>
        <p:blipFill>
          <a:blip r:embed="rId4"/>
          <a:stretch>
            <a:fillRect/>
          </a:stretch>
        </p:blipFill>
        <p:spPr>
          <a:xfrm>
            <a:off x="3295169" y="3352800"/>
            <a:ext cx="5503333" cy="3095625"/>
          </a:xfrm>
          <a:prstGeom prst="rect">
            <a:avLst/>
          </a:prstGeom>
        </p:spPr>
      </p:pic>
    </p:spTree>
    <p:extLst>
      <p:ext uri="{BB962C8B-B14F-4D97-AF65-F5344CB8AC3E}">
        <p14:creationId xmlns:p14="http://schemas.microsoft.com/office/powerpoint/2010/main" val="883880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3810000" cy="1066800"/>
          </a:xfrm>
        </p:spPr>
        <p:txBody>
          <a:bodyPr/>
          <a:lstStyle/>
          <a:p>
            <a:r>
              <a:rPr lang="en-US" dirty="0" smtClean="0"/>
              <a:t>A perfect date</a:t>
            </a:r>
            <a:endParaRPr lang="en-US" dirty="0"/>
          </a:p>
        </p:txBody>
      </p:sp>
      <p:sp>
        <p:nvSpPr>
          <p:cNvPr id="3" name="Content Placeholder 2"/>
          <p:cNvSpPr>
            <a:spLocks noGrp="1"/>
          </p:cNvSpPr>
          <p:nvPr>
            <p:ph idx="1"/>
          </p:nvPr>
        </p:nvSpPr>
        <p:spPr>
          <a:xfrm>
            <a:off x="457200" y="1524000"/>
            <a:ext cx="8229600" cy="5050536"/>
          </a:xfrm>
        </p:spPr>
        <p:txBody>
          <a:bodyPr/>
          <a:lstStyle/>
          <a:p>
            <a:r>
              <a:rPr lang="en-US" dirty="0" smtClean="0"/>
              <a:t>It’s with someone you want to get to know better</a:t>
            </a:r>
          </a:p>
          <a:p>
            <a:r>
              <a:rPr lang="en-US" dirty="0" smtClean="0"/>
              <a:t>You are super respectful to them &amp; their parents</a:t>
            </a:r>
          </a:p>
          <a:p>
            <a:pPr lvl="1"/>
            <a:r>
              <a:rPr lang="en-US" dirty="0" smtClean="0">
                <a:solidFill>
                  <a:schemeClr val="accent1">
                    <a:lumMod val="75000"/>
                  </a:schemeClr>
                </a:solidFill>
              </a:rPr>
              <a:t>You meet &amp; greet their parents</a:t>
            </a:r>
          </a:p>
          <a:p>
            <a:pPr lvl="1"/>
            <a:r>
              <a:rPr lang="en-US" dirty="0" smtClean="0">
                <a:solidFill>
                  <a:schemeClr val="accent1">
                    <a:lumMod val="75000"/>
                  </a:schemeClr>
                </a:solidFill>
              </a:rPr>
              <a:t>Men escort the lady, open the door for the lady, seat the lady, help the lady with her coat, care for the lady!  Ladies, you show appreciation for the man’s respectful care for you</a:t>
            </a:r>
          </a:p>
          <a:p>
            <a:pPr lvl="1"/>
            <a:r>
              <a:rPr lang="en-US" dirty="0" smtClean="0">
                <a:solidFill>
                  <a:schemeClr val="accent1">
                    <a:lumMod val="75000"/>
                  </a:schemeClr>
                </a:solidFill>
              </a:rPr>
              <a:t>You stay within the boundaries expected </a:t>
            </a:r>
          </a:p>
          <a:p>
            <a:pPr lvl="1"/>
            <a:r>
              <a:rPr lang="en-US" dirty="0" smtClean="0">
                <a:solidFill>
                  <a:schemeClr val="accent1">
                    <a:lumMod val="75000"/>
                  </a:schemeClr>
                </a:solidFill>
              </a:rPr>
              <a:t>You get back on time</a:t>
            </a:r>
          </a:p>
          <a:p>
            <a:r>
              <a:rPr lang="en-US" dirty="0" smtClean="0"/>
              <a:t>You both have fun – simple, pure fun with no regrets;  You talk and get to know </a:t>
            </a:r>
            <a:r>
              <a:rPr lang="en-US" dirty="0" err="1" smtClean="0"/>
              <a:t>eachother</a:t>
            </a:r>
            <a:endParaRPr lang="en-US" dirty="0"/>
          </a:p>
        </p:txBody>
      </p:sp>
      <p:pic>
        <p:nvPicPr>
          <p:cNvPr id="9218" name="Picture 2" descr="Image result for date dinn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457200"/>
            <a:ext cx="1428750" cy="101441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mage result for date lun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457200"/>
            <a:ext cx="1543050" cy="102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283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486" y="3218997"/>
            <a:ext cx="4572000" cy="1069848"/>
          </a:xfrm>
        </p:spPr>
        <p:txBody>
          <a:bodyPr/>
          <a:lstStyle/>
          <a:p>
            <a:r>
              <a:rPr lang="en-US" dirty="0" smtClean="0"/>
              <a:t>A perfect date….</a:t>
            </a:r>
            <a:endParaRPr lang="en-US" dirty="0"/>
          </a:p>
        </p:txBody>
      </p:sp>
      <p:pic>
        <p:nvPicPr>
          <p:cNvPr id="4" name="NJ4oCtTnoo4"/>
          <p:cNvPicPr>
            <a:picLocks noRot="1" noChangeAspect="1"/>
          </p:cNvPicPr>
          <p:nvPr>
            <a:videoFile r:link="rId1"/>
          </p:nvPr>
        </p:nvPicPr>
        <p:blipFill>
          <a:blip r:embed="rId4"/>
          <a:stretch>
            <a:fillRect/>
          </a:stretch>
        </p:blipFill>
        <p:spPr>
          <a:xfrm>
            <a:off x="228600" y="629104"/>
            <a:ext cx="4572000" cy="2571750"/>
          </a:xfrm>
          <a:prstGeom prst="rect">
            <a:avLst/>
          </a:prstGeom>
        </p:spPr>
      </p:pic>
      <p:pic>
        <p:nvPicPr>
          <p:cNvPr id="10242" name="Picture 2" descr="Image result for group dat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63192" y="629104"/>
            <a:ext cx="1928812" cy="1285875"/>
          </a:xfrm>
          <a:prstGeom prst="rect">
            <a:avLst/>
          </a:prstGeom>
          <a:noFill/>
          <a:extLst>
            <a:ext uri="{909E8E84-426E-40DD-AFC4-6F175D3DCCD1}">
              <a14:hiddenFill xmlns:a14="http://schemas.microsoft.com/office/drawing/2010/main">
                <a:solidFill>
                  <a:srgbClr val="FFFFFF"/>
                </a:solidFill>
              </a14:hiddenFill>
            </a:ext>
          </a:extLst>
        </p:spPr>
      </p:pic>
      <p:pic>
        <p:nvPicPr>
          <p:cNvPr id="5" name="CD6si0Md7-c"/>
          <p:cNvPicPr>
            <a:picLocks noRot="1" noChangeAspect="1"/>
          </p:cNvPicPr>
          <p:nvPr>
            <a:videoFile r:link="rId2"/>
          </p:nvPr>
        </p:nvPicPr>
        <p:blipFill>
          <a:blip r:embed="rId4"/>
          <a:stretch>
            <a:fillRect/>
          </a:stretch>
        </p:blipFill>
        <p:spPr>
          <a:xfrm>
            <a:off x="4324804" y="4038600"/>
            <a:ext cx="4572000" cy="2571750"/>
          </a:xfrm>
          <a:prstGeom prst="rect">
            <a:avLst/>
          </a:prstGeom>
        </p:spPr>
      </p:pic>
      <p:pic>
        <p:nvPicPr>
          <p:cNvPr id="7" name="Picture 6" descr="Image result for group dat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1599" y="2057400"/>
            <a:ext cx="2046747" cy="1143454"/>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Image result for group dat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4218" y="5330014"/>
            <a:ext cx="1609725" cy="121266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Image result for group dat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4221843"/>
            <a:ext cx="1714500" cy="1714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50669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4191000" cy="1679448"/>
          </a:xfrm>
        </p:spPr>
        <p:txBody>
          <a:bodyPr/>
          <a:lstStyle/>
          <a:p>
            <a:r>
              <a:rPr lang="en-US" dirty="0" smtClean="0"/>
              <a:t>Chivalry is alive: Be a Gentleman</a:t>
            </a:r>
            <a:endParaRPr lang="en-US" dirty="0"/>
          </a:p>
        </p:txBody>
      </p:sp>
      <p:pic>
        <p:nvPicPr>
          <p:cNvPr id="3" name="iObBUXDV5Ho"/>
          <p:cNvPicPr>
            <a:picLocks noRot="1" noChangeAspect="1"/>
          </p:cNvPicPr>
          <p:nvPr>
            <a:videoFile r:link="rId1"/>
          </p:nvPr>
        </p:nvPicPr>
        <p:blipFill>
          <a:blip r:embed="rId3"/>
          <a:stretch>
            <a:fillRect/>
          </a:stretch>
        </p:blipFill>
        <p:spPr>
          <a:xfrm>
            <a:off x="169333" y="2514600"/>
            <a:ext cx="5012267" cy="2819400"/>
          </a:xfrm>
          <a:prstGeom prst="rect">
            <a:avLst/>
          </a:prstGeom>
        </p:spPr>
      </p:pic>
      <p:pic>
        <p:nvPicPr>
          <p:cNvPr id="11266" name="Picture 2" descr="Image result for be gentlem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5726" y="685800"/>
            <a:ext cx="3468400" cy="543877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Image result for man, being a gentlemen"/>
          <p:cNvSpPr>
            <a:spLocks noChangeAspect="1" noChangeArrowheads="1"/>
          </p:cNvSpPr>
          <p:nvPr/>
        </p:nvSpPr>
        <p:spPr bwMode="auto">
          <a:xfrm>
            <a:off x="155575" y="-1736725"/>
            <a:ext cx="5438775" cy="3629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man, being a gentlemen"/>
          <p:cNvSpPr>
            <a:spLocks noChangeAspect="1" noChangeArrowheads="1"/>
          </p:cNvSpPr>
          <p:nvPr/>
        </p:nvSpPr>
        <p:spPr bwMode="auto">
          <a:xfrm>
            <a:off x="307975" y="-1584325"/>
            <a:ext cx="5438775" cy="3629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72" name="Picture 8" descr="Image result for man, being a gentlemen"/>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6259"/>
          <a:stretch/>
        </p:blipFill>
        <p:spPr bwMode="auto">
          <a:xfrm>
            <a:off x="180219" y="5617019"/>
            <a:ext cx="1328057" cy="1097621"/>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Image result for man, being a gentleme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01648" y="5629718"/>
            <a:ext cx="827620" cy="1072221"/>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Image result for man, being a gentleme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5466" y="5617018"/>
            <a:ext cx="1611153" cy="1072221"/>
          </a:xfrm>
          <a:prstGeom prst="rect">
            <a:avLst/>
          </a:prstGeom>
          <a:noFill/>
          <a:extLst>
            <a:ext uri="{909E8E84-426E-40DD-AFC4-6F175D3DCCD1}">
              <a14:hiddenFill xmlns:a14="http://schemas.microsoft.com/office/drawing/2010/main">
                <a:solidFill>
                  <a:srgbClr val="FFFFFF"/>
                </a:solidFill>
              </a14:hiddenFill>
            </a:ext>
          </a:extLst>
        </p:spPr>
      </p:pic>
      <p:pic>
        <p:nvPicPr>
          <p:cNvPr id="11278" name="Picture 14" descr="Image result for man, being a gentlemen"/>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2164" r="16545"/>
          <a:stretch/>
        </p:blipFill>
        <p:spPr bwMode="auto">
          <a:xfrm>
            <a:off x="4376056" y="5582621"/>
            <a:ext cx="1029670" cy="1083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8533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Ladylike charm with grace &amp; elegance</a:t>
            </a:r>
            <a:endParaRPr lang="en-US" dirty="0"/>
          </a:p>
        </p:txBody>
      </p:sp>
      <p:pic>
        <p:nvPicPr>
          <p:cNvPr id="3" name="YoFL0E-B6Oo"/>
          <p:cNvPicPr>
            <a:picLocks noRot="1" noChangeAspect="1"/>
          </p:cNvPicPr>
          <p:nvPr>
            <a:videoFile r:link="rId1"/>
          </p:nvPr>
        </p:nvPicPr>
        <p:blipFill>
          <a:blip r:embed="rId3"/>
          <a:stretch>
            <a:fillRect/>
          </a:stretch>
        </p:blipFill>
        <p:spPr>
          <a:xfrm>
            <a:off x="533400" y="2143125"/>
            <a:ext cx="5266267" cy="2962275"/>
          </a:xfrm>
          <a:prstGeom prst="rect">
            <a:avLst/>
          </a:prstGeom>
        </p:spPr>
      </p:pic>
      <p:pic>
        <p:nvPicPr>
          <p:cNvPr id="12290" name="Picture 2" descr="Image result for ladylike charm and gra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0750" y="2143126"/>
            <a:ext cx="2952750" cy="4429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5558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9848"/>
          </a:xfrm>
        </p:spPr>
        <p:txBody>
          <a:bodyPr>
            <a:normAutofit fontScale="90000"/>
          </a:bodyPr>
          <a:lstStyle/>
          <a:p>
            <a:r>
              <a:rPr lang="en-US" dirty="0" smtClean="0"/>
              <a:t>Be a lady with GRACE and elegance</a:t>
            </a:r>
            <a:endParaRPr lang="en-US" dirty="0"/>
          </a:p>
        </p:txBody>
      </p:sp>
      <p:pic>
        <p:nvPicPr>
          <p:cNvPr id="3" name="0wRQM59Ek6w"/>
          <p:cNvPicPr>
            <a:picLocks noRot="1" noChangeAspect="1"/>
          </p:cNvPicPr>
          <p:nvPr>
            <a:videoFile r:link="rId1"/>
          </p:nvPr>
        </p:nvPicPr>
        <p:blipFill>
          <a:blip r:embed="rId3"/>
          <a:stretch>
            <a:fillRect/>
          </a:stretch>
        </p:blipFill>
        <p:spPr>
          <a:xfrm>
            <a:off x="2992528" y="2045247"/>
            <a:ext cx="5846672" cy="3288753"/>
          </a:xfrm>
          <a:prstGeom prst="rect">
            <a:avLst/>
          </a:prstGeom>
        </p:spPr>
      </p:pic>
      <p:pic>
        <p:nvPicPr>
          <p:cNvPr id="13314" name="Picture 2" descr="Image result for grace and elegan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4791" y="5481504"/>
            <a:ext cx="2194409" cy="1334046"/>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122328" y="2086368"/>
            <a:ext cx="2855686" cy="3206510"/>
            <a:chOff x="173128" y="1639669"/>
            <a:chExt cx="2855686" cy="3206510"/>
          </a:xfrm>
        </p:grpSpPr>
        <p:sp>
          <p:nvSpPr>
            <p:cNvPr id="4" name="TextBox 3"/>
            <p:cNvSpPr txBox="1"/>
            <p:nvPr/>
          </p:nvSpPr>
          <p:spPr>
            <a:xfrm>
              <a:off x="173128" y="1639669"/>
              <a:ext cx="2819400" cy="646331"/>
            </a:xfrm>
            <a:prstGeom prst="rect">
              <a:avLst/>
            </a:prstGeom>
            <a:noFill/>
          </p:spPr>
          <p:txBody>
            <a:bodyPr wrap="square" rtlCol="0">
              <a:normAutofit fontScale="92500" lnSpcReduction="10000"/>
            </a:bodyPr>
            <a:lstStyle/>
            <a:p>
              <a:r>
                <a:rPr lang="en-US" sz="4000" dirty="0" smtClean="0">
                  <a:solidFill>
                    <a:schemeClr val="accent3">
                      <a:lumMod val="75000"/>
                    </a:schemeClr>
                  </a:solidFill>
                  <a:effectLst>
                    <a:innerShdw blurRad="63500" dist="50800" dir="2700000">
                      <a:prstClr val="black">
                        <a:alpha val="50000"/>
                      </a:prstClr>
                    </a:innerShdw>
                  </a:effectLst>
                  <a:latin typeface="Algerian" panose="04020705040A02060702" pitchFamily="82" charset="0"/>
                </a:rPr>
                <a:t>G</a:t>
              </a:r>
              <a:r>
                <a:rPr lang="en-US" dirty="0" smtClean="0">
                  <a:solidFill>
                    <a:schemeClr val="accent3">
                      <a:lumMod val="50000"/>
                    </a:schemeClr>
                  </a:solidFill>
                  <a:effectLst>
                    <a:innerShdw blurRad="63500" dist="50800" dir="2700000">
                      <a:prstClr val="black">
                        <a:alpha val="50000"/>
                      </a:prstClr>
                    </a:innerShdw>
                  </a:effectLst>
                </a:rPr>
                <a:t>racefully walk and talk</a:t>
              </a:r>
              <a:endParaRPr lang="en-US" dirty="0">
                <a:solidFill>
                  <a:schemeClr val="accent3">
                    <a:lumMod val="50000"/>
                  </a:schemeClr>
                </a:solidFill>
                <a:effectLst>
                  <a:innerShdw blurRad="63500" dist="50800" dir="2700000">
                    <a:prstClr val="black">
                      <a:alpha val="50000"/>
                    </a:prstClr>
                  </a:innerShdw>
                </a:effectLst>
              </a:endParaRPr>
            </a:p>
          </p:txBody>
        </p:sp>
        <p:sp>
          <p:nvSpPr>
            <p:cNvPr id="6" name="TextBox 5"/>
            <p:cNvSpPr txBox="1"/>
            <p:nvPr/>
          </p:nvSpPr>
          <p:spPr>
            <a:xfrm>
              <a:off x="173128" y="2271484"/>
              <a:ext cx="2819400" cy="646331"/>
            </a:xfrm>
            <a:prstGeom prst="rect">
              <a:avLst/>
            </a:prstGeom>
            <a:noFill/>
          </p:spPr>
          <p:txBody>
            <a:bodyPr wrap="square" rtlCol="0">
              <a:normAutofit fontScale="92500" lnSpcReduction="10000"/>
            </a:bodyPr>
            <a:lstStyle/>
            <a:p>
              <a:r>
                <a:rPr lang="en-US" sz="4000" dirty="0" smtClean="0">
                  <a:solidFill>
                    <a:schemeClr val="accent3">
                      <a:lumMod val="75000"/>
                    </a:schemeClr>
                  </a:solidFill>
                  <a:effectLst>
                    <a:innerShdw blurRad="63500" dist="50800" dir="2700000">
                      <a:prstClr val="black">
                        <a:alpha val="50000"/>
                      </a:prstClr>
                    </a:innerShdw>
                  </a:effectLst>
                  <a:latin typeface="Algerian" panose="04020705040A02060702" pitchFamily="82" charset="0"/>
                </a:rPr>
                <a:t>R</a:t>
              </a:r>
              <a:r>
                <a:rPr lang="en-US" dirty="0" smtClean="0">
                  <a:solidFill>
                    <a:schemeClr val="accent3">
                      <a:lumMod val="50000"/>
                    </a:schemeClr>
                  </a:solidFill>
                  <a:effectLst>
                    <a:innerShdw blurRad="63500" dist="50800" dir="2700000">
                      <a:prstClr val="black">
                        <a:alpha val="50000"/>
                      </a:prstClr>
                    </a:innerShdw>
                  </a:effectLst>
                </a:rPr>
                <a:t>espect yourself &amp; others</a:t>
              </a:r>
              <a:endParaRPr lang="en-US" dirty="0">
                <a:solidFill>
                  <a:schemeClr val="accent3">
                    <a:lumMod val="50000"/>
                  </a:schemeClr>
                </a:solidFill>
                <a:effectLst>
                  <a:innerShdw blurRad="63500" dist="50800" dir="2700000">
                    <a:prstClr val="black">
                      <a:alpha val="50000"/>
                    </a:prstClr>
                  </a:innerShdw>
                </a:effectLst>
              </a:endParaRPr>
            </a:p>
          </p:txBody>
        </p:sp>
        <p:sp>
          <p:nvSpPr>
            <p:cNvPr id="7" name="TextBox 6"/>
            <p:cNvSpPr txBox="1"/>
            <p:nvPr/>
          </p:nvSpPr>
          <p:spPr>
            <a:xfrm>
              <a:off x="191271" y="2917816"/>
              <a:ext cx="2819400" cy="646331"/>
            </a:xfrm>
            <a:prstGeom prst="rect">
              <a:avLst/>
            </a:prstGeom>
            <a:noFill/>
          </p:spPr>
          <p:txBody>
            <a:bodyPr wrap="square" rtlCol="0">
              <a:normAutofit fontScale="92500" lnSpcReduction="10000"/>
            </a:bodyPr>
            <a:lstStyle/>
            <a:p>
              <a:r>
                <a:rPr lang="en-US" sz="4000" dirty="0" smtClean="0">
                  <a:solidFill>
                    <a:schemeClr val="accent3">
                      <a:lumMod val="75000"/>
                    </a:schemeClr>
                  </a:solidFill>
                  <a:effectLst>
                    <a:innerShdw blurRad="63500" dist="50800" dir="2700000">
                      <a:prstClr val="black">
                        <a:alpha val="50000"/>
                      </a:prstClr>
                    </a:innerShdw>
                  </a:effectLst>
                  <a:latin typeface="Algerian" panose="04020705040A02060702" pitchFamily="82" charset="0"/>
                </a:rPr>
                <a:t>A</a:t>
              </a:r>
              <a:r>
                <a:rPr lang="en-US" dirty="0" smtClean="0">
                  <a:solidFill>
                    <a:schemeClr val="accent3">
                      <a:lumMod val="50000"/>
                    </a:schemeClr>
                  </a:solidFill>
                  <a:effectLst>
                    <a:innerShdw blurRad="63500" dist="50800" dir="2700000">
                      <a:prstClr val="black">
                        <a:alpha val="50000"/>
                      </a:prstClr>
                    </a:innerShdw>
                  </a:effectLst>
                </a:rPr>
                <a:t>lways smile</a:t>
              </a:r>
              <a:endParaRPr lang="en-US" dirty="0">
                <a:solidFill>
                  <a:schemeClr val="accent3">
                    <a:lumMod val="50000"/>
                  </a:schemeClr>
                </a:solidFill>
                <a:effectLst>
                  <a:innerShdw blurRad="63500" dist="50800" dir="2700000">
                    <a:prstClr val="black">
                      <a:alpha val="50000"/>
                    </a:prstClr>
                  </a:innerShdw>
                </a:effectLst>
              </a:endParaRPr>
            </a:p>
          </p:txBody>
        </p:sp>
        <p:sp>
          <p:nvSpPr>
            <p:cNvPr id="8" name="TextBox 7"/>
            <p:cNvSpPr txBox="1"/>
            <p:nvPr/>
          </p:nvSpPr>
          <p:spPr>
            <a:xfrm>
              <a:off x="191271" y="3581656"/>
              <a:ext cx="2819400" cy="646331"/>
            </a:xfrm>
            <a:prstGeom prst="rect">
              <a:avLst/>
            </a:prstGeom>
            <a:noFill/>
          </p:spPr>
          <p:txBody>
            <a:bodyPr wrap="square" rtlCol="0">
              <a:normAutofit fontScale="92500" lnSpcReduction="10000"/>
            </a:bodyPr>
            <a:lstStyle/>
            <a:p>
              <a:r>
                <a:rPr lang="en-US" sz="4000" dirty="0" smtClean="0">
                  <a:solidFill>
                    <a:schemeClr val="accent3">
                      <a:lumMod val="75000"/>
                    </a:schemeClr>
                  </a:solidFill>
                  <a:effectLst>
                    <a:innerShdw blurRad="63500" dist="50800" dir="2700000">
                      <a:prstClr val="black">
                        <a:alpha val="50000"/>
                      </a:prstClr>
                    </a:innerShdw>
                  </a:effectLst>
                  <a:latin typeface="Algerian" panose="04020705040A02060702" pitchFamily="82" charset="0"/>
                </a:rPr>
                <a:t>C</a:t>
              </a:r>
              <a:r>
                <a:rPr lang="en-US" dirty="0" smtClean="0">
                  <a:solidFill>
                    <a:schemeClr val="accent3">
                      <a:lumMod val="50000"/>
                    </a:schemeClr>
                  </a:solidFill>
                  <a:effectLst>
                    <a:innerShdw blurRad="63500" dist="50800" dir="2700000">
                      <a:prstClr val="black">
                        <a:alpha val="50000"/>
                      </a:prstClr>
                    </a:innerShdw>
                  </a:effectLst>
                </a:rPr>
                <a:t>onfidence</a:t>
              </a:r>
              <a:endParaRPr lang="en-US" dirty="0">
                <a:solidFill>
                  <a:schemeClr val="accent3">
                    <a:lumMod val="50000"/>
                  </a:schemeClr>
                </a:solidFill>
                <a:effectLst>
                  <a:innerShdw blurRad="63500" dist="50800" dir="2700000">
                    <a:prstClr val="black">
                      <a:alpha val="50000"/>
                    </a:prstClr>
                  </a:innerShdw>
                </a:effectLst>
              </a:endParaRPr>
            </a:p>
          </p:txBody>
        </p:sp>
        <p:sp>
          <p:nvSpPr>
            <p:cNvPr id="9" name="TextBox 8"/>
            <p:cNvSpPr txBox="1"/>
            <p:nvPr/>
          </p:nvSpPr>
          <p:spPr>
            <a:xfrm>
              <a:off x="209414" y="4199848"/>
              <a:ext cx="2819400" cy="646331"/>
            </a:xfrm>
            <a:prstGeom prst="rect">
              <a:avLst/>
            </a:prstGeom>
            <a:noFill/>
          </p:spPr>
          <p:txBody>
            <a:bodyPr wrap="square" rtlCol="0">
              <a:normAutofit fontScale="92500" lnSpcReduction="10000"/>
            </a:bodyPr>
            <a:lstStyle/>
            <a:p>
              <a:r>
                <a:rPr lang="en-US" sz="4000" dirty="0" smtClean="0">
                  <a:solidFill>
                    <a:schemeClr val="accent3">
                      <a:lumMod val="75000"/>
                    </a:schemeClr>
                  </a:solidFill>
                  <a:effectLst>
                    <a:innerShdw blurRad="63500" dist="50800" dir="2700000">
                      <a:prstClr val="black">
                        <a:alpha val="50000"/>
                      </a:prstClr>
                    </a:innerShdw>
                  </a:effectLst>
                  <a:latin typeface="Algerian" panose="04020705040A02060702" pitchFamily="82" charset="0"/>
                </a:rPr>
                <a:t>E</a:t>
              </a:r>
              <a:r>
                <a:rPr lang="en-US" dirty="0" smtClean="0">
                  <a:solidFill>
                    <a:schemeClr val="accent3">
                      <a:lumMod val="50000"/>
                    </a:schemeClr>
                  </a:solidFill>
                  <a:effectLst>
                    <a:innerShdw blurRad="63500" dist="50800" dir="2700000">
                      <a:prstClr val="black">
                        <a:alpha val="50000"/>
                      </a:prstClr>
                    </a:innerShdw>
                  </a:effectLst>
                </a:rPr>
                <a:t>legantly act and dress</a:t>
              </a:r>
              <a:endParaRPr lang="en-US" dirty="0">
                <a:solidFill>
                  <a:schemeClr val="accent3">
                    <a:lumMod val="50000"/>
                  </a:schemeClr>
                </a:solidFill>
                <a:effectLst>
                  <a:innerShdw blurRad="63500" dist="50800" dir="2700000">
                    <a:prstClr val="black">
                      <a:alpha val="50000"/>
                    </a:prstClr>
                  </a:innerShdw>
                </a:effectLst>
              </a:endParaRPr>
            </a:p>
          </p:txBody>
        </p:sp>
      </p:grpSp>
    </p:spTree>
    <p:extLst>
      <p:ext uri="{BB962C8B-B14F-4D97-AF65-F5344CB8AC3E}">
        <p14:creationId xmlns:p14="http://schemas.microsoft.com/office/powerpoint/2010/main" val="38618273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Gentlemen assist a lady with a coat</a:t>
            </a:r>
            <a:endParaRPr lang="en-US" dirty="0"/>
          </a:p>
        </p:txBody>
      </p:sp>
      <p:sp>
        <p:nvSpPr>
          <p:cNvPr id="3" name="TextBox 2"/>
          <p:cNvSpPr txBox="1"/>
          <p:nvPr/>
        </p:nvSpPr>
        <p:spPr>
          <a:xfrm>
            <a:off x="685800" y="2209800"/>
            <a:ext cx="6888424" cy="369332"/>
          </a:xfrm>
          <a:prstGeom prst="rect">
            <a:avLst/>
          </a:prstGeom>
          <a:noFill/>
        </p:spPr>
        <p:txBody>
          <a:bodyPr wrap="none" rtlCol="0">
            <a:spAutoFit/>
          </a:bodyPr>
          <a:lstStyle/>
          <a:p>
            <a:r>
              <a:rPr lang="en-US" dirty="0" smtClean="0"/>
              <a:t>This is an art for both the guy and the girl.  Practice makes perfect.</a:t>
            </a:r>
            <a:endParaRPr lang="en-US" dirty="0"/>
          </a:p>
        </p:txBody>
      </p:sp>
      <p:pic>
        <p:nvPicPr>
          <p:cNvPr id="5" name="G3A-p9utTso"/>
          <p:cNvPicPr>
            <a:picLocks noRot="1" noChangeAspect="1"/>
          </p:cNvPicPr>
          <p:nvPr>
            <a:videoFile r:link="rId1"/>
          </p:nvPr>
        </p:nvPicPr>
        <p:blipFill>
          <a:blip r:embed="rId3"/>
          <a:stretch>
            <a:fillRect/>
          </a:stretch>
        </p:blipFill>
        <p:spPr>
          <a:xfrm>
            <a:off x="838200" y="2667000"/>
            <a:ext cx="6736024" cy="3789014"/>
          </a:xfrm>
          <a:prstGeom prst="rect">
            <a:avLst/>
          </a:prstGeom>
        </p:spPr>
      </p:pic>
      <p:pic>
        <p:nvPicPr>
          <p:cNvPr id="3074" name="Picture 2" descr="Image result for gentleman assist a lady with a co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6200" y="32657"/>
            <a:ext cx="1676400" cy="13513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2581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has your family taught you about meat time etiquette?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3610" y="2667000"/>
            <a:ext cx="6845808" cy="3633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84375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 mealtime behavior</a:t>
            </a:r>
            <a:endParaRPr lang="en-US" dirty="0"/>
          </a:p>
        </p:txBody>
      </p:sp>
      <p:sp>
        <p:nvSpPr>
          <p:cNvPr id="3" name="Content Placeholder 2"/>
          <p:cNvSpPr>
            <a:spLocks noGrp="1"/>
          </p:cNvSpPr>
          <p:nvPr>
            <p:ph idx="1"/>
          </p:nvPr>
        </p:nvSpPr>
        <p:spPr/>
        <p:txBody>
          <a:bodyPr>
            <a:normAutofit fontScale="70000" lnSpcReduction="20000"/>
          </a:bodyPr>
          <a:lstStyle/>
          <a:p>
            <a:pPr lvl="0"/>
            <a:r>
              <a:rPr lang="en-US" dirty="0"/>
              <a:t>Chew with your mouth closed.</a:t>
            </a:r>
          </a:p>
          <a:p>
            <a:pPr lvl="0"/>
            <a:r>
              <a:rPr lang="en-US" dirty="0"/>
              <a:t>Do not talk at an excessively loud volume.</a:t>
            </a:r>
          </a:p>
          <a:p>
            <a:pPr lvl="0"/>
            <a:r>
              <a:rPr lang="en-US" dirty="0"/>
              <a:t>Refrain from coughing, sneezing or blowing nose at the table.</a:t>
            </a:r>
          </a:p>
          <a:p>
            <a:pPr lvl="0"/>
            <a:r>
              <a:rPr lang="en-US" dirty="0"/>
              <a:t>Never tilt back your chair while at the table, or at any other time.</a:t>
            </a:r>
          </a:p>
          <a:p>
            <a:pPr lvl="0"/>
            <a:r>
              <a:rPr lang="en-US" dirty="0"/>
              <a:t>Do not make unbecoming noises while eating.</a:t>
            </a:r>
          </a:p>
          <a:p>
            <a:pPr lvl="0"/>
            <a:r>
              <a:rPr lang="en-US" dirty="0"/>
              <a:t>Do not play with food or table utensils.</a:t>
            </a:r>
          </a:p>
          <a:p>
            <a:pPr lvl="0"/>
            <a:r>
              <a:rPr lang="en-US" dirty="0"/>
              <a:t>Do not single out or chastise someone who has shown poor table manners.</a:t>
            </a:r>
          </a:p>
          <a:p>
            <a:pPr lvl="0"/>
            <a:r>
              <a:rPr lang="en-US" dirty="0"/>
              <a:t>Do not put your elbows on the table or slouch. It is acceptable, however, to rest for-arms, up to the elbow, on the table.</a:t>
            </a:r>
          </a:p>
          <a:p>
            <a:pPr lvl="0"/>
            <a:r>
              <a:rPr lang="en-US" dirty="0"/>
              <a:t>Always ask the host or hostess to be excused before leaving the table.</a:t>
            </a:r>
          </a:p>
          <a:p>
            <a:pPr lvl="0"/>
            <a:r>
              <a:rPr lang="en-US" dirty="0"/>
              <a:t>Do not stare at anyone while he or she is eating.</a:t>
            </a:r>
          </a:p>
          <a:p>
            <a:pPr lvl="0"/>
            <a:r>
              <a:rPr lang="en-US" dirty="0"/>
              <a:t>Never talk on your phone at the table. If urgent, ask host or hostess to be excused, and go outside. Apologize after returning.</a:t>
            </a:r>
          </a:p>
          <a:p>
            <a:endParaRPr lang="en-US" dirty="0"/>
          </a:p>
        </p:txBody>
      </p:sp>
    </p:spTree>
    <p:extLst>
      <p:ext uri="{BB962C8B-B14F-4D97-AF65-F5344CB8AC3E}">
        <p14:creationId xmlns:p14="http://schemas.microsoft.com/office/powerpoint/2010/main" val="10824191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066800"/>
          </a:xfrm>
        </p:spPr>
        <p:txBody>
          <a:bodyPr/>
          <a:lstStyle/>
          <a:p>
            <a:r>
              <a:rPr lang="en-US" dirty="0" smtClean="0"/>
              <a:t>Proper mealtime behavior</a:t>
            </a:r>
            <a:endParaRPr lang="en-US" dirty="0"/>
          </a:p>
        </p:txBody>
      </p:sp>
      <p:sp>
        <p:nvSpPr>
          <p:cNvPr id="3" name="Content Placeholder 2"/>
          <p:cNvSpPr>
            <a:spLocks noGrp="1"/>
          </p:cNvSpPr>
          <p:nvPr>
            <p:ph idx="1"/>
          </p:nvPr>
        </p:nvSpPr>
        <p:spPr>
          <a:xfrm>
            <a:off x="457200" y="1524000"/>
            <a:ext cx="8229600" cy="5050536"/>
          </a:xfrm>
        </p:spPr>
        <p:txBody>
          <a:bodyPr>
            <a:normAutofit fontScale="70000" lnSpcReduction="20000"/>
          </a:bodyPr>
          <a:lstStyle/>
          <a:p>
            <a:pPr lvl="0"/>
            <a:r>
              <a:rPr lang="en-US" dirty="0"/>
              <a:t>A prayer or 'blessing' may be customary in some families, and the guests should join in even if they are not religious or do not follow the same religion. Most prayers are made by the host before the meal is eaten. Instead or in addition, a 'toast' may be offered.</a:t>
            </a:r>
          </a:p>
          <a:p>
            <a:pPr lvl="0"/>
            <a:r>
              <a:rPr lang="en-US" dirty="0"/>
              <a:t>Do not start eating until (a) every person is served or (b) those who have not been served request that you begin without waiting. At more formal occasions all diners will wait to begin until the hostess or host lifts a fork or spoon.</a:t>
            </a:r>
          </a:p>
          <a:p>
            <a:pPr lvl="0"/>
            <a:r>
              <a:rPr lang="en-US" dirty="0"/>
              <a:t>When a dish is presented 'family style', the food is served to one's plate and then passed on to the next person. put the food on your left, take some and pass to the person next to you.</a:t>
            </a:r>
          </a:p>
          <a:p>
            <a:pPr lvl="0"/>
            <a:r>
              <a:rPr lang="en-US" dirty="0"/>
              <a:t>When serving, serve from the left and pick up the dish from the right. Beverages are both served and removed from the right.</a:t>
            </a:r>
          </a:p>
          <a:p>
            <a:pPr lvl="0"/>
            <a:r>
              <a:rPr lang="en-US" dirty="0"/>
              <a:t>Eat soup noiselessly and with the side of the spoon.</a:t>
            </a:r>
          </a:p>
          <a:p>
            <a:pPr lvl="0"/>
            <a:r>
              <a:rPr lang="en-US" dirty="0"/>
              <a:t>Hot drinks should never be poured into the saucer to cool but should be sipped from the cup. Alternatively, ice may be used to cool them.</a:t>
            </a:r>
          </a:p>
          <a:p>
            <a:r>
              <a:rPr lang="en-US" dirty="0"/>
              <a:t>Seasoning ones meal prior to tasting can be considered rude and may insult the chef.</a:t>
            </a:r>
          </a:p>
        </p:txBody>
      </p:sp>
    </p:spTree>
    <p:extLst>
      <p:ext uri="{BB962C8B-B14F-4D97-AF65-F5344CB8AC3E}">
        <p14:creationId xmlns:p14="http://schemas.microsoft.com/office/powerpoint/2010/main" val="3443452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066800"/>
          </a:xfrm>
        </p:spPr>
        <p:txBody>
          <a:bodyPr/>
          <a:lstStyle/>
          <a:p>
            <a:r>
              <a:rPr lang="en-US" dirty="0" smtClean="0"/>
              <a:t>Proper mealtime behavior</a:t>
            </a:r>
            <a:endParaRPr lang="en-US" dirty="0"/>
          </a:p>
        </p:txBody>
      </p:sp>
      <p:sp>
        <p:nvSpPr>
          <p:cNvPr id="3" name="Content Placeholder 2"/>
          <p:cNvSpPr>
            <a:spLocks noGrp="1"/>
          </p:cNvSpPr>
          <p:nvPr>
            <p:ph idx="1"/>
          </p:nvPr>
        </p:nvSpPr>
        <p:spPr>
          <a:xfrm>
            <a:off x="457200" y="1752600"/>
            <a:ext cx="8229600" cy="3297936"/>
          </a:xfrm>
        </p:spPr>
        <p:txBody>
          <a:bodyPr>
            <a:normAutofit fontScale="92500" lnSpcReduction="20000"/>
          </a:bodyPr>
          <a:lstStyle/>
          <a:p>
            <a:pPr lvl="0"/>
            <a:r>
              <a:rPr lang="en-US" dirty="0"/>
              <a:t>It is acceptable in most places to not finish all of the food on your plate.</a:t>
            </a:r>
          </a:p>
          <a:p>
            <a:pPr lvl="0"/>
            <a:r>
              <a:rPr lang="en-US" dirty="0"/>
              <a:t>When finished with your meal, place your knife and fork with handles at the 4 o'clock position and the tines of the fork down to signal to the server you are done.</a:t>
            </a:r>
          </a:p>
          <a:p>
            <a:pPr lvl="0"/>
            <a:r>
              <a:rPr lang="en-US" dirty="0"/>
              <a:t>Except in a public restaurant, do not ask to take some of your uneaten food away from the meal after it ends, and never when attending a formal dinner.</a:t>
            </a:r>
          </a:p>
        </p:txBody>
      </p:sp>
      <p:pic>
        <p:nvPicPr>
          <p:cNvPr id="24578" name="Picture 2" descr="Image result for family m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857750"/>
            <a:ext cx="2667000" cy="1733551"/>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Image result for family m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4857749"/>
            <a:ext cx="2600327" cy="1733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9099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9848"/>
          </a:xfrm>
        </p:spPr>
        <p:txBody>
          <a:bodyPr/>
          <a:lstStyle/>
          <a:p>
            <a:r>
              <a:rPr lang="en-US" dirty="0" smtClean="0"/>
              <a:t>Properly set a table</a:t>
            </a:r>
            <a:endParaRPr lang="en-US" dirty="0"/>
          </a:p>
        </p:txBody>
      </p:sp>
      <p:pic>
        <p:nvPicPr>
          <p:cNvPr id="3" name="Picture 2" descr="http://upload.wikimedia.org/wikipedia/commons/thumb/e/e8/PlaceSettingCharger.jpg/300px-PlaceSettingCharger.jp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685800" y="4267200"/>
            <a:ext cx="3218024" cy="2372243"/>
          </a:xfrm>
          <a:prstGeom prst="rect">
            <a:avLst/>
          </a:prstGeom>
          <a:noFill/>
          <a:ln>
            <a:noFill/>
          </a:ln>
        </p:spPr>
      </p:pic>
      <p:pic>
        <p:nvPicPr>
          <p:cNvPr id="21506" name="Picture 2" descr="Image result for set a ta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5514" y="1981199"/>
            <a:ext cx="3208032"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Image result for set a tab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981200"/>
            <a:ext cx="3218024" cy="2143124"/>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Image result for set a tab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05513" y="4267199"/>
            <a:ext cx="3285693" cy="23722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824044" y="838200"/>
            <a:ext cx="2058577" cy="923330"/>
          </a:xfrm>
          <a:prstGeom prst="rect">
            <a:avLst/>
          </a:prstGeom>
          <a:noFill/>
        </p:spPr>
        <p:txBody>
          <a:bodyPr wrap="non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DO it</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27340341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977" y="374323"/>
            <a:ext cx="8229600" cy="1069848"/>
          </a:xfrm>
        </p:spPr>
        <p:txBody>
          <a:bodyPr>
            <a:normAutofit/>
          </a:bodyPr>
          <a:lstStyle/>
          <a:p>
            <a:r>
              <a:rPr lang="en-US" dirty="0" smtClean="0"/>
              <a:t>Formal Dining Etiquette</a:t>
            </a:r>
            <a:endParaRPr lang="en-US" dirty="0"/>
          </a:p>
        </p:txBody>
      </p:sp>
      <p:pic>
        <p:nvPicPr>
          <p:cNvPr id="3" name="jmuU9UyIq00"/>
          <p:cNvPicPr>
            <a:picLocks noRot="1" noChangeAspect="1"/>
          </p:cNvPicPr>
          <p:nvPr>
            <a:videoFile r:link="rId1"/>
          </p:nvPr>
        </p:nvPicPr>
        <p:blipFill>
          <a:blip r:embed="rId5"/>
          <a:stretch>
            <a:fillRect/>
          </a:stretch>
        </p:blipFill>
        <p:spPr>
          <a:xfrm>
            <a:off x="201499" y="1444171"/>
            <a:ext cx="4114800" cy="2314575"/>
          </a:xfrm>
          <a:prstGeom prst="rect">
            <a:avLst/>
          </a:prstGeom>
        </p:spPr>
      </p:pic>
      <p:pic>
        <p:nvPicPr>
          <p:cNvPr id="23554" name="Picture 2" descr="Image result for on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872" y="1085396"/>
            <a:ext cx="666750" cy="666750"/>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Image result for tw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0443" y="1186542"/>
            <a:ext cx="547914" cy="547914"/>
          </a:xfrm>
          <a:prstGeom prst="rect">
            <a:avLst/>
          </a:prstGeom>
          <a:noFill/>
          <a:extLst>
            <a:ext uri="{909E8E84-426E-40DD-AFC4-6F175D3DCCD1}">
              <a14:hiddenFill xmlns:a14="http://schemas.microsoft.com/office/drawing/2010/main">
                <a:solidFill>
                  <a:srgbClr val="FFFFFF"/>
                </a:solidFill>
              </a14:hiddenFill>
            </a:ext>
          </a:extLst>
        </p:spPr>
      </p:pic>
      <p:pic>
        <p:nvPicPr>
          <p:cNvPr id="23558" name="Picture 6" descr="Image result for thre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535" y="3784146"/>
            <a:ext cx="700087" cy="700087"/>
          </a:xfrm>
          <a:prstGeom prst="rect">
            <a:avLst/>
          </a:prstGeom>
          <a:noFill/>
          <a:extLst>
            <a:ext uri="{909E8E84-426E-40DD-AFC4-6F175D3DCCD1}">
              <a14:hiddenFill xmlns:a14="http://schemas.microsoft.com/office/drawing/2010/main">
                <a:solidFill>
                  <a:srgbClr val="FFFFFF"/>
                </a:solidFill>
              </a14:hiddenFill>
            </a:ext>
          </a:extLst>
        </p:spPr>
      </p:pic>
      <p:pic>
        <p:nvPicPr>
          <p:cNvPr id="5" name="NDFgw9OkN-k"/>
          <p:cNvPicPr>
            <a:picLocks noRot="1" noChangeAspect="1"/>
          </p:cNvPicPr>
          <p:nvPr>
            <a:videoFile r:link="rId2"/>
          </p:nvPr>
        </p:nvPicPr>
        <p:blipFill>
          <a:blip r:embed="rId5"/>
          <a:stretch>
            <a:fillRect/>
          </a:stretch>
        </p:blipFill>
        <p:spPr>
          <a:xfrm>
            <a:off x="4876800" y="1418770"/>
            <a:ext cx="4114800" cy="2314575"/>
          </a:xfrm>
          <a:prstGeom prst="rect">
            <a:avLst/>
          </a:prstGeom>
        </p:spPr>
      </p:pic>
      <p:pic>
        <p:nvPicPr>
          <p:cNvPr id="6" name="8g4KiornIpA"/>
          <p:cNvPicPr>
            <a:picLocks noRot="1" noChangeAspect="1"/>
          </p:cNvPicPr>
          <p:nvPr>
            <a:videoFile r:link="rId3"/>
          </p:nvPr>
        </p:nvPicPr>
        <p:blipFill>
          <a:blip r:embed="rId5"/>
          <a:stretch>
            <a:fillRect/>
          </a:stretch>
        </p:blipFill>
        <p:spPr>
          <a:xfrm>
            <a:off x="208756" y="4351903"/>
            <a:ext cx="4107543" cy="2310493"/>
          </a:xfrm>
          <a:prstGeom prst="rect">
            <a:avLst/>
          </a:prstGeom>
        </p:spPr>
      </p:pic>
    </p:spTree>
    <p:extLst>
      <p:ext uri="{BB962C8B-B14F-4D97-AF65-F5344CB8AC3E}">
        <p14:creationId xmlns:p14="http://schemas.microsoft.com/office/powerpoint/2010/main" val="21521977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23" y="393827"/>
            <a:ext cx="5181600" cy="1069848"/>
          </a:xfrm>
        </p:spPr>
        <p:txBody>
          <a:bodyPr/>
          <a:lstStyle/>
          <a:p>
            <a:r>
              <a:rPr lang="en-US" dirty="0" smtClean="0"/>
              <a:t>Formal </a:t>
            </a:r>
            <a:r>
              <a:rPr lang="en-US" dirty="0" smtClean="0"/>
              <a:t>Table setting</a:t>
            </a:r>
            <a:endParaRPr lang="en-US" dirty="0"/>
          </a:p>
        </p:txBody>
      </p:sp>
      <p:pic>
        <p:nvPicPr>
          <p:cNvPr id="22530" name="Picture 2" descr="Image result for set a 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34396"/>
            <a:ext cx="4724400" cy="375589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486400" y="2438400"/>
            <a:ext cx="2201334" cy="1200329"/>
          </a:xfrm>
          <a:prstGeom prst="rect">
            <a:avLst/>
          </a:prstGeom>
          <a:noFill/>
        </p:spPr>
        <p:txBody>
          <a:bodyPr wrap="square" rtlCol="0">
            <a:spAutoFit/>
          </a:bodyPr>
          <a:lstStyle/>
          <a:p>
            <a:r>
              <a:rPr lang="en-US" dirty="0" smtClean="0"/>
              <a:t>Start on the outer edge and move towards the dinner plate</a:t>
            </a:r>
            <a:endParaRPr lang="en-US" dirty="0"/>
          </a:p>
        </p:txBody>
      </p:sp>
      <p:pic>
        <p:nvPicPr>
          <p:cNvPr id="4" name="x70G7CqM_Ug"/>
          <p:cNvPicPr>
            <a:picLocks noRot="1" noChangeAspect="1"/>
          </p:cNvPicPr>
          <p:nvPr>
            <a:videoFile r:link="rId1"/>
          </p:nvPr>
        </p:nvPicPr>
        <p:blipFill>
          <a:blip r:embed="rId4"/>
          <a:stretch>
            <a:fillRect/>
          </a:stretch>
        </p:blipFill>
        <p:spPr>
          <a:xfrm>
            <a:off x="5334000" y="3962400"/>
            <a:ext cx="3687989" cy="2682147"/>
          </a:xfrm>
          <a:prstGeom prst="rect">
            <a:avLst/>
          </a:prstGeom>
        </p:spPr>
      </p:pic>
      <p:pic>
        <p:nvPicPr>
          <p:cNvPr id="22532" name="Picture 4" descr="Image result for formal dinn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6400" y="838200"/>
            <a:ext cx="3038475" cy="1355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1605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2590800"/>
          </a:xfrm>
        </p:spPr>
        <p:txBody>
          <a:bodyPr>
            <a:normAutofit fontScale="90000"/>
          </a:bodyPr>
          <a:lstStyle/>
          <a:p>
            <a:r>
              <a:rPr lang="en-US" dirty="0" smtClean="0"/>
              <a:t/>
            </a:r>
            <a:br>
              <a:rPr lang="en-US" dirty="0" smtClean="0"/>
            </a:br>
            <a:r>
              <a:rPr lang="en-US" dirty="0"/>
              <a:t/>
            </a:r>
            <a:br>
              <a:rPr lang="en-US" dirty="0"/>
            </a:br>
            <a:r>
              <a:rPr lang="en-US" sz="4900" b="1" dirty="0" smtClean="0"/>
              <a:t>Meal Time Etiquette </a:t>
            </a:r>
            <a:r>
              <a:rPr lang="en-US" sz="4900" b="1" dirty="0" smtClean="0"/>
              <a:t>Quiz</a:t>
            </a:r>
            <a:r>
              <a:rPr lang="en-US" sz="2700" dirty="0" smtClean="0"/>
              <a:t/>
            </a:r>
            <a:br>
              <a:rPr lang="en-US" sz="2700" dirty="0" smtClean="0"/>
            </a:br>
            <a:r>
              <a:rPr lang="en-US" sz="2700" dirty="0"/>
              <a:t/>
            </a:r>
            <a:br>
              <a:rPr lang="en-US" sz="2700" dirty="0"/>
            </a:br>
            <a:r>
              <a:rPr lang="en-US" sz="2700" dirty="0" smtClean="0"/>
              <a:t>What do you know about meal etiquette</a:t>
            </a:r>
            <a:r>
              <a:rPr lang="en-US" sz="2700" dirty="0" smtClean="0"/>
              <a:t>?</a:t>
            </a:r>
            <a:br>
              <a:rPr lang="en-US" sz="2700" dirty="0" smtClean="0"/>
            </a:br>
            <a:r>
              <a:rPr lang="en-US" sz="2700" dirty="0" smtClean="0"/>
              <a:t/>
            </a:r>
            <a:br>
              <a:rPr lang="en-US" sz="2700" dirty="0" smtClean="0"/>
            </a:br>
            <a:r>
              <a:rPr lang="en-US" sz="2700" dirty="0" smtClean="0"/>
              <a:t>How should I proceed with a table serving like this:</a:t>
            </a:r>
            <a:r>
              <a:rPr lang="en-US" dirty="0" smtClean="0"/>
              <a:t/>
            </a:r>
            <a:br>
              <a:rPr lang="en-US" dirty="0" smtClean="0"/>
            </a:br>
            <a:r>
              <a:rPr lang="en-US" dirty="0"/>
              <a:t/>
            </a:r>
            <a:br>
              <a:rPr lang="en-US" dirty="0"/>
            </a:br>
            <a:endParaRPr lang="en-US" dirty="0"/>
          </a:p>
        </p:txBody>
      </p:sp>
      <p:pic>
        <p:nvPicPr>
          <p:cNvPr id="3" name="Picture 6" descr="Image result for set a ta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4335719"/>
            <a:ext cx="3285693" cy="2372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1801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069848"/>
          </a:xfrm>
        </p:spPr>
        <p:txBody>
          <a:bodyPr/>
          <a:lstStyle/>
          <a:p>
            <a:r>
              <a:rPr lang="en-US" dirty="0" smtClean="0"/>
              <a:t>Proper meal time behavior</a:t>
            </a:r>
            <a:endParaRPr lang="en-US" dirty="0"/>
          </a:p>
        </p:txBody>
      </p:sp>
      <p:sp>
        <p:nvSpPr>
          <p:cNvPr id="3" name="TextBox 2"/>
          <p:cNvSpPr txBox="1"/>
          <p:nvPr/>
        </p:nvSpPr>
        <p:spPr>
          <a:xfrm>
            <a:off x="1524000" y="1524000"/>
            <a:ext cx="6172200" cy="369332"/>
          </a:xfrm>
          <a:prstGeom prst="rect">
            <a:avLst/>
          </a:prstGeom>
          <a:noFill/>
        </p:spPr>
        <p:txBody>
          <a:bodyPr wrap="square" rtlCol="0">
            <a:spAutoFit/>
          </a:bodyPr>
          <a:lstStyle/>
          <a:p>
            <a:r>
              <a:rPr lang="en-US" dirty="0" smtClean="0"/>
              <a:t>What does your mom say?  What have you heard?</a:t>
            </a:r>
            <a:endParaRPr lang="en-US" dirty="0"/>
          </a:p>
        </p:txBody>
      </p:sp>
      <p:pic>
        <p:nvPicPr>
          <p:cNvPr id="4" name="OM0BVTXPLYM"/>
          <p:cNvPicPr>
            <a:picLocks noRot="1" noChangeAspect="1"/>
          </p:cNvPicPr>
          <p:nvPr>
            <a:videoFile r:link="rId1"/>
          </p:nvPr>
        </p:nvPicPr>
        <p:blipFill>
          <a:blip r:embed="rId3"/>
          <a:stretch>
            <a:fillRect/>
          </a:stretch>
        </p:blipFill>
        <p:spPr>
          <a:xfrm>
            <a:off x="609600" y="2057400"/>
            <a:ext cx="6739467" cy="3790950"/>
          </a:xfrm>
          <a:prstGeom prst="rect">
            <a:avLst/>
          </a:prstGeom>
        </p:spPr>
      </p:pic>
      <p:sp>
        <p:nvSpPr>
          <p:cNvPr id="5" name="TextBox 4"/>
          <p:cNvSpPr txBox="1"/>
          <p:nvPr/>
        </p:nvSpPr>
        <p:spPr>
          <a:xfrm>
            <a:off x="1371600" y="6096000"/>
            <a:ext cx="6172200" cy="369332"/>
          </a:xfrm>
          <a:prstGeom prst="rect">
            <a:avLst/>
          </a:prstGeom>
          <a:noFill/>
        </p:spPr>
        <p:txBody>
          <a:bodyPr wrap="square" rtlCol="0">
            <a:spAutoFit/>
          </a:bodyPr>
          <a:lstStyle/>
          <a:p>
            <a:r>
              <a:rPr lang="en-US" dirty="0" smtClean="0"/>
              <a:t>What did they do wrong?  </a:t>
            </a:r>
            <a:r>
              <a:rPr lang="en-US" dirty="0"/>
              <a:t> </a:t>
            </a:r>
            <a:r>
              <a:rPr lang="en-US" dirty="0" smtClean="0"/>
              <a:t>-- right?</a:t>
            </a:r>
            <a:endParaRPr lang="en-US" dirty="0"/>
          </a:p>
        </p:txBody>
      </p:sp>
    </p:spTree>
    <p:extLst>
      <p:ext uri="{BB962C8B-B14F-4D97-AF65-F5344CB8AC3E}">
        <p14:creationId xmlns:p14="http://schemas.microsoft.com/office/powerpoint/2010/main" val="2952450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 and Wellness</a:t>
            </a:r>
          </a:p>
        </p:txBody>
      </p:sp>
      <p:sp>
        <p:nvSpPr>
          <p:cNvPr id="3" name="Subtitle 2"/>
          <p:cNvSpPr>
            <a:spLocks noGrp="1"/>
          </p:cNvSpPr>
          <p:nvPr>
            <p:ph type="subTitle" idx="1"/>
          </p:nvPr>
        </p:nvSpPr>
        <p:spPr/>
        <p:txBody>
          <a:bodyPr/>
          <a:lstStyle/>
          <a:p>
            <a:r>
              <a:rPr lang="en-US" dirty="0"/>
              <a:t>Looking good  …  Feeling great!</a:t>
            </a:r>
          </a:p>
          <a:p>
            <a:endParaRPr lang="en-US" dirty="0"/>
          </a:p>
        </p:txBody>
      </p:sp>
      <p:pic>
        <p:nvPicPr>
          <p:cNvPr id="16386" name="Picture 2" descr="Image result for happy healthy tee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381000"/>
            <a:ext cx="3905250" cy="259269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751333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6324600" cy="1447800"/>
          </a:xfrm>
        </p:spPr>
        <p:txBody>
          <a:bodyPr>
            <a:normAutofit fontScale="90000"/>
          </a:bodyPr>
          <a:lstStyle/>
          <a:p>
            <a:r>
              <a:rPr lang="en-US" dirty="0" smtClean="0"/>
              <a:t>How can you overcome </a:t>
            </a:r>
            <a:br>
              <a:rPr lang="en-US" dirty="0" smtClean="0"/>
            </a:br>
            <a:r>
              <a:rPr lang="en-US" dirty="0" smtClean="0"/>
              <a:t>self-consciousness </a:t>
            </a:r>
            <a:br>
              <a:rPr lang="en-US" dirty="0" smtClean="0"/>
            </a:br>
            <a:r>
              <a:rPr lang="en-US" dirty="0" smtClean="0"/>
              <a:t>and social embarrassment</a:t>
            </a:r>
            <a:endParaRPr lang="en-US" dirty="0"/>
          </a:p>
        </p:txBody>
      </p:sp>
      <p:sp>
        <p:nvSpPr>
          <p:cNvPr id="3" name="Content Placeholder 2"/>
          <p:cNvSpPr>
            <a:spLocks noGrp="1"/>
          </p:cNvSpPr>
          <p:nvPr>
            <p:ph idx="1"/>
          </p:nvPr>
        </p:nvSpPr>
        <p:spPr>
          <a:xfrm>
            <a:off x="457200" y="2590800"/>
            <a:ext cx="8229600" cy="3983736"/>
          </a:xfrm>
        </p:spPr>
        <p:txBody>
          <a:bodyPr>
            <a:normAutofit fontScale="92500" lnSpcReduction="20000"/>
          </a:bodyPr>
          <a:lstStyle/>
          <a:p>
            <a:pPr lvl="0"/>
            <a:r>
              <a:rPr lang="en-US" dirty="0"/>
              <a:t>Christ died for you</a:t>
            </a:r>
          </a:p>
          <a:p>
            <a:pPr lvl="0"/>
            <a:r>
              <a:rPr lang="en-US" dirty="0"/>
              <a:t>Make sure your hair is clean and combed.</a:t>
            </a:r>
          </a:p>
          <a:p>
            <a:pPr lvl="0"/>
            <a:r>
              <a:rPr lang="en-US" dirty="0"/>
              <a:t>Make sure your face and body are clean</a:t>
            </a:r>
          </a:p>
          <a:p>
            <a:pPr lvl="0"/>
            <a:r>
              <a:rPr lang="en-US" dirty="0"/>
              <a:t>Wear deodorant/antiperspirant.</a:t>
            </a:r>
          </a:p>
          <a:p>
            <a:pPr lvl="0"/>
            <a:r>
              <a:rPr lang="en-US" dirty="0"/>
              <a:t>Brush your teeth and have a breath mint or sugar-free gum</a:t>
            </a:r>
          </a:p>
          <a:p>
            <a:pPr lvl="0"/>
            <a:r>
              <a:rPr lang="en-US" dirty="0"/>
              <a:t>You are not the only self-conscious person</a:t>
            </a:r>
          </a:p>
          <a:p>
            <a:pPr lvl="0"/>
            <a:r>
              <a:rPr lang="en-US" dirty="0"/>
              <a:t>People are unlikely to be focusing on </a:t>
            </a:r>
            <a:r>
              <a:rPr lang="en-US" i="1" dirty="0"/>
              <a:t>you</a:t>
            </a:r>
            <a:endParaRPr lang="en-US" dirty="0"/>
          </a:p>
          <a:p>
            <a:pPr lvl="0"/>
            <a:r>
              <a:rPr lang="en-US" dirty="0"/>
              <a:t>Admit your mistakes</a:t>
            </a:r>
          </a:p>
          <a:p>
            <a:pPr lvl="0"/>
            <a:r>
              <a:rPr lang="en-US" dirty="0"/>
              <a:t>Admit your embarrassment</a:t>
            </a:r>
          </a:p>
          <a:p>
            <a:pPr lvl="0"/>
            <a:r>
              <a:rPr lang="en-US" dirty="0"/>
              <a:t>A little humor goes a long </a:t>
            </a:r>
            <a:r>
              <a:rPr lang="en-US" dirty="0" smtClean="0"/>
              <a:t>way</a:t>
            </a:r>
            <a:endParaRPr lang="en-US" dirty="0"/>
          </a:p>
        </p:txBody>
      </p:sp>
      <p:pic>
        <p:nvPicPr>
          <p:cNvPr id="1026" name="Picture 2" descr="Image result for embarrassed"/>
          <p:cNvPicPr>
            <a:picLocks noChangeAspect="1" noChangeArrowheads="1"/>
          </p:cNvPicPr>
          <p:nvPr/>
        </p:nvPicPr>
        <p:blipFill>
          <a:blip r:embed="rId2">
            <a:clrChange>
              <a:clrFrom>
                <a:srgbClr val="FFFFFF"/>
              </a:clrFrom>
              <a:clrTo>
                <a:srgbClr val="FFFFFF">
                  <a:alpha val="0"/>
                </a:srgbClr>
              </a:clrTo>
            </a:clrChange>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6858000" y="838200"/>
            <a:ext cx="1504950" cy="127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6419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Describe the benefits of good posture.</a:t>
            </a:r>
          </a:p>
        </p:txBody>
      </p:sp>
      <p:sp>
        <p:nvSpPr>
          <p:cNvPr id="3" name="Content Placeholder 2"/>
          <p:cNvSpPr>
            <a:spLocks noGrp="1"/>
          </p:cNvSpPr>
          <p:nvPr>
            <p:ph idx="1"/>
          </p:nvPr>
        </p:nvSpPr>
        <p:spPr/>
        <p:txBody>
          <a:bodyPr>
            <a:normAutofit fontScale="92500" lnSpcReduction="10000"/>
          </a:bodyPr>
          <a:lstStyle/>
          <a:p>
            <a:pPr marL="109728" indent="0">
              <a:buNone/>
            </a:pPr>
            <a:r>
              <a:rPr lang="en-US" i="1" dirty="0"/>
              <a:t>"Among the first things to be aimed at should be a correct position, both in sitting and in standing. God made man upright, and He desires him to possess not only the physical but the mental and moral benefit, the grace and dignity and self-possession, the courage and self-reliance, which an erect bearing so greatly tends to promote. Let the teacher give instruction on this point by example and by precept. Show what a correct position is, and insist that it shall be maintained."</a:t>
            </a:r>
            <a:endParaRPr lang="en-US" dirty="0"/>
          </a:p>
          <a:p>
            <a:pPr marL="109728" indent="0">
              <a:buNone/>
            </a:pPr>
            <a:r>
              <a:rPr lang="en-US" dirty="0" smtClean="0"/>
              <a:t>-- Education, page 198, paragraph 3</a:t>
            </a:r>
            <a:endParaRPr lang="en-US" dirty="0"/>
          </a:p>
        </p:txBody>
      </p:sp>
      <p:pic>
        <p:nvPicPr>
          <p:cNvPr id="4" name="Picture 6" descr="Image result for good postu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5638800"/>
            <a:ext cx="1909864" cy="1061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9970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Describe good posture.</a:t>
            </a:r>
            <a:endParaRPr lang="en-US" dirty="0"/>
          </a:p>
        </p:txBody>
      </p:sp>
      <p:pic>
        <p:nvPicPr>
          <p:cNvPr id="3" name="OyK0oE5rwFY"/>
          <p:cNvPicPr>
            <a:picLocks noRot="1" noChangeAspect="1"/>
          </p:cNvPicPr>
          <p:nvPr>
            <a:videoFile r:link="rId1"/>
          </p:nvPr>
        </p:nvPicPr>
        <p:blipFill>
          <a:blip r:embed="rId3"/>
          <a:stretch>
            <a:fillRect/>
          </a:stretch>
        </p:blipFill>
        <p:spPr>
          <a:xfrm>
            <a:off x="4267200" y="4114800"/>
            <a:ext cx="4419600" cy="2486025"/>
          </a:xfrm>
          <a:prstGeom prst="rect">
            <a:avLst/>
          </a:prstGeom>
        </p:spPr>
      </p:pic>
      <p:pic>
        <p:nvPicPr>
          <p:cNvPr id="1028" name="Picture 4" descr="Image result for good pos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5970" y="4114800"/>
            <a:ext cx="3270047" cy="20222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good postu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599" y="2133600"/>
            <a:ext cx="3266419" cy="181587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good postur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67200" y="2120672"/>
            <a:ext cx="2438400" cy="1828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08236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to improve your posture</a:t>
            </a:r>
            <a:endParaRPr lang="en-US" dirty="0"/>
          </a:p>
        </p:txBody>
      </p:sp>
      <p:pic>
        <p:nvPicPr>
          <p:cNvPr id="3" name="F9PLnmA8wCg"/>
          <p:cNvPicPr>
            <a:picLocks noRot="1" noChangeAspect="1"/>
          </p:cNvPicPr>
          <p:nvPr>
            <a:videoFile r:link="rId1"/>
          </p:nvPr>
        </p:nvPicPr>
        <p:blipFill>
          <a:blip r:embed="rId3"/>
          <a:stretch>
            <a:fillRect/>
          </a:stretch>
        </p:blipFill>
        <p:spPr>
          <a:xfrm>
            <a:off x="533400" y="2143125"/>
            <a:ext cx="7467600" cy="4200525"/>
          </a:xfrm>
          <a:prstGeom prst="rect">
            <a:avLst/>
          </a:prstGeom>
        </p:spPr>
      </p:pic>
    </p:spTree>
    <p:extLst>
      <p:ext uri="{BB962C8B-B14F-4D97-AF65-F5344CB8AC3E}">
        <p14:creationId xmlns:p14="http://schemas.microsoft.com/office/powerpoint/2010/main" val="30533238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Describe the benefits of good posture.</a:t>
            </a:r>
          </a:p>
        </p:txBody>
      </p:sp>
      <p:sp>
        <p:nvSpPr>
          <p:cNvPr id="3" name="Content Placeholder 2"/>
          <p:cNvSpPr>
            <a:spLocks noGrp="1"/>
          </p:cNvSpPr>
          <p:nvPr>
            <p:ph idx="1"/>
          </p:nvPr>
        </p:nvSpPr>
        <p:spPr/>
        <p:txBody>
          <a:bodyPr>
            <a:normAutofit fontScale="92500" lnSpcReduction="20000"/>
          </a:bodyPr>
          <a:lstStyle/>
          <a:p>
            <a:pPr marL="109728" indent="0">
              <a:buNone/>
            </a:pPr>
            <a:r>
              <a:rPr lang="en-US" dirty="0"/>
              <a:t>Good posture does the following:</a:t>
            </a:r>
          </a:p>
          <a:p>
            <a:pPr lvl="0"/>
            <a:r>
              <a:rPr lang="en-US" dirty="0"/>
              <a:t>Provides optimal balance.</a:t>
            </a:r>
          </a:p>
          <a:p>
            <a:pPr lvl="0"/>
            <a:r>
              <a:rPr lang="en-US" dirty="0"/>
              <a:t>Optimizes breathing.</a:t>
            </a:r>
          </a:p>
          <a:p>
            <a:pPr lvl="0"/>
            <a:r>
              <a:rPr lang="en-US" dirty="0"/>
              <a:t>Affects the circulation of bodily fluids.</a:t>
            </a:r>
          </a:p>
          <a:p>
            <a:pPr lvl="0"/>
            <a:r>
              <a:rPr lang="en-US" dirty="0"/>
              <a:t>Reduces back pain.</a:t>
            </a:r>
          </a:p>
          <a:p>
            <a:pPr lvl="0"/>
            <a:r>
              <a:rPr lang="en-US" dirty="0"/>
              <a:t>Protects the joints from strain.</a:t>
            </a:r>
          </a:p>
          <a:p>
            <a:pPr lvl="0"/>
            <a:r>
              <a:rPr lang="en-US" dirty="0"/>
              <a:t>Expresses confidence.</a:t>
            </a:r>
          </a:p>
          <a:p>
            <a:pPr lvl="0"/>
            <a:r>
              <a:rPr lang="en-US" dirty="0"/>
              <a:t>Is considered an integral part of physical attractiveness.</a:t>
            </a:r>
          </a:p>
          <a:p>
            <a:pPr lvl="0"/>
            <a:r>
              <a:rPr lang="en-US" dirty="0"/>
              <a:t>Improves the body's ability to carry heavy loads.</a:t>
            </a:r>
          </a:p>
          <a:p>
            <a:pPr lvl="0"/>
            <a:r>
              <a:rPr lang="en-US" dirty="0"/>
              <a:t>Protects against spinal deformity as a person ages.</a:t>
            </a:r>
          </a:p>
          <a:p>
            <a:pPr marL="109728" indent="0">
              <a:buNone/>
            </a:pPr>
            <a:endParaRPr lang="en-US" dirty="0"/>
          </a:p>
        </p:txBody>
      </p:sp>
    </p:spTree>
    <p:extLst>
      <p:ext uri="{BB962C8B-B14F-4D97-AF65-F5344CB8AC3E}">
        <p14:creationId xmlns:p14="http://schemas.microsoft.com/office/powerpoint/2010/main" val="42316544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Image result for flexible"/>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29000" y="5486400"/>
            <a:ext cx="2895600" cy="21526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50323" y="685800"/>
            <a:ext cx="8229600" cy="1069848"/>
          </a:xfrm>
        </p:spPr>
        <p:txBody>
          <a:bodyPr/>
          <a:lstStyle/>
          <a:p>
            <a:r>
              <a:rPr lang="en-US" dirty="0" smtClean="0"/>
              <a:t>Why is physical fitness important?</a:t>
            </a:r>
            <a:endParaRPr lang="en-US" dirty="0"/>
          </a:p>
        </p:txBody>
      </p:sp>
      <p:pic>
        <p:nvPicPr>
          <p:cNvPr id="3" name="CKlSFlnmDcY"/>
          <p:cNvPicPr>
            <a:picLocks noRot="1" noChangeAspect="1"/>
          </p:cNvPicPr>
          <p:nvPr>
            <a:videoFile r:link="rId1"/>
          </p:nvPr>
        </p:nvPicPr>
        <p:blipFill>
          <a:blip r:embed="rId4"/>
          <a:stretch>
            <a:fillRect/>
          </a:stretch>
        </p:blipFill>
        <p:spPr>
          <a:xfrm>
            <a:off x="619298" y="1837026"/>
            <a:ext cx="6744085" cy="3793548"/>
          </a:xfrm>
          <a:prstGeom prst="rect">
            <a:avLst/>
          </a:prstGeom>
        </p:spPr>
      </p:pic>
      <p:pic>
        <p:nvPicPr>
          <p:cNvPr id="2050" name="Picture 2" descr="Image result for he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00" y="2179147"/>
            <a:ext cx="1159923" cy="131254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Image result for muscles"/>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24151" y="5029200"/>
            <a:ext cx="1751619" cy="13886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blood cells"/>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0" y="3733800"/>
            <a:ext cx="1321108" cy="1090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1470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to get moving!</a:t>
            </a:r>
            <a:endParaRPr lang="en-US" dirty="0"/>
          </a:p>
        </p:txBody>
      </p:sp>
      <p:pic>
        <p:nvPicPr>
          <p:cNvPr id="3" name="oejgTGo-BCc"/>
          <p:cNvPicPr>
            <a:picLocks noRot="1" noChangeAspect="1"/>
          </p:cNvPicPr>
          <p:nvPr>
            <a:videoFile r:link="rId1"/>
          </p:nvPr>
        </p:nvPicPr>
        <p:blipFill>
          <a:blip r:embed="rId3"/>
          <a:stretch>
            <a:fillRect/>
          </a:stretch>
        </p:blipFill>
        <p:spPr>
          <a:xfrm>
            <a:off x="685800" y="2143125"/>
            <a:ext cx="7543800" cy="4243388"/>
          </a:xfrm>
          <a:prstGeom prst="rect">
            <a:avLst/>
          </a:prstGeom>
        </p:spPr>
      </p:pic>
    </p:spTree>
    <p:extLst>
      <p:ext uri="{BB962C8B-B14F-4D97-AF65-F5344CB8AC3E}">
        <p14:creationId xmlns:p14="http://schemas.microsoft.com/office/powerpoint/2010/main" val="26189974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610600" cy="1524000"/>
          </a:xfrm>
        </p:spPr>
        <p:txBody>
          <a:bodyPr>
            <a:normAutofit fontScale="90000"/>
          </a:bodyPr>
          <a:lstStyle/>
          <a:p>
            <a:r>
              <a:rPr lang="en-US" dirty="0" smtClean="0"/>
              <a:t>What is the importance of proper grooming?  Why should we do the following:</a:t>
            </a:r>
            <a:endParaRPr lang="en-US" dirty="0"/>
          </a:p>
        </p:txBody>
      </p:sp>
      <p:sp>
        <p:nvSpPr>
          <p:cNvPr id="3" name="Content Placeholder 2"/>
          <p:cNvSpPr>
            <a:spLocks noGrp="1"/>
          </p:cNvSpPr>
          <p:nvPr>
            <p:ph idx="1"/>
          </p:nvPr>
        </p:nvSpPr>
        <p:spPr>
          <a:xfrm>
            <a:off x="457200" y="2249424"/>
            <a:ext cx="4953000" cy="2322576"/>
          </a:xfrm>
        </p:spPr>
        <p:txBody>
          <a:bodyPr/>
          <a:lstStyle/>
          <a:p>
            <a:r>
              <a:rPr lang="en-US" dirty="0" smtClean="0"/>
              <a:t>bathe or shower regularly</a:t>
            </a:r>
          </a:p>
          <a:p>
            <a:r>
              <a:rPr lang="en-US" dirty="0" smtClean="0"/>
              <a:t>brush teeth</a:t>
            </a:r>
          </a:p>
          <a:p>
            <a:r>
              <a:rPr lang="en-US" dirty="0" smtClean="0"/>
              <a:t>wash our clothes</a:t>
            </a:r>
          </a:p>
          <a:p>
            <a:r>
              <a:rPr lang="en-US" dirty="0" smtClean="0"/>
              <a:t>clean our shoes</a:t>
            </a:r>
            <a:endParaRPr lang="en-US" dirty="0"/>
          </a:p>
        </p:txBody>
      </p:sp>
      <p:pic>
        <p:nvPicPr>
          <p:cNvPr id="3074" name="Picture 2" descr="Image result for stinky smell f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807165">
            <a:off x="5562600" y="2057400"/>
            <a:ext cx="289560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dirty pers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911125">
            <a:off x="7063537" y="3962400"/>
            <a:ext cx="1438275" cy="191928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dirty tee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48949">
            <a:off x="3733800" y="4343400"/>
            <a:ext cx="2381250" cy="164782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dirty cloth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796107">
            <a:off x="614956" y="4339728"/>
            <a:ext cx="1503941" cy="2195972"/>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 result for dirty clothes"/>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76400" y="5222737"/>
            <a:ext cx="2204113" cy="145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224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333" y="3338667"/>
            <a:ext cx="8229600" cy="1069848"/>
          </a:xfrm>
        </p:spPr>
        <p:txBody>
          <a:bodyPr/>
          <a:lstStyle/>
          <a:p>
            <a:r>
              <a:rPr lang="en-US" dirty="0" smtClean="0"/>
              <a:t>Cleanliness is next to godliness</a:t>
            </a:r>
            <a:endParaRPr lang="en-US" dirty="0"/>
          </a:p>
        </p:txBody>
      </p:sp>
      <p:pic>
        <p:nvPicPr>
          <p:cNvPr id="3" name="oJppxNNrPfw"/>
          <p:cNvPicPr>
            <a:picLocks noRot="1" noChangeAspect="1"/>
          </p:cNvPicPr>
          <p:nvPr>
            <a:videoFile r:link="rId1"/>
          </p:nvPr>
        </p:nvPicPr>
        <p:blipFill>
          <a:blip r:embed="rId5"/>
          <a:stretch>
            <a:fillRect/>
          </a:stretch>
        </p:blipFill>
        <p:spPr>
          <a:xfrm>
            <a:off x="5638800" y="4495800"/>
            <a:ext cx="3141133" cy="1766887"/>
          </a:xfrm>
          <a:prstGeom prst="rect">
            <a:avLst/>
          </a:prstGeom>
        </p:spPr>
      </p:pic>
      <p:sp>
        <p:nvSpPr>
          <p:cNvPr id="4" name="TextBox 3"/>
          <p:cNvSpPr txBox="1"/>
          <p:nvPr/>
        </p:nvSpPr>
        <p:spPr>
          <a:xfrm>
            <a:off x="6781801" y="6400800"/>
            <a:ext cx="2133600" cy="369332"/>
          </a:xfrm>
          <a:prstGeom prst="rect">
            <a:avLst/>
          </a:prstGeom>
          <a:noFill/>
        </p:spPr>
        <p:txBody>
          <a:bodyPr wrap="square" rtlCol="0">
            <a:spAutoFit/>
          </a:bodyPr>
          <a:lstStyle/>
          <a:p>
            <a:r>
              <a:rPr lang="en-US" dirty="0" smtClean="0"/>
              <a:t>optional 12 min.</a:t>
            </a:r>
            <a:endParaRPr lang="en-US" dirty="0"/>
          </a:p>
        </p:txBody>
      </p:sp>
      <p:pic>
        <p:nvPicPr>
          <p:cNvPr id="5" name="26ypFCwwI2A?list=PL5_xAFE8GqRtyPDjZpXO-xj8tZTOy-aTo"/>
          <p:cNvPicPr>
            <a:picLocks noRot="1" noChangeAspect="1"/>
          </p:cNvPicPr>
          <p:nvPr>
            <a:videoFile r:link="rId2"/>
          </p:nvPr>
        </p:nvPicPr>
        <p:blipFill>
          <a:blip r:embed="rId5"/>
          <a:stretch>
            <a:fillRect/>
          </a:stretch>
        </p:blipFill>
        <p:spPr>
          <a:xfrm>
            <a:off x="457200" y="4419599"/>
            <a:ext cx="3276600" cy="1843088"/>
          </a:xfrm>
          <a:prstGeom prst="rect">
            <a:avLst/>
          </a:prstGeom>
        </p:spPr>
      </p:pic>
      <p:pic>
        <p:nvPicPr>
          <p:cNvPr id="6" name="B47aCgASZx8"/>
          <p:cNvPicPr>
            <a:picLocks noRot="1" noChangeAspect="1"/>
          </p:cNvPicPr>
          <p:nvPr>
            <a:videoFile r:link="rId3"/>
          </p:nvPr>
        </p:nvPicPr>
        <p:blipFill>
          <a:blip r:embed="rId5"/>
          <a:stretch>
            <a:fillRect/>
          </a:stretch>
        </p:blipFill>
        <p:spPr>
          <a:xfrm>
            <a:off x="1905000" y="609600"/>
            <a:ext cx="4876801" cy="2743201"/>
          </a:xfrm>
          <a:prstGeom prst="rect">
            <a:avLst/>
          </a:prstGeom>
        </p:spPr>
      </p:pic>
      <p:sp>
        <p:nvSpPr>
          <p:cNvPr id="7" name="TextBox 6"/>
          <p:cNvSpPr txBox="1"/>
          <p:nvPr/>
        </p:nvSpPr>
        <p:spPr>
          <a:xfrm>
            <a:off x="723900" y="6281098"/>
            <a:ext cx="2514600" cy="369332"/>
          </a:xfrm>
          <a:prstGeom prst="rect">
            <a:avLst/>
          </a:prstGeom>
          <a:noFill/>
        </p:spPr>
        <p:txBody>
          <a:bodyPr wrap="square" rtlCol="0">
            <a:spAutoFit/>
          </a:bodyPr>
          <a:lstStyle/>
          <a:p>
            <a:r>
              <a:rPr lang="en-US" dirty="0" smtClean="0"/>
              <a:t>bathe everyday</a:t>
            </a:r>
            <a:endParaRPr lang="en-US" dirty="0"/>
          </a:p>
        </p:txBody>
      </p:sp>
      <p:sp>
        <p:nvSpPr>
          <p:cNvPr id="8" name="TextBox 7"/>
          <p:cNvSpPr txBox="1"/>
          <p:nvPr/>
        </p:nvSpPr>
        <p:spPr>
          <a:xfrm>
            <a:off x="7696200" y="2971800"/>
            <a:ext cx="1083733" cy="369332"/>
          </a:xfrm>
          <a:prstGeom prst="rect">
            <a:avLst/>
          </a:prstGeom>
          <a:noFill/>
        </p:spPr>
        <p:txBody>
          <a:bodyPr wrap="square" rtlCol="0">
            <a:spAutoFit/>
          </a:bodyPr>
          <a:lstStyle/>
          <a:p>
            <a:r>
              <a:rPr lang="en-US" dirty="0" smtClean="0"/>
              <a:t>germs</a:t>
            </a:r>
            <a:endParaRPr lang="en-US" dirty="0"/>
          </a:p>
        </p:txBody>
      </p:sp>
    </p:spTree>
    <p:extLst>
      <p:ext uri="{BB962C8B-B14F-4D97-AF65-F5344CB8AC3E}">
        <p14:creationId xmlns:p14="http://schemas.microsoft.com/office/powerpoint/2010/main" val="14563124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washing hai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1371600"/>
            <a:ext cx="1853711" cy="21907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903124" y="1219200"/>
            <a:ext cx="3951316" cy="1069848"/>
          </a:xfrm>
        </p:spPr>
        <p:txBody>
          <a:bodyPr>
            <a:normAutofit fontScale="90000"/>
          </a:bodyPr>
          <a:lstStyle/>
          <a:p>
            <a:r>
              <a:rPr lang="en-US" dirty="0" smtClean="0"/>
              <a:t>How to wash hair</a:t>
            </a:r>
            <a:endParaRPr lang="en-US" dirty="0"/>
          </a:p>
        </p:txBody>
      </p:sp>
      <p:pic>
        <p:nvPicPr>
          <p:cNvPr id="3" name="myyZyIMEZrY"/>
          <p:cNvPicPr>
            <a:picLocks noRot="1" noChangeAspect="1"/>
          </p:cNvPicPr>
          <p:nvPr>
            <a:videoFile r:link="rId1"/>
          </p:nvPr>
        </p:nvPicPr>
        <p:blipFill>
          <a:blip r:embed="rId6"/>
          <a:stretch>
            <a:fillRect/>
          </a:stretch>
        </p:blipFill>
        <p:spPr>
          <a:xfrm>
            <a:off x="318655" y="3770168"/>
            <a:ext cx="4100945" cy="2306782"/>
          </a:xfrm>
          <a:prstGeom prst="rect">
            <a:avLst/>
          </a:prstGeom>
        </p:spPr>
      </p:pic>
      <p:pic>
        <p:nvPicPr>
          <p:cNvPr id="4" name="bhZA-BT66kg"/>
          <p:cNvPicPr>
            <a:picLocks noRot="1" noChangeAspect="1"/>
          </p:cNvPicPr>
          <p:nvPr>
            <a:videoFile r:link="rId2"/>
          </p:nvPr>
        </p:nvPicPr>
        <p:blipFill>
          <a:blip r:embed="rId6"/>
          <a:stretch>
            <a:fillRect/>
          </a:stretch>
        </p:blipFill>
        <p:spPr>
          <a:xfrm>
            <a:off x="304800" y="762000"/>
            <a:ext cx="4572000" cy="2571750"/>
          </a:xfrm>
          <a:prstGeom prst="rect">
            <a:avLst/>
          </a:prstGeom>
        </p:spPr>
      </p:pic>
      <p:pic>
        <p:nvPicPr>
          <p:cNvPr id="5" name="TM5x7WMukjY"/>
          <p:cNvPicPr>
            <a:picLocks noRot="1" noChangeAspect="1"/>
          </p:cNvPicPr>
          <p:nvPr>
            <a:videoFile r:link="rId3"/>
          </p:nvPr>
        </p:nvPicPr>
        <p:blipFill>
          <a:blip r:embed="rId6"/>
          <a:stretch>
            <a:fillRect/>
          </a:stretch>
        </p:blipFill>
        <p:spPr>
          <a:xfrm>
            <a:off x="4662054" y="3770168"/>
            <a:ext cx="4100946" cy="2306782"/>
          </a:xfrm>
          <a:prstGeom prst="rect">
            <a:avLst/>
          </a:prstGeom>
        </p:spPr>
      </p:pic>
    </p:spTree>
    <p:extLst>
      <p:ext uri="{BB962C8B-B14F-4D97-AF65-F5344CB8AC3E}">
        <p14:creationId xmlns:p14="http://schemas.microsoft.com/office/powerpoint/2010/main" val="38778465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055876" y="1141476"/>
            <a:ext cx="5791200" cy="1069848"/>
          </a:xfrm>
        </p:spPr>
        <p:txBody>
          <a:bodyPr/>
          <a:lstStyle/>
          <a:p>
            <a:r>
              <a:rPr lang="en-US" dirty="0" smtClean="0"/>
              <a:t>How to wash hands</a:t>
            </a:r>
            <a:endParaRPr lang="en-US" dirty="0"/>
          </a:p>
        </p:txBody>
      </p:sp>
      <p:pic>
        <p:nvPicPr>
          <p:cNvPr id="3" name="KmLlMFq326A"/>
          <p:cNvPicPr>
            <a:picLocks noRot="1" noChangeAspect="1"/>
          </p:cNvPicPr>
          <p:nvPr>
            <a:videoFile r:link="rId1"/>
          </p:nvPr>
        </p:nvPicPr>
        <p:blipFill>
          <a:blip r:embed="rId3"/>
          <a:stretch>
            <a:fillRect/>
          </a:stretch>
        </p:blipFill>
        <p:spPr>
          <a:xfrm>
            <a:off x="1400406" y="685800"/>
            <a:ext cx="6934200" cy="3900488"/>
          </a:xfrm>
          <a:prstGeom prst="rect">
            <a:avLst/>
          </a:prstGeom>
        </p:spPr>
      </p:pic>
      <p:pic>
        <p:nvPicPr>
          <p:cNvPr id="6146" name="Picture 2" descr="Image result for wash hands"/>
          <p:cNvPicPr>
            <a:picLocks noChangeAspect="1" noChangeArrowheads="1"/>
          </p:cNvPicPr>
          <p:nvPr/>
        </p:nvPicPr>
        <p:blipFill rotWithShape="1">
          <a:blip r:embed="rId4">
            <a:extLst>
              <a:ext uri="{28A0092B-C50C-407E-A947-70E740481C1C}">
                <a14:useLocalDpi xmlns:a14="http://schemas.microsoft.com/office/drawing/2010/main" val="0"/>
              </a:ext>
            </a:extLst>
          </a:blip>
          <a:srcRect t="51834" r="29754"/>
          <a:stretch/>
        </p:blipFill>
        <p:spPr bwMode="auto">
          <a:xfrm>
            <a:off x="4964199" y="5016124"/>
            <a:ext cx="3345469" cy="158738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wash hands"/>
          <p:cNvPicPr>
            <a:picLocks noChangeAspect="1" noChangeArrowheads="1"/>
          </p:cNvPicPr>
          <p:nvPr/>
        </p:nvPicPr>
        <p:blipFill rotWithShape="1">
          <a:blip r:embed="rId4">
            <a:extLst>
              <a:ext uri="{28A0092B-C50C-407E-A947-70E740481C1C}">
                <a14:useLocalDpi xmlns:a14="http://schemas.microsoft.com/office/drawing/2010/main" val="0"/>
              </a:ext>
            </a:extLst>
          </a:blip>
          <a:srcRect b="44550"/>
          <a:stretch/>
        </p:blipFill>
        <p:spPr bwMode="auto">
          <a:xfrm>
            <a:off x="105006" y="4738688"/>
            <a:ext cx="4762500" cy="1827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73019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5638800" cy="1371600"/>
          </a:xfrm>
        </p:spPr>
        <p:txBody>
          <a:bodyPr/>
          <a:lstStyle/>
          <a:p>
            <a:r>
              <a:rPr lang="en-US" dirty="0" smtClean="0"/>
              <a:t>Why is your face</a:t>
            </a:r>
            <a:br>
              <a:rPr lang="en-US" dirty="0" smtClean="0"/>
            </a:br>
            <a:r>
              <a:rPr lang="en-US" dirty="0" smtClean="0"/>
              <a:t> 			important?</a:t>
            </a:r>
            <a:endParaRPr lang="en-US" dirty="0"/>
          </a:p>
        </p:txBody>
      </p:sp>
      <p:sp>
        <p:nvSpPr>
          <p:cNvPr id="3" name="Content Placeholder 2"/>
          <p:cNvSpPr>
            <a:spLocks noGrp="1"/>
          </p:cNvSpPr>
          <p:nvPr>
            <p:ph idx="1"/>
          </p:nvPr>
        </p:nvSpPr>
        <p:spPr/>
        <p:txBody>
          <a:bodyPr>
            <a:normAutofit/>
          </a:bodyPr>
          <a:lstStyle/>
          <a:p>
            <a:pPr lvl="0"/>
            <a:r>
              <a:rPr lang="en-US" dirty="0"/>
              <a:t>It is the first thing that others see.</a:t>
            </a:r>
          </a:p>
          <a:p>
            <a:pPr lvl="0"/>
            <a:r>
              <a:rPr lang="en-US" dirty="0" smtClean="0"/>
              <a:t>It </a:t>
            </a:r>
            <a:r>
              <a:rPr lang="en-US" dirty="0"/>
              <a:t>is one of the main communicators of your emotions.</a:t>
            </a:r>
          </a:p>
          <a:p>
            <a:pPr lvl="0"/>
            <a:r>
              <a:rPr lang="en-US" dirty="0"/>
              <a:t>Most people define "pretty" or "handsome" based on the way a person's face appears.</a:t>
            </a:r>
          </a:p>
          <a:p>
            <a:pPr lvl="0"/>
            <a:r>
              <a:rPr lang="en-US" dirty="0"/>
              <a:t>People recognize you more by your face than by any other part of your body. Your face </a:t>
            </a:r>
            <a:r>
              <a:rPr lang="en-US" i="1" dirty="0"/>
              <a:t>defines</a:t>
            </a:r>
            <a:r>
              <a:rPr lang="en-US" dirty="0"/>
              <a:t> you.</a:t>
            </a:r>
          </a:p>
          <a:p>
            <a:endParaRPr lang="en-US" dirty="0"/>
          </a:p>
        </p:txBody>
      </p:sp>
      <p:pic>
        <p:nvPicPr>
          <p:cNvPr id="17410" name="Picture 2" descr="Image result for happy healthy tee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57200"/>
            <a:ext cx="2381250" cy="2228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4834184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 for your face</a:t>
            </a:r>
            <a:endParaRPr lang="en-US" dirty="0"/>
          </a:p>
        </p:txBody>
      </p:sp>
      <p:pic>
        <p:nvPicPr>
          <p:cNvPr id="4" name="sGtOUM9yN4A"/>
          <p:cNvPicPr>
            <a:picLocks noRot="1" noChangeAspect="1"/>
          </p:cNvPicPr>
          <p:nvPr>
            <a:videoFile r:link="rId1"/>
          </p:nvPr>
        </p:nvPicPr>
        <p:blipFill>
          <a:blip r:embed="rId3"/>
          <a:stretch>
            <a:fillRect/>
          </a:stretch>
        </p:blipFill>
        <p:spPr>
          <a:xfrm>
            <a:off x="609600" y="2139496"/>
            <a:ext cx="7033785" cy="3956504"/>
          </a:xfrm>
          <a:prstGeom prst="rect">
            <a:avLst/>
          </a:prstGeom>
        </p:spPr>
      </p:pic>
      <p:pic>
        <p:nvPicPr>
          <p:cNvPr id="20482" name="Picture 2" descr="Image result for care for your fac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386384"/>
            <a:ext cx="2823936" cy="16873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1819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Image result for happy healthy tee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1" y="5291948"/>
            <a:ext cx="2676524" cy="136602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dirty="0" smtClean="0"/>
              <a:t>Sleep affects your face &amp; appearance</a:t>
            </a:r>
            <a:endParaRPr lang="en-US" dirty="0"/>
          </a:p>
        </p:txBody>
      </p:sp>
      <p:pic>
        <p:nvPicPr>
          <p:cNvPr id="3" name="okVu2GYEP2w"/>
          <p:cNvPicPr>
            <a:picLocks noRot="1" noChangeAspect="1"/>
          </p:cNvPicPr>
          <p:nvPr>
            <a:videoFile r:link="rId1"/>
          </p:nvPr>
        </p:nvPicPr>
        <p:blipFill>
          <a:blip r:embed="rId4"/>
          <a:stretch>
            <a:fillRect/>
          </a:stretch>
        </p:blipFill>
        <p:spPr>
          <a:xfrm>
            <a:off x="609600" y="2143125"/>
            <a:ext cx="5943600" cy="3343275"/>
          </a:xfrm>
          <a:prstGeom prst="rect">
            <a:avLst/>
          </a:prstGeom>
        </p:spPr>
      </p:pic>
      <p:pic>
        <p:nvPicPr>
          <p:cNvPr id="18434" name="Picture 2" descr="Image result for tired fac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4200" y="2193699"/>
            <a:ext cx="1768700" cy="1768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6052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Facial Expressions</a:t>
            </a:r>
            <a:endParaRPr lang="en-US" dirty="0"/>
          </a:p>
        </p:txBody>
      </p:sp>
      <p:pic>
        <p:nvPicPr>
          <p:cNvPr id="3" name="B0ouAnmsO1Y"/>
          <p:cNvPicPr>
            <a:picLocks noRot="1" noChangeAspect="1"/>
          </p:cNvPicPr>
          <p:nvPr>
            <a:videoFile r:link="rId1"/>
          </p:nvPr>
        </p:nvPicPr>
        <p:blipFill>
          <a:blip r:embed="rId3"/>
          <a:stretch>
            <a:fillRect/>
          </a:stretch>
        </p:blipFill>
        <p:spPr>
          <a:xfrm>
            <a:off x="533400" y="2143125"/>
            <a:ext cx="6324600" cy="3557588"/>
          </a:xfrm>
          <a:prstGeom prst="rect">
            <a:avLst/>
          </a:prstGeom>
        </p:spPr>
      </p:pic>
      <p:sp>
        <p:nvSpPr>
          <p:cNvPr id="4" name="TextBox 3"/>
          <p:cNvSpPr txBox="1"/>
          <p:nvPr/>
        </p:nvSpPr>
        <p:spPr>
          <a:xfrm>
            <a:off x="533400" y="6019800"/>
            <a:ext cx="6571030" cy="369332"/>
          </a:xfrm>
          <a:prstGeom prst="rect">
            <a:avLst/>
          </a:prstGeom>
          <a:noFill/>
        </p:spPr>
        <p:txBody>
          <a:bodyPr wrap="none" rtlCol="0">
            <a:spAutoFit/>
          </a:bodyPr>
          <a:lstStyle/>
          <a:p>
            <a:r>
              <a:rPr lang="en-US" dirty="0" smtClean="0"/>
              <a:t>Do it …  make a facial expression … others guess what it means</a:t>
            </a:r>
            <a:endParaRPr lang="en-US" dirty="0"/>
          </a:p>
        </p:txBody>
      </p:sp>
      <p:pic>
        <p:nvPicPr>
          <p:cNvPr id="19458" name="Picture 2" descr="Image result for facial expressi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9800" y="441427"/>
            <a:ext cx="2393707" cy="159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0393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Dress Your Best</a:t>
            </a:r>
            <a:endParaRPr lang="en-US" dirty="0"/>
          </a:p>
        </p:txBody>
      </p:sp>
      <p:sp>
        <p:nvSpPr>
          <p:cNvPr id="3" name="Subtitle 2"/>
          <p:cNvSpPr>
            <a:spLocks noGrp="1"/>
          </p:cNvSpPr>
          <p:nvPr>
            <p:ph type="subTitle" idx="1"/>
          </p:nvPr>
        </p:nvSpPr>
        <p:spPr/>
        <p:txBody>
          <a:bodyPr/>
          <a:lstStyle/>
          <a:p>
            <a:r>
              <a:rPr lang="en-US" dirty="0" smtClean="0"/>
              <a:t>Finding your style</a:t>
            </a:r>
            <a:endParaRPr lang="en-US" dirty="0"/>
          </a:p>
        </p:txBody>
      </p:sp>
      <p:pic>
        <p:nvPicPr>
          <p:cNvPr id="14338" name="Picture 2" descr="Image result for happy healthy tee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990600"/>
            <a:ext cx="4048125" cy="268605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Tree>
    <p:extLst>
      <p:ext uri="{BB962C8B-B14F-4D97-AF65-F5344CB8AC3E}">
        <p14:creationId xmlns:p14="http://schemas.microsoft.com/office/powerpoint/2010/main" val="359228871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3960" y="463867"/>
            <a:ext cx="3657600" cy="2279333"/>
          </a:xfrm>
        </p:spPr>
        <p:txBody>
          <a:bodyPr/>
          <a:lstStyle/>
          <a:p>
            <a:r>
              <a:rPr lang="en-US" dirty="0" smtClean="0"/>
              <a:t>Dressing for your Body Type</a:t>
            </a:r>
            <a:endParaRPr lang="en-US" dirty="0"/>
          </a:p>
        </p:txBody>
      </p:sp>
      <p:pic>
        <p:nvPicPr>
          <p:cNvPr id="4" name="WqdiqTSKMLI"/>
          <p:cNvPicPr>
            <a:picLocks noRot="1" noChangeAspect="1"/>
          </p:cNvPicPr>
          <p:nvPr>
            <a:videoFile r:link="rId1"/>
          </p:nvPr>
        </p:nvPicPr>
        <p:blipFill>
          <a:blip r:embed="rId4"/>
          <a:stretch>
            <a:fillRect/>
          </a:stretch>
        </p:blipFill>
        <p:spPr>
          <a:xfrm>
            <a:off x="274320" y="448627"/>
            <a:ext cx="4419600" cy="2486025"/>
          </a:xfrm>
          <a:prstGeom prst="rect">
            <a:avLst/>
          </a:prstGeom>
        </p:spPr>
      </p:pic>
      <p:sp>
        <p:nvSpPr>
          <p:cNvPr id="5" name="TextBox 4"/>
          <p:cNvSpPr txBox="1"/>
          <p:nvPr/>
        </p:nvSpPr>
        <p:spPr>
          <a:xfrm>
            <a:off x="533400" y="5867994"/>
            <a:ext cx="8382000" cy="923330"/>
          </a:xfrm>
          <a:prstGeom prst="rect">
            <a:avLst/>
          </a:prstGeom>
          <a:noFill/>
        </p:spPr>
        <p:txBody>
          <a:bodyPr wrap="square" rtlCol="0">
            <a:spAutoFit/>
          </a:bodyPr>
          <a:lstStyle/>
          <a:p>
            <a:r>
              <a:rPr lang="en-US" dirty="0" smtClean="0">
                <a:solidFill>
                  <a:prstClr val="black"/>
                </a:solidFill>
              </a:rPr>
              <a:t>Skinny?  Add bulk with pockets, horizontal stripes, patterns, and thicker fabric</a:t>
            </a:r>
          </a:p>
          <a:p>
            <a:r>
              <a:rPr lang="en-US" dirty="0" smtClean="0">
                <a:solidFill>
                  <a:prstClr val="black"/>
                </a:solidFill>
              </a:rPr>
              <a:t>Short?  Add height with well fitted pants and V necks.  Wear shorter jackets.</a:t>
            </a:r>
          </a:p>
          <a:p>
            <a:r>
              <a:rPr lang="en-US" dirty="0" smtClean="0">
                <a:solidFill>
                  <a:prstClr val="black"/>
                </a:solidFill>
              </a:rPr>
              <a:t>Stocky?  Less bulk with straight pants, mid fit raise, sleek shirts &amp; shoes</a:t>
            </a:r>
          </a:p>
        </p:txBody>
      </p:sp>
      <p:pic>
        <p:nvPicPr>
          <p:cNvPr id="6" name="WyUuIonT7pg"/>
          <p:cNvPicPr>
            <a:picLocks noRot="1" noChangeAspect="1"/>
          </p:cNvPicPr>
          <p:nvPr>
            <a:videoFile r:link="rId2"/>
          </p:nvPr>
        </p:nvPicPr>
        <p:blipFill>
          <a:blip r:embed="rId4"/>
          <a:stretch>
            <a:fillRect/>
          </a:stretch>
        </p:blipFill>
        <p:spPr>
          <a:xfrm>
            <a:off x="4114800" y="3087052"/>
            <a:ext cx="4572000" cy="2571750"/>
          </a:xfrm>
          <a:prstGeom prst="rect">
            <a:avLst/>
          </a:prstGeom>
        </p:spPr>
      </p:pic>
      <p:pic>
        <p:nvPicPr>
          <p:cNvPr id="2050" name="Picture 2" descr="Image result for men body typ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 y="3301364"/>
            <a:ext cx="3657600" cy="2143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1995130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069848"/>
          </a:xfrm>
        </p:spPr>
        <p:txBody>
          <a:bodyPr/>
          <a:lstStyle/>
          <a:p>
            <a:r>
              <a:rPr lang="en-US" dirty="0" smtClean="0"/>
              <a:t>Choosing jeans for your body type</a:t>
            </a:r>
            <a:endParaRPr lang="en-US" dirty="0"/>
          </a:p>
        </p:txBody>
      </p:sp>
      <p:pic>
        <p:nvPicPr>
          <p:cNvPr id="3" name="r6X_WiYHwDY"/>
          <p:cNvPicPr>
            <a:picLocks noRot="1" noChangeAspect="1"/>
          </p:cNvPicPr>
          <p:nvPr>
            <a:videoFile r:link="rId1"/>
          </p:nvPr>
        </p:nvPicPr>
        <p:blipFill>
          <a:blip r:embed="rId3"/>
          <a:stretch>
            <a:fillRect/>
          </a:stretch>
        </p:blipFill>
        <p:spPr>
          <a:xfrm>
            <a:off x="685800" y="2057400"/>
            <a:ext cx="7416800" cy="4171950"/>
          </a:xfrm>
          <a:prstGeom prst="rect">
            <a:avLst/>
          </a:prstGeom>
        </p:spPr>
      </p:pic>
    </p:spTree>
    <p:extLst>
      <p:ext uri="{BB962C8B-B14F-4D97-AF65-F5344CB8AC3E}">
        <p14:creationId xmlns:p14="http://schemas.microsoft.com/office/powerpoint/2010/main" val="345707348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3437"/>
            <a:ext cx="2971800" cy="2286000"/>
          </a:xfrm>
        </p:spPr>
        <p:txBody>
          <a:bodyPr>
            <a:normAutofit fontScale="90000"/>
          </a:bodyPr>
          <a:lstStyle/>
          <a:p>
            <a:r>
              <a:rPr lang="en-US" dirty="0"/>
              <a:t>5</a:t>
            </a:r>
            <a:r>
              <a:rPr lang="en-US" dirty="0" smtClean="0"/>
              <a:t> dresses for </a:t>
            </a:r>
            <a:br>
              <a:rPr lang="en-US" dirty="0" smtClean="0"/>
            </a:br>
            <a:r>
              <a:rPr lang="en-US" dirty="0" smtClean="0"/>
              <a:t>5 body types</a:t>
            </a:r>
            <a:endParaRPr lang="en-US" dirty="0"/>
          </a:p>
        </p:txBody>
      </p:sp>
      <p:pic>
        <p:nvPicPr>
          <p:cNvPr id="3" name="M1x0Pv9o7dM"/>
          <p:cNvPicPr>
            <a:picLocks noRot="1" noChangeAspect="1"/>
          </p:cNvPicPr>
          <p:nvPr>
            <a:videoFile r:link="rId1"/>
          </p:nvPr>
        </p:nvPicPr>
        <p:blipFill>
          <a:blip r:embed="rId3"/>
          <a:stretch>
            <a:fillRect/>
          </a:stretch>
        </p:blipFill>
        <p:spPr>
          <a:xfrm>
            <a:off x="3276599" y="533400"/>
            <a:ext cx="5672667" cy="3190875"/>
          </a:xfrm>
          <a:prstGeom prst="rect">
            <a:avLst/>
          </a:prstGeom>
        </p:spPr>
      </p:pic>
      <p:sp>
        <p:nvSpPr>
          <p:cNvPr id="4" name="TextBox 3"/>
          <p:cNvSpPr txBox="1"/>
          <p:nvPr/>
        </p:nvSpPr>
        <p:spPr>
          <a:xfrm>
            <a:off x="506819" y="6297692"/>
            <a:ext cx="8106706" cy="369332"/>
          </a:xfrm>
          <a:prstGeom prst="rect">
            <a:avLst/>
          </a:prstGeom>
          <a:noFill/>
        </p:spPr>
        <p:txBody>
          <a:bodyPr wrap="none" rtlCol="0">
            <a:spAutoFit/>
          </a:bodyPr>
          <a:lstStyle/>
          <a:p>
            <a:r>
              <a:rPr lang="en-US" dirty="0" smtClean="0">
                <a:solidFill>
                  <a:prstClr val="black"/>
                </a:solidFill>
              </a:rPr>
              <a:t>Accentuate  the smaller body parts, drawing attention away from ‘bulky’ areas</a:t>
            </a:r>
            <a:endParaRPr lang="en-US" dirty="0">
              <a:solidFill>
                <a:prstClr val="black"/>
              </a:solidFill>
            </a:endParaRPr>
          </a:p>
        </p:txBody>
      </p:sp>
      <p:pic>
        <p:nvPicPr>
          <p:cNvPr id="5" name="Picture 2" descr="Image result for women body typ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819" y="3846194"/>
            <a:ext cx="3657600" cy="20574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99453887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t="415" b="9587"/>
          <a:stretch/>
        </p:blipFill>
        <p:spPr bwMode="auto">
          <a:xfrm>
            <a:off x="381000" y="533400"/>
            <a:ext cx="4718919"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791200" y="5029200"/>
            <a:ext cx="2514600" cy="1200329"/>
          </a:xfrm>
          <a:prstGeom prst="rect">
            <a:avLst/>
          </a:prstGeom>
          <a:noFill/>
        </p:spPr>
        <p:txBody>
          <a:bodyPr wrap="square" rtlCol="0">
            <a:spAutoFit/>
          </a:bodyPr>
          <a:lstStyle/>
          <a:p>
            <a:r>
              <a:rPr lang="en-US" dirty="0" smtClean="0">
                <a:solidFill>
                  <a:prstClr val="black"/>
                </a:solidFill>
              </a:rPr>
              <a:t>See more at:</a:t>
            </a:r>
          </a:p>
          <a:p>
            <a:r>
              <a:rPr lang="en-US" dirty="0">
                <a:solidFill>
                  <a:prstClr val="black"/>
                </a:solidFill>
              </a:rPr>
              <a:t>http://visual.ly/guide-womens-clothing-based-body-type</a:t>
            </a:r>
          </a:p>
        </p:txBody>
      </p:sp>
    </p:spTree>
    <p:extLst>
      <p:ext uri="{BB962C8B-B14F-4D97-AF65-F5344CB8AC3E}">
        <p14:creationId xmlns:p14="http://schemas.microsoft.com/office/powerpoint/2010/main" val="78868868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Choose fashions for a body</a:t>
            </a:r>
            <a:endParaRPr lang="en-US" dirty="0"/>
          </a:p>
        </p:txBody>
      </p:sp>
      <p:sp>
        <p:nvSpPr>
          <p:cNvPr id="3" name="Content Placeholder 2"/>
          <p:cNvSpPr>
            <a:spLocks noGrp="1"/>
          </p:cNvSpPr>
          <p:nvPr>
            <p:ph sz="half" idx="1"/>
          </p:nvPr>
        </p:nvSpPr>
        <p:spPr/>
        <p:txBody>
          <a:bodyPr>
            <a:normAutofit/>
          </a:bodyPr>
          <a:lstStyle/>
          <a:p>
            <a:pPr marL="109728" indent="0">
              <a:buNone/>
            </a:pPr>
            <a:r>
              <a:rPr lang="en-US" dirty="0" smtClean="0"/>
              <a:t>BOYS</a:t>
            </a:r>
          </a:p>
          <a:p>
            <a:pPr marL="109728" indent="0">
              <a:buNone/>
            </a:pPr>
            <a:endParaRPr lang="en-US" dirty="0"/>
          </a:p>
          <a:p>
            <a:pPr marL="109728" indent="0">
              <a:buNone/>
            </a:pPr>
            <a:r>
              <a:rPr lang="en-US" dirty="0" smtClean="0"/>
              <a:t>Choose fashions from a clothing advertisement that would look good on your body type.  Remember the pointers learned.</a:t>
            </a:r>
          </a:p>
          <a:p>
            <a:pPr marL="109728" indent="0">
              <a:buNone/>
            </a:pPr>
            <a:r>
              <a:rPr lang="en-US" dirty="0" smtClean="0"/>
              <a:t>OR</a:t>
            </a:r>
            <a:endParaRPr lang="en-US" dirty="0"/>
          </a:p>
          <a:p>
            <a:pPr marL="109728" indent="0">
              <a:buNone/>
            </a:pPr>
            <a:r>
              <a:rPr lang="en-US" dirty="0" smtClean="0"/>
              <a:t>Go online to the following site and dress the guy:</a:t>
            </a:r>
          </a:p>
          <a:p>
            <a:pPr marL="109728" indent="0">
              <a:buNone/>
            </a:pPr>
            <a:r>
              <a:rPr lang="en-US" dirty="0" smtClean="0">
                <a:hlinkClick r:id="rId2"/>
              </a:rPr>
              <a:t>http</a:t>
            </a:r>
            <a:r>
              <a:rPr lang="en-US" dirty="0">
                <a:hlinkClick r:id="rId2"/>
              </a:rPr>
              <a:t>://</a:t>
            </a:r>
            <a:r>
              <a:rPr lang="en-US" dirty="0" smtClean="0">
                <a:hlinkClick r:id="rId2"/>
              </a:rPr>
              <a:t>hair-boys.goldhairgames.com/hair-games-for-boys/153-hair-games-and-dress-up-for-boys</a:t>
            </a:r>
            <a:endParaRPr lang="en-US" dirty="0" smtClean="0"/>
          </a:p>
          <a:p>
            <a:pPr marL="109728" indent="0">
              <a:buNone/>
            </a:pPr>
            <a:endParaRPr lang="en-US" dirty="0"/>
          </a:p>
        </p:txBody>
      </p:sp>
      <p:sp>
        <p:nvSpPr>
          <p:cNvPr id="4" name="Content Placeholder 3"/>
          <p:cNvSpPr>
            <a:spLocks noGrp="1"/>
          </p:cNvSpPr>
          <p:nvPr>
            <p:ph sz="half" idx="2"/>
          </p:nvPr>
        </p:nvSpPr>
        <p:spPr/>
        <p:txBody>
          <a:bodyPr>
            <a:normAutofit/>
          </a:bodyPr>
          <a:lstStyle/>
          <a:p>
            <a:pPr marL="109728" indent="0">
              <a:buNone/>
            </a:pPr>
            <a:r>
              <a:rPr lang="en-US" dirty="0" smtClean="0"/>
              <a:t>GIRLS</a:t>
            </a:r>
          </a:p>
          <a:p>
            <a:pPr marL="109728" indent="0">
              <a:buNone/>
            </a:pPr>
            <a:endParaRPr lang="en-US" dirty="0"/>
          </a:p>
          <a:p>
            <a:pPr marL="109728" indent="0">
              <a:buNone/>
            </a:pPr>
            <a:r>
              <a:rPr lang="en-US" dirty="0"/>
              <a:t>Choose fashions from a clothing advertisement that would look good on your body type.  Remember the pointers learned.</a:t>
            </a:r>
          </a:p>
          <a:p>
            <a:pPr marL="109728" indent="0">
              <a:buNone/>
            </a:pPr>
            <a:r>
              <a:rPr lang="en-US" dirty="0" smtClean="0"/>
              <a:t>OR</a:t>
            </a:r>
          </a:p>
          <a:p>
            <a:pPr marL="109728" indent="0">
              <a:buNone/>
            </a:pPr>
            <a:r>
              <a:rPr lang="en-US" dirty="0"/>
              <a:t>Go online to the following site and dress the </a:t>
            </a:r>
            <a:r>
              <a:rPr lang="en-US" dirty="0" smtClean="0"/>
              <a:t>girl:</a:t>
            </a:r>
            <a:endParaRPr lang="en-US" dirty="0"/>
          </a:p>
          <a:p>
            <a:pPr marL="109728" indent="0">
              <a:buNone/>
            </a:pPr>
            <a:r>
              <a:rPr lang="en-US" dirty="0">
                <a:hlinkClick r:id="rId3"/>
              </a:rPr>
              <a:t>http://</a:t>
            </a:r>
            <a:r>
              <a:rPr lang="en-US" dirty="0" smtClean="0">
                <a:hlinkClick r:id="rId3"/>
              </a:rPr>
              <a:t>hairstyles.goldhairgames.com/hairstyles/148-cold-fashion-and-hair-styles</a:t>
            </a:r>
            <a:endParaRPr lang="en-US" dirty="0" smtClean="0"/>
          </a:p>
          <a:p>
            <a:pPr marL="109728" indent="0">
              <a:buNone/>
            </a:pPr>
            <a:endParaRPr lang="en-US" dirty="0"/>
          </a:p>
        </p:txBody>
      </p:sp>
    </p:spTree>
    <p:extLst>
      <p:ext uri="{BB962C8B-B14F-4D97-AF65-F5344CB8AC3E}">
        <p14:creationId xmlns:p14="http://schemas.microsoft.com/office/powerpoint/2010/main" val="7038652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9848"/>
          </a:xfrm>
        </p:spPr>
        <p:txBody>
          <a:bodyPr>
            <a:normAutofit/>
          </a:bodyPr>
          <a:lstStyle/>
          <a:p>
            <a:r>
              <a:rPr lang="en-US" dirty="0" smtClean="0"/>
              <a:t>Choose a hairstyle that fits you</a:t>
            </a:r>
            <a:endParaRPr lang="en-US" dirty="0"/>
          </a:p>
        </p:txBody>
      </p:sp>
      <p:sp>
        <p:nvSpPr>
          <p:cNvPr id="3" name="TextBox 2"/>
          <p:cNvSpPr txBox="1"/>
          <p:nvPr/>
        </p:nvSpPr>
        <p:spPr>
          <a:xfrm>
            <a:off x="209039" y="5695950"/>
            <a:ext cx="10249922" cy="923330"/>
          </a:xfrm>
          <a:prstGeom prst="rect">
            <a:avLst/>
          </a:prstGeom>
          <a:noFill/>
        </p:spPr>
        <p:txBody>
          <a:bodyPr wrap="none" rtlCol="0">
            <a:spAutoFit/>
          </a:bodyPr>
          <a:lstStyle/>
          <a:p>
            <a:r>
              <a:rPr lang="en-US" dirty="0" smtClean="0">
                <a:solidFill>
                  <a:prstClr val="black"/>
                </a:solidFill>
              </a:rPr>
              <a:t>Website resources:</a:t>
            </a:r>
          </a:p>
          <a:p>
            <a:r>
              <a:rPr lang="en-US" dirty="0">
                <a:solidFill>
                  <a:prstClr val="black"/>
                </a:solidFill>
                <a:hlinkClick r:id="rId3"/>
              </a:rPr>
              <a:t>http://</a:t>
            </a:r>
            <a:r>
              <a:rPr lang="en-US" dirty="0" smtClean="0">
                <a:solidFill>
                  <a:prstClr val="black"/>
                </a:solidFill>
                <a:hlinkClick r:id="rId3"/>
              </a:rPr>
              <a:t>www.thehairstyler.com/features/articles/hairstyles/the-right-hairstyle-for-your-face-shape</a:t>
            </a:r>
            <a:endParaRPr lang="en-US" dirty="0" smtClean="0">
              <a:solidFill>
                <a:prstClr val="black"/>
              </a:solidFill>
            </a:endParaRPr>
          </a:p>
          <a:p>
            <a:endParaRPr lang="en-US" dirty="0">
              <a:solidFill>
                <a:prstClr val="black"/>
              </a:solidFill>
            </a:endParaRPr>
          </a:p>
        </p:txBody>
      </p:sp>
      <p:sp>
        <p:nvSpPr>
          <p:cNvPr id="4" name="TextBox 3"/>
          <p:cNvSpPr txBox="1"/>
          <p:nvPr/>
        </p:nvSpPr>
        <p:spPr>
          <a:xfrm>
            <a:off x="609600" y="1447800"/>
            <a:ext cx="7447873" cy="646331"/>
          </a:xfrm>
          <a:prstGeom prst="rect">
            <a:avLst/>
          </a:prstGeom>
          <a:noFill/>
        </p:spPr>
        <p:txBody>
          <a:bodyPr wrap="none" rtlCol="0">
            <a:spAutoFit/>
          </a:bodyPr>
          <a:lstStyle/>
          <a:p>
            <a:r>
              <a:rPr lang="en-US" dirty="0">
                <a:solidFill>
                  <a:prstClr val="black"/>
                </a:solidFill>
              </a:rPr>
              <a:t>When identifying the best hairstyle for you it’s crucial you first identify</a:t>
            </a:r>
            <a:r>
              <a:rPr lang="en-US" dirty="0" smtClean="0">
                <a:solidFill>
                  <a:prstClr val="black"/>
                </a:solidFill>
              </a:rPr>
              <a:t>:</a:t>
            </a:r>
          </a:p>
          <a:p>
            <a:r>
              <a:rPr lang="en-US" dirty="0" smtClean="0">
                <a:solidFill>
                  <a:prstClr val="black"/>
                </a:solidFill>
              </a:rPr>
              <a:t> </a:t>
            </a:r>
            <a:r>
              <a:rPr lang="en-US" b="1" dirty="0">
                <a:solidFill>
                  <a:prstClr val="black"/>
                </a:solidFill>
              </a:rPr>
              <a:t>1) Your face shape</a:t>
            </a:r>
            <a:r>
              <a:rPr lang="en-US" dirty="0">
                <a:solidFill>
                  <a:prstClr val="black"/>
                </a:solidFill>
              </a:rPr>
              <a:t>, and </a:t>
            </a:r>
            <a:r>
              <a:rPr lang="en-US" b="1" dirty="0">
                <a:solidFill>
                  <a:prstClr val="black"/>
                </a:solidFill>
              </a:rPr>
              <a:t>2) Your hair texture</a:t>
            </a:r>
            <a:r>
              <a:rPr lang="en-US" dirty="0">
                <a:solidFill>
                  <a:prstClr val="black"/>
                </a:solidFill>
              </a:rPr>
              <a:t>.</a:t>
            </a:r>
          </a:p>
        </p:txBody>
      </p:sp>
      <p:pic>
        <p:nvPicPr>
          <p:cNvPr id="6" name="iNWHrgWZTYg"/>
          <p:cNvPicPr>
            <a:picLocks noRot="1" noChangeAspect="1"/>
          </p:cNvPicPr>
          <p:nvPr>
            <a:videoFile r:link="rId1"/>
          </p:nvPr>
        </p:nvPicPr>
        <p:blipFill>
          <a:blip r:embed="rId4"/>
          <a:stretch>
            <a:fillRect/>
          </a:stretch>
        </p:blipFill>
        <p:spPr>
          <a:xfrm>
            <a:off x="1216766" y="2094131"/>
            <a:ext cx="6403234" cy="3601819"/>
          </a:xfrm>
          <a:prstGeom prst="rect">
            <a:avLst/>
          </a:prstGeom>
        </p:spPr>
      </p:pic>
    </p:spTree>
    <p:extLst>
      <p:ext uri="{BB962C8B-B14F-4D97-AF65-F5344CB8AC3E}">
        <p14:creationId xmlns:p14="http://schemas.microsoft.com/office/powerpoint/2010/main" val="22098698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3886200" cy="1447800"/>
          </a:xfrm>
        </p:spPr>
        <p:txBody>
          <a:bodyPr>
            <a:normAutofit fontScale="90000"/>
          </a:bodyPr>
          <a:lstStyle/>
          <a:p>
            <a:r>
              <a:rPr lang="en-US" dirty="0" smtClean="0"/>
              <a:t>Another look …. choosing hairstyle</a:t>
            </a:r>
            <a:endParaRPr lang="en-US" dirty="0"/>
          </a:p>
        </p:txBody>
      </p:sp>
      <p:pic>
        <p:nvPicPr>
          <p:cNvPr id="3" name="-pCMb1zTdPU"/>
          <p:cNvPicPr>
            <a:picLocks noRot="1" noChangeAspect="1"/>
          </p:cNvPicPr>
          <p:nvPr>
            <a:videoFile r:link="rId1"/>
          </p:nvPr>
        </p:nvPicPr>
        <p:blipFill>
          <a:blip r:embed="rId3"/>
          <a:stretch>
            <a:fillRect/>
          </a:stretch>
        </p:blipFill>
        <p:spPr>
          <a:xfrm>
            <a:off x="457200" y="2743200"/>
            <a:ext cx="6485464" cy="3648074"/>
          </a:xfrm>
          <a:prstGeom prst="rect">
            <a:avLst/>
          </a:prstGeom>
        </p:spPr>
      </p:pic>
      <p:pic>
        <p:nvPicPr>
          <p:cNvPr id="2050" name="Picture 2" descr="Image result for how to choose a hairstyle to fit your fa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1" y="457199"/>
            <a:ext cx="4281714" cy="210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05570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 men – how to choose a hairstyle</a:t>
            </a:r>
            <a:endParaRPr lang="en-US" dirty="0"/>
          </a:p>
        </p:txBody>
      </p:sp>
      <p:pic>
        <p:nvPicPr>
          <p:cNvPr id="3" name="_uqe3cvNPYk"/>
          <p:cNvPicPr>
            <a:picLocks noRot="1" noChangeAspect="1"/>
          </p:cNvPicPr>
          <p:nvPr>
            <a:videoFile r:link="rId1"/>
          </p:nvPr>
        </p:nvPicPr>
        <p:blipFill>
          <a:blip r:embed="rId3"/>
          <a:stretch>
            <a:fillRect/>
          </a:stretch>
        </p:blipFill>
        <p:spPr>
          <a:xfrm>
            <a:off x="762000" y="2143125"/>
            <a:ext cx="7476067" cy="4205287"/>
          </a:xfrm>
          <a:prstGeom prst="rect">
            <a:avLst/>
          </a:prstGeom>
        </p:spPr>
      </p:pic>
    </p:spTree>
    <p:extLst>
      <p:ext uri="{BB962C8B-B14F-4D97-AF65-F5344CB8AC3E}">
        <p14:creationId xmlns:p14="http://schemas.microsoft.com/office/powerpoint/2010/main" val="40314833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1430</TotalTime>
  <Words>1950</Words>
  <Application>Microsoft Office PowerPoint</Application>
  <PresentationFormat>On-screen Show (4:3)</PresentationFormat>
  <Paragraphs>247</Paragraphs>
  <Slides>61</Slides>
  <Notes>0</Notes>
  <HiddenSlides>0</HiddenSlides>
  <MMClips>42</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Urban</vt:lpstr>
      <vt:lpstr>Christian Manners &amp; Grooming</vt:lpstr>
      <vt:lpstr>Inner Beauty and Strength</vt:lpstr>
      <vt:lpstr>JESUS</vt:lpstr>
      <vt:lpstr>MY WORTH ACCORDING TO THE LORD</vt:lpstr>
      <vt:lpstr>Are names important to God? Does He know your name?</vt:lpstr>
      <vt:lpstr>How can I keep my soul “clean”?</vt:lpstr>
      <vt:lpstr>Keep your thought life clean</vt:lpstr>
      <vt:lpstr>PowerPoint Presentation</vt:lpstr>
      <vt:lpstr>Keep your thoughts positive</vt:lpstr>
      <vt:lpstr>Read Psalms 19:14</vt:lpstr>
      <vt:lpstr>PROPER Behavior</vt:lpstr>
      <vt:lpstr>What are some proper conversational skills?</vt:lpstr>
      <vt:lpstr>PowerPoint Presentation</vt:lpstr>
      <vt:lpstr>Body language     and  Good Manners</vt:lpstr>
      <vt:lpstr>What should I say?</vt:lpstr>
      <vt:lpstr>Small Talk and Conversations</vt:lpstr>
      <vt:lpstr>How do you show concern for others?</vt:lpstr>
      <vt:lpstr>How do you show concern for others?</vt:lpstr>
      <vt:lpstr>Try it – Be empathetic</vt:lpstr>
      <vt:lpstr>How should I answer the phone?</vt:lpstr>
      <vt:lpstr>Maintain sexual purity</vt:lpstr>
      <vt:lpstr>A perfect date</vt:lpstr>
      <vt:lpstr>A perfect date….</vt:lpstr>
      <vt:lpstr>Chivalry is alive: Be a Gentleman</vt:lpstr>
      <vt:lpstr>Ladylike charm with grace &amp; elegance</vt:lpstr>
      <vt:lpstr>Be a lady with GRACE and elegance</vt:lpstr>
      <vt:lpstr>Gentlemen assist a lady with a coat</vt:lpstr>
      <vt:lpstr>What has your family taught you about meat time etiquette?</vt:lpstr>
      <vt:lpstr>Proper mealtime behavior</vt:lpstr>
      <vt:lpstr>Proper mealtime behavior</vt:lpstr>
      <vt:lpstr>Proper mealtime behavior</vt:lpstr>
      <vt:lpstr>Properly set a table</vt:lpstr>
      <vt:lpstr>Formal Dining Etiquette</vt:lpstr>
      <vt:lpstr>Formal Table setting</vt:lpstr>
      <vt:lpstr>  Meal Time Etiquette Quiz  What do you know about meal etiquette?  How should I proceed with a table serving like this:  </vt:lpstr>
      <vt:lpstr>Proper meal time behavior</vt:lpstr>
      <vt:lpstr>Health and Wellness</vt:lpstr>
      <vt:lpstr>How can you overcome  self-consciousness  and social embarrassment</vt:lpstr>
      <vt:lpstr>Describe the benefits of good posture.</vt:lpstr>
      <vt:lpstr>Describe good posture.</vt:lpstr>
      <vt:lpstr>Exercise to improve your posture</vt:lpstr>
      <vt:lpstr>Describe the benefits of good posture.</vt:lpstr>
      <vt:lpstr>Why is physical fitness important?</vt:lpstr>
      <vt:lpstr>Time to get moving!</vt:lpstr>
      <vt:lpstr>What is the importance of proper grooming?  Why should we do the following:</vt:lpstr>
      <vt:lpstr>Cleanliness is next to godliness</vt:lpstr>
      <vt:lpstr>How to wash hair</vt:lpstr>
      <vt:lpstr>How to wash hands</vt:lpstr>
      <vt:lpstr>Why is your face     important?</vt:lpstr>
      <vt:lpstr>Care for your face</vt:lpstr>
      <vt:lpstr>Sleep affects your face &amp; appearance</vt:lpstr>
      <vt:lpstr>Facial Expressions</vt:lpstr>
      <vt:lpstr>Dress Your Best</vt:lpstr>
      <vt:lpstr>Dressing for your Body Type</vt:lpstr>
      <vt:lpstr>Choosing jeans for your body type</vt:lpstr>
      <vt:lpstr>5 dresses for  5 body types</vt:lpstr>
      <vt:lpstr>PowerPoint Presentation</vt:lpstr>
      <vt:lpstr>Choose fashions for a body</vt:lpstr>
      <vt:lpstr>Choose a hairstyle that fits you</vt:lpstr>
      <vt:lpstr>Another look …. choosing hairstyle</vt:lpstr>
      <vt:lpstr>For men – how to choose a hairstyle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Christian Manners &amp; Grooming</dc:title>
  <dc:creator>Welcome Janelle</dc:creator>
  <cp:lastModifiedBy>Welcome Janelle</cp:lastModifiedBy>
  <cp:revision>126</cp:revision>
  <dcterms:created xsi:type="dcterms:W3CDTF">2016-12-08T00:39:17Z</dcterms:created>
  <dcterms:modified xsi:type="dcterms:W3CDTF">2017-09-25T16:15:24Z</dcterms:modified>
</cp:coreProperties>
</file>