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 id="301" r:id="rId10"/>
    <p:sldId id="292" r:id="rId11"/>
    <p:sldId id="302" r:id="rId12"/>
    <p:sldId id="268" r:id="rId13"/>
    <p:sldId id="312" r:id="rId14"/>
    <p:sldId id="265" r:id="rId15"/>
    <p:sldId id="294" r:id="rId16"/>
    <p:sldId id="266" r:id="rId17"/>
    <p:sldId id="304" r:id="rId18"/>
    <p:sldId id="303" r:id="rId19"/>
    <p:sldId id="295" r:id="rId20"/>
    <p:sldId id="267" r:id="rId21"/>
    <p:sldId id="305" r:id="rId22"/>
    <p:sldId id="297" r:id="rId23"/>
    <p:sldId id="291" r:id="rId24"/>
    <p:sldId id="296" r:id="rId25"/>
    <p:sldId id="269" r:id="rId26"/>
    <p:sldId id="286" r:id="rId27"/>
    <p:sldId id="289" r:id="rId28"/>
    <p:sldId id="287" r:id="rId29"/>
    <p:sldId id="298" r:id="rId30"/>
    <p:sldId id="306" r:id="rId31"/>
    <p:sldId id="288" r:id="rId32"/>
    <p:sldId id="307" r:id="rId33"/>
    <p:sldId id="308" r:id="rId34"/>
    <p:sldId id="270" r:id="rId35"/>
    <p:sldId id="299" r:id="rId36"/>
    <p:sldId id="257" r:id="rId37"/>
    <p:sldId id="309" r:id="rId38"/>
    <p:sldId id="272" r:id="rId39"/>
    <p:sldId id="273" r:id="rId40"/>
    <p:sldId id="274" r:id="rId41"/>
    <p:sldId id="310" r:id="rId42"/>
    <p:sldId id="311" r:id="rId43"/>
    <p:sldId id="275" r:id="rId44"/>
    <p:sldId id="276" r:id="rId45"/>
    <p:sldId id="277" r:id="rId46"/>
    <p:sldId id="280" r:id="rId47"/>
    <p:sldId id="278" r:id="rId48"/>
    <p:sldId id="281" r:id="rId49"/>
    <p:sldId id="282" r:id="rId50"/>
    <p:sldId id="283" r:id="rId51"/>
    <p:sldId id="284" r:id="rId52"/>
    <p:sldId id="285" r:id="rId53"/>
    <p:sldId id="279"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88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AEB998C-6C44-4ACD-AC40-0768071CD583}" type="datetimeFigureOut">
              <a:rPr lang="en-US" smtClean="0"/>
              <a:t>9/25/2017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535D8E-C4F1-4DF3-9F41-496611A6DF74}" type="slidenum">
              <a:rPr lang="en-US" smtClean="0"/>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EB998C-6C44-4ACD-AC40-0768071CD583}" type="datetimeFigureOut">
              <a:rPr lang="en-US" smtClean="0"/>
              <a:t>9/25/2017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535D8E-C4F1-4DF3-9F41-496611A6DF7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EB998C-6C44-4ACD-AC40-0768071CD583}" type="datetimeFigureOut">
              <a:rPr lang="en-US" smtClean="0"/>
              <a:t>9/25/2017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535D8E-C4F1-4DF3-9F41-496611A6DF74}" type="slidenum">
              <a:rPr lang="en-US" smtClean="0"/>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AEB998C-6C44-4ACD-AC40-0768071CD583}" type="datetimeFigureOut">
              <a:rPr lang="en-US" smtClean="0"/>
              <a:t>9/25/2017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535D8E-C4F1-4DF3-9F41-496611A6DF7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EB998C-6C44-4ACD-AC40-0768071CD583}" type="datetimeFigureOut">
              <a:rPr lang="en-US" smtClean="0"/>
              <a:t>9/25/2017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535D8E-C4F1-4DF3-9F41-496611A6DF74}" type="slidenum">
              <a:rPr lang="en-US" smtClean="0"/>
              <a:t>‹#›</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AEB998C-6C44-4ACD-AC40-0768071CD583}" type="datetimeFigureOut">
              <a:rPr lang="en-US" smtClean="0"/>
              <a:t>9/25/2017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535D8E-C4F1-4DF3-9F41-496611A6DF7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EB998C-6C44-4ACD-AC40-0768071CD583}" type="datetimeFigureOut">
              <a:rPr lang="en-US" smtClean="0"/>
              <a:t>9/25/2017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535D8E-C4F1-4DF3-9F41-496611A6DF7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EB998C-6C44-4ACD-AC40-0768071CD583}" type="datetimeFigureOut">
              <a:rPr lang="en-US" smtClean="0"/>
              <a:t>9/25/2017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535D8E-C4F1-4DF3-9F41-496611A6DF74}" type="slidenum">
              <a:rPr lang="en-US" smtClean="0"/>
              <a:t>‹#›</a:t>
            </a:fld>
            <a:endParaRPr lang="en-US"/>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EB998C-6C44-4ACD-AC40-0768071CD583}" type="datetimeFigureOut">
              <a:rPr lang="en-US" smtClean="0"/>
              <a:t>9/25/2017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535D8E-C4F1-4DF3-9F41-496611A6DF7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EB998C-6C44-4ACD-AC40-0768071CD583}" type="datetimeFigureOut">
              <a:rPr lang="en-US" smtClean="0"/>
              <a:t>9/25/2017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535D8E-C4F1-4DF3-9F41-496611A6DF7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EB998C-6C44-4ACD-AC40-0768071CD583}" type="datetimeFigureOut">
              <a:rPr lang="en-US" smtClean="0"/>
              <a:t>9/25/2017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535D8E-C4F1-4DF3-9F41-496611A6DF7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0AEB998C-6C44-4ACD-AC40-0768071CD583}" type="datetimeFigureOut">
              <a:rPr lang="en-US" smtClean="0"/>
              <a:t>9/25/2017</a:t>
            </a:fld>
            <a:endParaRPr lang="en-US"/>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US"/>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16535D8E-C4F1-4DF3-9F41-496611A6DF74}" type="slidenum">
              <a:rPr lang="en-US" smtClean="0"/>
              <a:t>‹#›</a:t>
            </a:fld>
            <a:endParaRPr lang="en-US"/>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luTRnCoeD4c" TargetMode="External"/><Relationship Id="rId1" Type="http://schemas.openxmlformats.org/officeDocument/2006/relationships/video" Target="https://www.youtube.com/embed/gphUk_0qt_U" TargetMode="Externa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2g6OoxL2-J8" TargetMode="External"/><Relationship Id="rId1" Type="http://schemas.openxmlformats.org/officeDocument/2006/relationships/video" Target="https://www.youtube.com/embed/v-P8a8HMf2s" TargetMode="Externa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Lb8tKXAdy2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7gZ3iMgfowo" TargetMode="Externa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https://www.youtube.com/embed/taqmdJC46xM" TargetMode="External"/><Relationship Id="rId1" Type="http://schemas.openxmlformats.org/officeDocument/2006/relationships/video" Target="https://www.youtube.com/embed/3RTdYwik5jM" TargetMode="Externa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TH0VlerGgA" TargetMode="External"/><Relationship Id="rId1" Type="http://schemas.openxmlformats.org/officeDocument/2006/relationships/video" Target="https://www.youtube.com/embed/cVSiJyviB4g" TargetMode="External"/><Relationship Id="rId6" Type="http://schemas.openxmlformats.org/officeDocument/2006/relationships/image" Target="../media/image7.gif"/><Relationship Id="rId5" Type="http://schemas.openxmlformats.org/officeDocument/2006/relationships/image" Target="../media/image6.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RA5itaSHQKU" TargetMode="Externa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video" Target="https://www.youtube.com/embed/WyOkVhEEFQI" TargetMode="External"/><Relationship Id="rId6" Type="http://schemas.openxmlformats.org/officeDocument/2006/relationships/image" Target="../media/image3.png"/><Relationship Id="rId5" Type="http://schemas.openxmlformats.org/officeDocument/2006/relationships/image" Target="../media/image10.jpeg"/><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b30rvVpcXN8"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vlB_ZfqWp3g" TargetMode="Externa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7sXbtRgYb_0" TargetMode="External"/><Relationship Id="rId1" Type="http://schemas.openxmlformats.org/officeDocument/2006/relationships/video" Target="https://www.youtube.com/embed/s2xlC5tWSfE" TargetMode="Externa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6.xml"/><Relationship Id="rId1" Type="http://schemas.openxmlformats.org/officeDocument/2006/relationships/video" Target="https://www.youtube.com/embed/QS49wGhYwvU" TargetMode="External"/><Relationship Id="rId4" Type="http://schemas.openxmlformats.org/officeDocument/2006/relationships/hyperlink" Target="https://www.facebook.com/techinsider/videos/652886031576423/"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6.xml"/><Relationship Id="rId1" Type="http://schemas.openxmlformats.org/officeDocument/2006/relationships/video" Target="https://www.youtube.com/embed/sID27Dwg1Kw"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6.xml"/><Relationship Id="rId1" Type="http://schemas.openxmlformats.org/officeDocument/2006/relationships/video" Target="https://www.youtube.com/embed/JC6gMrAcvSA"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c3SShhjhrSQ"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ExFxQg1067s"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6.xml"/><Relationship Id="rId1" Type="http://schemas.openxmlformats.org/officeDocument/2006/relationships/video" Target="https://www.youtube.com/embed/3pfbwJLJA_s" TargetMode="Externa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YU5do8YHBdc" TargetMode="External"/><Relationship Id="rId1" Type="http://schemas.openxmlformats.org/officeDocument/2006/relationships/video" Target="https://www.youtube.com/embed/VSyuBMEwfrk" TargetMode="External"/><Relationship Id="rId6" Type="http://schemas.openxmlformats.org/officeDocument/2006/relationships/image" Target="../media/image14.jpeg"/><Relationship Id="rId5" Type="http://schemas.openxmlformats.org/officeDocument/2006/relationships/image" Target="../media/image13.gif"/><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vGSl8cupnTk"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gM_eWcRiWiA" TargetMode="External"/><Relationship Id="rId4" Type="http://schemas.openxmlformats.org/officeDocument/2006/relationships/image" Target="../media/image15.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slideLayout" Target="../slideLayouts/slideLayout2.xml"/><Relationship Id="rId1" Type="http://schemas.openxmlformats.org/officeDocument/2006/relationships/video" Target="https://www.youtube.com/embed/vMkDtw_5yaY" TargetMode="External"/><Relationship Id="rId5" Type="http://schemas.openxmlformats.org/officeDocument/2006/relationships/image" Target="../media/image17.gif"/><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h4L-P5nx5xA" TargetMode="External"/><Relationship Id="rId4" Type="http://schemas.openxmlformats.org/officeDocument/2006/relationships/image" Target="../media/image18.jpe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21cjv8UrIjk" TargetMode="External"/><Relationship Id="rId1" Type="http://schemas.openxmlformats.org/officeDocument/2006/relationships/video" Target="https://www.youtube.com/embed/_YeerTzIn_8" TargetMode="External"/><Relationship Id="rId6" Type="http://schemas.openxmlformats.org/officeDocument/2006/relationships/image" Target="../media/image20.gif"/><Relationship Id="rId5" Type="http://schemas.openxmlformats.org/officeDocument/2006/relationships/image" Target="../media/image19.jpe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2.xml"/><Relationship Id="rId1" Type="http://schemas.openxmlformats.org/officeDocument/2006/relationships/video" Target="https://www.youtube.com/embed/r30a5WiEP1w" TargetMode="External"/><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video" Target="https://www.youtube.com/embed/EeSU61kQb1g" TargetMode="External"/><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olbNCFO3Wmo" TargetMode="External"/><Relationship Id="rId4" Type="http://schemas.openxmlformats.org/officeDocument/2006/relationships/image" Target="../media/image23.png"/></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www.youtube.com/watch?v=K5EhzPNUpI8" TargetMode="Externa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video" Target="https://www.youtube.com/embed/wIRuFZnEquM" TargetMode="External"/><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D_XN2Lq4QAY"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2.xml"/><Relationship Id="rId1" Type="http://schemas.openxmlformats.org/officeDocument/2006/relationships/video" Target="https://www.youtube.com/embed/3tCpCM5Hf4I" TargetMode="External"/><Relationship Id="rId5" Type="http://schemas.openxmlformats.org/officeDocument/2006/relationships/image" Target="../media/image3.png"/><Relationship Id="rId4" Type="http://schemas.openxmlformats.org/officeDocument/2006/relationships/image" Target="../media/image28.gif"/></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LRlyHI9eoW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6600" dirty="0" smtClean="0">
                <a:effectLst>
                  <a:outerShdw blurRad="38100" dist="38100" dir="2700000" algn="tl">
                    <a:srgbClr val="000000">
                      <a:alpha val="43137"/>
                    </a:srgbClr>
                  </a:outerShdw>
                </a:effectLst>
              </a:rPr>
              <a:t>Basic Rescue</a:t>
            </a:r>
            <a:br>
              <a:rPr lang="en-US" sz="6600" dirty="0" smtClean="0">
                <a:effectLst>
                  <a:outerShdw blurRad="38100" dist="38100" dir="2700000" algn="tl">
                    <a:srgbClr val="000000">
                      <a:alpha val="43137"/>
                    </a:srgbClr>
                  </a:outerShdw>
                </a:effectLst>
              </a:rPr>
            </a:br>
            <a:r>
              <a:rPr lang="en-US" sz="6600" dirty="0" smtClean="0">
                <a:effectLst>
                  <a:outerShdw blurRad="38100" dist="38100" dir="2700000" algn="tl">
                    <a:srgbClr val="000000">
                      <a:alpha val="43137"/>
                    </a:srgbClr>
                  </a:outerShdw>
                </a:effectLst>
              </a:rPr>
              <a:t>in an Emergency</a:t>
            </a:r>
            <a:endParaRPr lang="en-US" sz="6600"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762000" y="4724400"/>
            <a:ext cx="6858000" cy="609600"/>
          </a:xfrm>
        </p:spPr>
        <p:txBody>
          <a:bodyPr>
            <a:normAutofit fontScale="85000" lnSpcReduction="10000"/>
          </a:bodyPr>
          <a:lstStyle/>
          <a:p>
            <a:r>
              <a:rPr lang="en-US" dirty="0" smtClean="0"/>
              <a:t>Pathfinder Honor and part of the Explorer Classwork</a:t>
            </a:r>
            <a:endParaRPr lang="en-US" dirty="0"/>
          </a:p>
        </p:txBody>
      </p:sp>
      <p:pic>
        <p:nvPicPr>
          <p:cNvPr id="1026" name="Picture 2" descr="http://www.investitureachievement.org/wiki/images/thumb/7/74/Basic_Rescue.png/150px-Basic_Rescu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5181600"/>
            <a:ext cx="1428750" cy="1266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2846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it’s an emergency</a:t>
            </a:r>
            <a:endParaRPr lang="en-US" dirty="0"/>
          </a:p>
        </p:txBody>
      </p:sp>
      <p:sp>
        <p:nvSpPr>
          <p:cNvPr id="3" name="Text Placeholder 2"/>
          <p:cNvSpPr>
            <a:spLocks noGrp="1"/>
          </p:cNvSpPr>
          <p:nvPr>
            <p:ph type="body" idx="1"/>
          </p:nvPr>
        </p:nvSpPr>
        <p:spPr/>
        <p:txBody>
          <a:bodyPr/>
          <a:lstStyle/>
          <a:p>
            <a:r>
              <a:rPr lang="en-US" dirty="0" smtClean="0"/>
              <a:t>Definitions &amp; Indications</a:t>
            </a:r>
            <a:endParaRPr lang="en-US" dirty="0"/>
          </a:p>
        </p:txBody>
      </p:sp>
    </p:spTree>
    <p:extLst>
      <p:ext uri="{BB962C8B-B14F-4D97-AF65-F5344CB8AC3E}">
        <p14:creationId xmlns:p14="http://schemas.microsoft.com/office/powerpoint/2010/main" val="12792447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09600"/>
            <a:ext cx="6781800" cy="685800"/>
          </a:xfrm>
        </p:spPr>
        <p:txBody>
          <a:bodyPr>
            <a:normAutofit/>
          </a:bodyPr>
          <a:lstStyle/>
          <a:p>
            <a:r>
              <a:rPr lang="en-US" sz="2400" dirty="0" smtClean="0">
                <a:latin typeface="Britannic Bold" panose="020B0903060703020204" pitchFamily="34" charset="0"/>
              </a:rPr>
              <a:t>Define “emergency rescue”</a:t>
            </a:r>
            <a:endParaRPr lang="en-US" sz="2400" dirty="0">
              <a:latin typeface="Britannic Bold" panose="020B0903060703020204" pitchFamily="34" charset="0"/>
            </a:endParaRPr>
          </a:p>
        </p:txBody>
      </p:sp>
      <p:sp>
        <p:nvSpPr>
          <p:cNvPr id="3" name="Content Placeholder 2"/>
          <p:cNvSpPr>
            <a:spLocks noGrp="1"/>
          </p:cNvSpPr>
          <p:nvPr>
            <p:ph idx="1"/>
          </p:nvPr>
        </p:nvSpPr>
        <p:spPr>
          <a:xfrm>
            <a:off x="762000" y="1981200"/>
            <a:ext cx="7543800" cy="3886200"/>
          </a:xfrm>
        </p:spPr>
        <p:txBody>
          <a:bodyPr/>
          <a:lstStyle/>
          <a:p>
            <a:pPr marL="0" indent="0">
              <a:buNone/>
            </a:pPr>
            <a:r>
              <a:rPr lang="en-US" dirty="0"/>
              <a:t>A rescue is the act of removing someone from danger. </a:t>
            </a:r>
            <a:endParaRPr lang="en-US" dirty="0" smtClean="0"/>
          </a:p>
          <a:p>
            <a:pPr marL="0" indent="0">
              <a:buNone/>
            </a:pPr>
            <a:r>
              <a:rPr lang="en-US" dirty="0" smtClean="0"/>
              <a:t>An </a:t>
            </a:r>
            <a:r>
              <a:rPr lang="en-US" dirty="0"/>
              <a:t>Emergency Rescue is a technical term for a rescue taking place under hazardous circumstances </a:t>
            </a:r>
            <a:r>
              <a:rPr lang="en-US" dirty="0" smtClean="0"/>
              <a:t>and with </a:t>
            </a:r>
            <a:r>
              <a:rPr lang="en-US" dirty="0"/>
              <a:t>high risk to the rescue personnel, but must be done immediately to save a person's life.</a:t>
            </a:r>
          </a:p>
        </p:txBody>
      </p:sp>
    </p:spTree>
    <p:extLst>
      <p:ext uri="{BB962C8B-B14F-4D97-AF65-F5344CB8AC3E}">
        <p14:creationId xmlns:p14="http://schemas.microsoft.com/office/powerpoint/2010/main" val="4151094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6781800" cy="685800"/>
          </a:xfrm>
        </p:spPr>
        <p:txBody>
          <a:bodyPr>
            <a:normAutofit fontScale="90000"/>
          </a:bodyPr>
          <a:lstStyle/>
          <a:p>
            <a:r>
              <a:rPr lang="en-US" sz="2400" dirty="0" smtClean="0">
                <a:latin typeface="Britannic Bold" panose="020B0903060703020204" pitchFamily="34" charset="0"/>
              </a:rPr>
              <a:t>Know 6 indications for the need of </a:t>
            </a:r>
            <a:br>
              <a:rPr lang="en-US" sz="2400" dirty="0" smtClean="0">
                <a:latin typeface="Britannic Bold" panose="020B0903060703020204" pitchFamily="34" charset="0"/>
              </a:rPr>
            </a:br>
            <a:r>
              <a:rPr lang="en-US" sz="2400" dirty="0">
                <a:latin typeface="Britannic Bold" panose="020B0903060703020204" pitchFamily="34" charset="0"/>
              </a:rPr>
              <a:t>	</a:t>
            </a:r>
            <a:r>
              <a:rPr lang="en-US" sz="2400" dirty="0" smtClean="0">
                <a:latin typeface="Britannic Bold" panose="020B0903060703020204" pitchFamily="34" charset="0"/>
              </a:rPr>
              <a:t>			an immediate rescue</a:t>
            </a:r>
            <a:endParaRPr lang="en-US" sz="2400" dirty="0">
              <a:latin typeface="Britannic Bold" panose="020B0903060703020204" pitchFamily="34" charset="0"/>
            </a:endParaRPr>
          </a:p>
        </p:txBody>
      </p:sp>
      <p:sp>
        <p:nvSpPr>
          <p:cNvPr id="3" name="Content Placeholder 2"/>
          <p:cNvSpPr>
            <a:spLocks noGrp="1"/>
          </p:cNvSpPr>
          <p:nvPr>
            <p:ph idx="1"/>
          </p:nvPr>
        </p:nvSpPr>
        <p:spPr>
          <a:xfrm>
            <a:off x="762000" y="1676400"/>
            <a:ext cx="7543800" cy="3886200"/>
          </a:xfrm>
        </p:spPr>
        <p:txBody>
          <a:bodyPr/>
          <a:lstStyle/>
          <a:p>
            <a:pPr marL="0" indent="0">
              <a:buNone/>
            </a:pPr>
            <a:r>
              <a:rPr lang="en-US" dirty="0"/>
              <a:t>1. The victim has stopped breathing</a:t>
            </a:r>
          </a:p>
          <a:p>
            <a:pPr marL="0" indent="0">
              <a:buNone/>
            </a:pPr>
            <a:r>
              <a:rPr lang="en-US" dirty="0"/>
              <a:t>2. The victim has severe bleeding</a:t>
            </a:r>
          </a:p>
          <a:p>
            <a:pPr marL="0" indent="0">
              <a:buNone/>
            </a:pPr>
            <a:r>
              <a:rPr lang="en-US" dirty="0"/>
              <a:t>3. The victim is being electrically shocked</a:t>
            </a:r>
          </a:p>
          <a:p>
            <a:pPr marL="0" indent="0">
              <a:buNone/>
            </a:pPr>
            <a:r>
              <a:rPr lang="en-US" dirty="0"/>
              <a:t>4. The victim has a heart attack</a:t>
            </a:r>
          </a:p>
          <a:p>
            <a:pPr marL="0" indent="0">
              <a:buNone/>
            </a:pPr>
            <a:r>
              <a:rPr lang="en-US" dirty="0"/>
              <a:t>5. The victim is on fire</a:t>
            </a:r>
          </a:p>
          <a:p>
            <a:pPr marL="0" indent="0">
              <a:buNone/>
            </a:pPr>
            <a:r>
              <a:rPr lang="en-US" dirty="0"/>
              <a:t>6. The victim is drowning</a:t>
            </a:r>
          </a:p>
          <a:p>
            <a:pPr marL="0" indent="0">
              <a:buNone/>
            </a:pPr>
            <a:r>
              <a:rPr lang="en-US" dirty="0"/>
              <a:t>7. The victim has been poisoned</a:t>
            </a:r>
          </a:p>
        </p:txBody>
      </p:sp>
    </p:spTree>
    <p:extLst>
      <p:ext uri="{BB962C8B-B14F-4D97-AF65-F5344CB8AC3E}">
        <p14:creationId xmlns:p14="http://schemas.microsoft.com/office/powerpoint/2010/main" val="4873472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Rescuing victim from a </a:t>
            </a:r>
            <a:br>
              <a:rPr lang="en-US" dirty="0" smtClean="0"/>
            </a:br>
            <a:r>
              <a:rPr lang="en-US" dirty="0" smtClean="0"/>
              <a:t>Life threatening situation</a:t>
            </a:r>
            <a:endParaRPr lang="en-US" dirty="0"/>
          </a:p>
        </p:txBody>
      </p:sp>
      <p:sp>
        <p:nvSpPr>
          <p:cNvPr id="3" name="Text Placeholder 2"/>
          <p:cNvSpPr>
            <a:spLocks noGrp="1"/>
          </p:cNvSpPr>
          <p:nvPr>
            <p:ph type="body" idx="1"/>
          </p:nvPr>
        </p:nvSpPr>
        <p:spPr/>
        <p:txBody>
          <a:bodyPr/>
          <a:lstStyle/>
          <a:p>
            <a:r>
              <a:rPr lang="en-US" dirty="0" smtClean="0"/>
              <a:t>Without getting hurt yourself</a:t>
            </a:r>
            <a:endParaRPr lang="en-US" dirty="0"/>
          </a:p>
        </p:txBody>
      </p:sp>
    </p:spTree>
    <p:extLst>
      <p:ext uri="{BB962C8B-B14F-4D97-AF65-F5344CB8AC3E}">
        <p14:creationId xmlns:p14="http://schemas.microsoft.com/office/powerpoint/2010/main" val="32265123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09600"/>
            <a:ext cx="6781800" cy="685800"/>
          </a:xfrm>
        </p:spPr>
        <p:txBody>
          <a:bodyPr>
            <a:normAutofit fontScale="90000"/>
          </a:bodyPr>
          <a:lstStyle/>
          <a:p>
            <a:r>
              <a:rPr lang="en-US" sz="2400" dirty="0" smtClean="0">
                <a:latin typeface="Britannic Bold" panose="020B0903060703020204" pitchFamily="34" charset="0"/>
              </a:rPr>
              <a:t>Know 6 procedures to follow before moving a victim from a life-threatening situation.</a:t>
            </a:r>
            <a:endParaRPr lang="en-US" sz="2400" dirty="0">
              <a:latin typeface="Britannic Bold" panose="020B0903060703020204" pitchFamily="34" charset="0"/>
            </a:endParaRPr>
          </a:p>
        </p:txBody>
      </p:sp>
      <p:sp>
        <p:nvSpPr>
          <p:cNvPr id="3" name="Content Placeholder 2"/>
          <p:cNvSpPr>
            <a:spLocks noGrp="1"/>
          </p:cNvSpPr>
          <p:nvPr>
            <p:ph idx="1"/>
          </p:nvPr>
        </p:nvSpPr>
        <p:spPr>
          <a:xfrm>
            <a:off x="838200" y="1447800"/>
            <a:ext cx="7772400" cy="4419600"/>
          </a:xfrm>
        </p:spPr>
        <p:txBody>
          <a:bodyPr>
            <a:normAutofit fontScale="92500"/>
          </a:bodyPr>
          <a:lstStyle/>
          <a:p>
            <a:pPr marL="0" indent="0">
              <a:buNone/>
            </a:pPr>
            <a:r>
              <a:rPr lang="en-US" dirty="0"/>
              <a:t>1. The first task is to assess the whole situation and to plan the rescue.</a:t>
            </a:r>
          </a:p>
          <a:p>
            <a:pPr marL="0" indent="0">
              <a:buNone/>
            </a:pPr>
            <a:r>
              <a:rPr lang="en-US" dirty="0"/>
              <a:t>2. Be sure you can perform the rescue without injuring yourself.</a:t>
            </a:r>
          </a:p>
          <a:p>
            <a:pPr marL="0" indent="0">
              <a:buNone/>
            </a:pPr>
            <a:r>
              <a:rPr lang="en-US" dirty="0"/>
              <a:t>3. Make sure that moving the victim will not cause additional injury.</a:t>
            </a:r>
          </a:p>
          <a:p>
            <a:pPr marL="0" indent="0">
              <a:buNone/>
            </a:pPr>
            <a:r>
              <a:rPr lang="en-US" dirty="0"/>
              <a:t>4. Know where you intend to move the victim before lifting him.</a:t>
            </a:r>
          </a:p>
          <a:p>
            <a:pPr marL="0" indent="0">
              <a:buNone/>
            </a:pPr>
            <a:r>
              <a:rPr lang="en-US" dirty="0"/>
              <a:t>5. If bystanders must be used, it is essential that they be briefed in thorough detail on what you want them to do.</a:t>
            </a:r>
          </a:p>
          <a:p>
            <a:pPr marL="0" indent="0">
              <a:buNone/>
            </a:pPr>
            <a:r>
              <a:rPr lang="en-US" dirty="0"/>
              <a:t>6. Unless the danger is immediate, any first aid should be given before moving the victim.</a:t>
            </a:r>
          </a:p>
          <a:p>
            <a:pPr marL="0" indent="0">
              <a:buNone/>
            </a:pPr>
            <a:r>
              <a:rPr lang="en-US" dirty="0"/>
              <a:t>7. If you suspect a spinal injury, do not move the victim.</a:t>
            </a:r>
          </a:p>
        </p:txBody>
      </p:sp>
    </p:spTree>
    <p:extLst>
      <p:ext uri="{BB962C8B-B14F-4D97-AF65-F5344CB8AC3E}">
        <p14:creationId xmlns:p14="http://schemas.microsoft.com/office/powerpoint/2010/main" val="33450144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6781800" cy="685800"/>
          </a:xfrm>
        </p:spPr>
        <p:txBody>
          <a:bodyPr>
            <a:normAutofit fontScale="90000"/>
          </a:bodyPr>
          <a:lstStyle/>
          <a:p>
            <a:r>
              <a:rPr lang="en-US" sz="2400" dirty="0" smtClean="0">
                <a:latin typeface="Britannic Bold" panose="020B0903060703020204" pitchFamily="34" charset="0"/>
              </a:rPr>
              <a:t>Know 5 principles involved in moving a victim from a life-threatening situation.</a:t>
            </a:r>
            <a:endParaRPr lang="en-US" sz="2400" dirty="0">
              <a:latin typeface="Britannic Bold" panose="020B0903060703020204" pitchFamily="34" charset="0"/>
            </a:endParaRPr>
          </a:p>
        </p:txBody>
      </p:sp>
      <p:sp>
        <p:nvSpPr>
          <p:cNvPr id="3" name="Content Placeholder 2"/>
          <p:cNvSpPr>
            <a:spLocks noGrp="1"/>
          </p:cNvSpPr>
          <p:nvPr>
            <p:ph idx="1"/>
          </p:nvPr>
        </p:nvSpPr>
        <p:spPr>
          <a:xfrm>
            <a:off x="762000" y="1676400"/>
            <a:ext cx="7543800" cy="4419600"/>
          </a:xfrm>
        </p:spPr>
        <p:txBody>
          <a:bodyPr>
            <a:normAutofit lnSpcReduction="10000"/>
          </a:bodyPr>
          <a:lstStyle/>
          <a:p>
            <a:pPr marL="0" indent="0">
              <a:buNone/>
            </a:pPr>
            <a:r>
              <a:rPr lang="en-US" dirty="0" smtClean="0"/>
              <a:t>1. Be </a:t>
            </a:r>
            <a:r>
              <a:rPr lang="en-US" dirty="0"/>
              <a:t>sure that it is necessary to move the victim. If it is not, </a:t>
            </a:r>
            <a:r>
              <a:rPr lang="en-US" b="1" dirty="0"/>
              <a:t>do not move the victim.</a:t>
            </a:r>
          </a:p>
          <a:p>
            <a:pPr marL="0" indent="0">
              <a:buNone/>
            </a:pPr>
            <a:r>
              <a:rPr lang="en-US" dirty="0"/>
              <a:t>2. Know </a:t>
            </a:r>
            <a:r>
              <a:rPr lang="en-US" i="1" dirty="0"/>
              <a:t>how</a:t>
            </a:r>
            <a:r>
              <a:rPr lang="en-US" dirty="0"/>
              <a:t> you will move the victim before trying to move him.</a:t>
            </a:r>
          </a:p>
          <a:p>
            <a:pPr marL="0" indent="0">
              <a:buNone/>
            </a:pPr>
            <a:r>
              <a:rPr lang="en-US" dirty="0"/>
              <a:t>3. Know </a:t>
            </a:r>
            <a:r>
              <a:rPr lang="en-US" i="1" dirty="0"/>
              <a:t>where</a:t>
            </a:r>
            <a:r>
              <a:rPr lang="en-US" dirty="0"/>
              <a:t> you will move the victim before trying to move him.</a:t>
            </a:r>
          </a:p>
          <a:p>
            <a:pPr marL="0" indent="0">
              <a:buNone/>
            </a:pPr>
            <a:r>
              <a:rPr lang="en-US" dirty="0"/>
              <a:t>4. Be sure that </a:t>
            </a:r>
            <a:r>
              <a:rPr lang="en-US" i="1" dirty="0"/>
              <a:t>you are able </a:t>
            </a:r>
            <a:r>
              <a:rPr lang="en-US" dirty="0"/>
              <a:t>to lift the victim before lifting him. If the victim is too heavy, drag him instead.</a:t>
            </a:r>
          </a:p>
          <a:p>
            <a:pPr marL="0" indent="0">
              <a:buNone/>
            </a:pPr>
            <a:r>
              <a:rPr lang="en-US" dirty="0"/>
              <a:t>5. </a:t>
            </a:r>
            <a:r>
              <a:rPr lang="en-US" i="1" dirty="0" smtClean="0"/>
              <a:t>Maintain your </a:t>
            </a:r>
            <a:r>
              <a:rPr lang="en-US" i="1" dirty="0"/>
              <a:t>balance</a:t>
            </a:r>
            <a:r>
              <a:rPr lang="en-US" dirty="0"/>
              <a:t>. Do not start the move from an unbalanced position.</a:t>
            </a:r>
          </a:p>
          <a:p>
            <a:pPr marL="0" indent="0">
              <a:buNone/>
            </a:pPr>
            <a:r>
              <a:rPr lang="en-US" dirty="0"/>
              <a:t>6. Keep your footing throughout the move.</a:t>
            </a:r>
          </a:p>
        </p:txBody>
      </p:sp>
    </p:spTree>
    <p:extLst>
      <p:ext uri="{BB962C8B-B14F-4D97-AF65-F5344CB8AC3E}">
        <p14:creationId xmlns:p14="http://schemas.microsoft.com/office/powerpoint/2010/main" val="41473227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smtClean="0">
                <a:latin typeface="Britannic Bold" panose="020B0903060703020204" pitchFamily="34" charset="0"/>
              </a:rPr>
              <a:t>Show how to safely rescue a person from  -- </a:t>
            </a:r>
            <a:br>
              <a:rPr lang="en-US" sz="2400" dirty="0" smtClean="0">
                <a:latin typeface="Britannic Bold" panose="020B0903060703020204" pitchFamily="34" charset="0"/>
              </a:rPr>
            </a:br>
            <a:r>
              <a:rPr lang="en-US" sz="2400" dirty="0" smtClean="0">
                <a:latin typeface="Britannic Bold" panose="020B0903060703020204" pitchFamily="34" charset="0"/>
              </a:rPr>
              <a:t>	being in contact with a live electric wire</a:t>
            </a:r>
            <a:endParaRPr lang="en-US" sz="2400" dirty="0">
              <a:latin typeface="Britannic Bold" panose="020B0903060703020204" pitchFamily="34" charset="0"/>
            </a:endParaRPr>
          </a:p>
        </p:txBody>
      </p:sp>
      <p:pic>
        <p:nvPicPr>
          <p:cNvPr id="10" name="gphUk_0qt_U"/>
          <p:cNvPicPr>
            <a:picLocks noRot="1" noChangeAspect="1"/>
          </p:cNvPicPr>
          <p:nvPr>
            <a:videoFile r:link="rId1"/>
          </p:nvPr>
        </p:nvPicPr>
        <p:blipFill>
          <a:blip r:embed="rId4"/>
          <a:stretch>
            <a:fillRect/>
          </a:stretch>
        </p:blipFill>
        <p:spPr>
          <a:xfrm>
            <a:off x="4572000" y="4038600"/>
            <a:ext cx="3657600" cy="2057400"/>
          </a:xfrm>
          <a:prstGeom prst="rect">
            <a:avLst/>
          </a:prstGeom>
        </p:spPr>
      </p:pic>
      <p:pic>
        <p:nvPicPr>
          <p:cNvPr id="11" name="luTRnCoeD4c"/>
          <p:cNvPicPr>
            <a:picLocks noRot="1" noChangeAspect="1"/>
          </p:cNvPicPr>
          <p:nvPr>
            <a:videoFile r:link="rId2"/>
          </p:nvPr>
        </p:nvPicPr>
        <p:blipFill>
          <a:blip r:embed="rId4"/>
          <a:stretch>
            <a:fillRect/>
          </a:stretch>
        </p:blipFill>
        <p:spPr>
          <a:xfrm>
            <a:off x="925286" y="1525360"/>
            <a:ext cx="4256314" cy="2394177"/>
          </a:xfrm>
          <a:prstGeom prst="rect">
            <a:avLst/>
          </a:prstGeom>
        </p:spPr>
      </p:pic>
      <p:sp>
        <p:nvSpPr>
          <p:cNvPr id="12" name="Rectangle 11"/>
          <p:cNvSpPr/>
          <p:nvPr/>
        </p:nvSpPr>
        <p:spPr>
          <a:xfrm>
            <a:off x="5410200" y="1715179"/>
            <a:ext cx="3276600" cy="2014537"/>
          </a:xfrm>
          <a:prstGeom prst="rect">
            <a:avLst/>
          </a:prstGeom>
          <a:noFill/>
        </p:spPr>
        <p:txBody>
          <a:bodyPr wrap="square" lIns="91440" tIns="45720" rIns="91440" bIns="45720">
            <a:normAutofit fontScale="85000" lnSpcReduction="10000"/>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1</a:t>
            </a:r>
            <a:r>
              <a:rPr lang="en-US" sz="5400" b="1" cap="none" spc="0" baseline="300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st</a:t>
            </a:r>
            <a:endPar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a:p>
            <a:pPr algn="ct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turn off the</a:t>
            </a:r>
          </a:p>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electricity!</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13" name="Rectangle 12"/>
          <p:cNvSpPr/>
          <p:nvPr/>
        </p:nvSpPr>
        <p:spPr>
          <a:xfrm>
            <a:off x="1219200" y="4642586"/>
            <a:ext cx="2351314" cy="1197769"/>
          </a:xfrm>
          <a:prstGeom prst="rect">
            <a:avLst/>
          </a:prstGeom>
          <a:noFill/>
        </p:spPr>
        <p:txBody>
          <a:bodyPr wrap="square" lIns="91440" tIns="45720" rIns="91440" bIns="45720">
            <a:normAutofit fontScale="77500" lnSpcReduction="20000"/>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2</a:t>
            </a:r>
            <a:r>
              <a:rPr lang="en-US" sz="5400" b="1" cap="none" spc="0" baseline="300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nd</a:t>
            </a:r>
            <a:endPar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a:p>
            <a:pPr algn="ct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call 9-1-1</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extLst>
      <p:ext uri="{BB962C8B-B14F-4D97-AF65-F5344CB8AC3E}">
        <p14:creationId xmlns:p14="http://schemas.microsoft.com/office/powerpoint/2010/main" val="29479022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smtClean="0">
                <a:latin typeface="Britannic Bold" panose="020B0903060703020204" pitchFamily="34" charset="0"/>
              </a:rPr>
              <a:t>Other live-wire situations to be aware of.</a:t>
            </a:r>
            <a:endParaRPr lang="en-US" sz="2400" dirty="0">
              <a:latin typeface="Britannic Bold" panose="020B0903060703020204" pitchFamily="34" charset="0"/>
            </a:endParaRPr>
          </a:p>
        </p:txBody>
      </p:sp>
      <p:pic>
        <p:nvPicPr>
          <p:cNvPr id="6" name="v-P8a8HMf2s"/>
          <p:cNvPicPr>
            <a:picLocks noRot="1" noChangeAspect="1"/>
          </p:cNvPicPr>
          <p:nvPr>
            <a:videoFile r:link="rId1"/>
          </p:nvPr>
        </p:nvPicPr>
        <p:blipFill>
          <a:blip r:embed="rId4"/>
          <a:stretch>
            <a:fillRect/>
          </a:stretch>
        </p:blipFill>
        <p:spPr>
          <a:xfrm>
            <a:off x="859971" y="4791075"/>
            <a:ext cx="2286000" cy="1285875"/>
          </a:xfrm>
          <a:prstGeom prst="rect">
            <a:avLst/>
          </a:prstGeom>
        </p:spPr>
      </p:pic>
      <p:pic>
        <p:nvPicPr>
          <p:cNvPr id="3" name="2g6OoxL2-J8"/>
          <p:cNvPicPr>
            <a:picLocks noRot="1" noChangeAspect="1"/>
          </p:cNvPicPr>
          <p:nvPr>
            <a:videoFile r:link="rId2"/>
          </p:nvPr>
        </p:nvPicPr>
        <p:blipFill>
          <a:blip r:embed="rId4"/>
          <a:stretch>
            <a:fillRect/>
          </a:stretch>
        </p:blipFill>
        <p:spPr>
          <a:xfrm>
            <a:off x="859971" y="1524000"/>
            <a:ext cx="5535386" cy="3113655"/>
          </a:xfrm>
          <a:prstGeom prst="rect">
            <a:avLst/>
          </a:prstGeom>
        </p:spPr>
      </p:pic>
    </p:spTree>
    <p:extLst>
      <p:ext uri="{BB962C8B-B14F-4D97-AF65-F5344CB8AC3E}">
        <p14:creationId xmlns:p14="http://schemas.microsoft.com/office/powerpoint/2010/main" val="35959064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Role play the rescue</a:t>
            </a:r>
            <a:endParaRPr lang="en-US" dirty="0"/>
          </a:p>
        </p:txBody>
      </p:sp>
      <p:sp>
        <p:nvSpPr>
          <p:cNvPr id="3" name="Rectangle 2"/>
          <p:cNvSpPr/>
          <p:nvPr/>
        </p:nvSpPr>
        <p:spPr>
          <a:xfrm>
            <a:off x="946597" y="1797920"/>
            <a:ext cx="4724400" cy="2422301"/>
          </a:xfrm>
          <a:prstGeom prst="rect">
            <a:avLst/>
          </a:prstGeom>
          <a:noFill/>
        </p:spPr>
        <p:txBody>
          <a:bodyPr wrap="square" lIns="91440" tIns="45720" rIns="91440" bIns="45720" anchor="ctr" anchorCtr="1">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15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Do</a:t>
            </a:r>
            <a:endParaRPr lang="en-US" sz="15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Rectangle 3"/>
          <p:cNvSpPr/>
          <p:nvPr/>
        </p:nvSpPr>
        <p:spPr>
          <a:xfrm>
            <a:off x="5437030" y="3018146"/>
            <a:ext cx="936475" cy="156966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rPr>
              <a:t>it</a:t>
            </a:r>
            <a:endPar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5" name="TextBox 4"/>
          <p:cNvSpPr txBox="1"/>
          <p:nvPr/>
        </p:nvSpPr>
        <p:spPr>
          <a:xfrm>
            <a:off x="838200" y="685800"/>
            <a:ext cx="7391400" cy="646331"/>
          </a:xfrm>
          <a:prstGeom prst="rect">
            <a:avLst/>
          </a:prstGeom>
          <a:noFill/>
        </p:spPr>
        <p:txBody>
          <a:bodyPr wrap="square" rtlCol="0">
            <a:spAutoFit/>
          </a:bodyPr>
          <a:lstStyle/>
          <a:p>
            <a:r>
              <a:rPr lang="en-US" dirty="0" smtClean="0"/>
              <a:t>Using a string or rope for the ‘live’ wire, have someone role play touching the wire and others roleplay the rescue. </a:t>
            </a:r>
            <a:endParaRPr lang="en-US" dirty="0"/>
          </a:p>
        </p:txBody>
      </p:sp>
    </p:spTree>
    <p:extLst>
      <p:ext uri="{BB962C8B-B14F-4D97-AF65-F5344CB8AC3E}">
        <p14:creationId xmlns:p14="http://schemas.microsoft.com/office/powerpoint/2010/main" val="31518916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smtClean="0">
                <a:latin typeface="Britannic Bold" panose="020B0903060703020204" pitchFamily="34" charset="0"/>
              </a:rPr>
              <a:t>Show how to respond if</a:t>
            </a:r>
            <a:br>
              <a:rPr lang="en-US" sz="2400" dirty="0" smtClean="0">
                <a:latin typeface="Britannic Bold" panose="020B0903060703020204" pitchFamily="34" charset="0"/>
              </a:rPr>
            </a:br>
            <a:r>
              <a:rPr lang="en-US" sz="2400" dirty="0" smtClean="0">
                <a:latin typeface="Britannic Bold" panose="020B0903060703020204" pitchFamily="34" charset="0"/>
              </a:rPr>
              <a:t>	a room is filled with fumes or smoke</a:t>
            </a:r>
            <a:endParaRPr lang="en-US" sz="2400" dirty="0">
              <a:latin typeface="Britannic Bold" panose="020B0903060703020204" pitchFamily="34" charset="0"/>
            </a:endParaRPr>
          </a:p>
        </p:txBody>
      </p:sp>
      <p:pic>
        <p:nvPicPr>
          <p:cNvPr id="4" name="Lb8tKXAdy2M"/>
          <p:cNvPicPr>
            <a:picLocks noGrp="1" noRot="1" noChangeAspect="1"/>
          </p:cNvPicPr>
          <p:nvPr>
            <p:ph idx="1"/>
            <a:videoFile r:link="rId1"/>
          </p:nvPr>
        </p:nvPicPr>
        <p:blipFill>
          <a:blip r:embed="rId3"/>
          <a:stretch>
            <a:fillRect/>
          </a:stretch>
        </p:blipFill>
        <p:spPr>
          <a:xfrm>
            <a:off x="838200" y="1752600"/>
            <a:ext cx="7116233" cy="4002881"/>
          </a:xfrm>
          <a:prstGeom prst="rect">
            <a:avLst/>
          </a:prstGeom>
        </p:spPr>
      </p:pic>
    </p:spTree>
    <p:extLst>
      <p:ext uri="{BB962C8B-B14F-4D97-AF65-F5344CB8AC3E}">
        <p14:creationId xmlns:p14="http://schemas.microsoft.com/office/powerpoint/2010/main" val="3911192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smtClean="0">
                <a:latin typeface="Britannic Bold" panose="020B0903060703020204" pitchFamily="34" charset="0"/>
              </a:rPr>
              <a:t>Show how to safely rescue a person from  -- </a:t>
            </a:r>
            <a:br>
              <a:rPr lang="en-US" sz="2400" dirty="0" smtClean="0">
                <a:latin typeface="Britannic Bold" panose="020B0903060703020204" pitchFamily="34" charset="0"/>
              </a:rPr>
            </a:br>
            <a:r>
              <a:rPr lang="en-US" sz="2400" dirty="0" smtClean="0">
                <a:latin typeface="Britannic Bold" panose="020B0903060703020204" pitchFamily="34" charset="0"/>
              </a:rPr>
              <a:t>	a room filled with fumes or smoke</a:t>
            </a:r>
            <a:endParaRPr lang="en-US" sz="2400" dirty="0">
              <a:latin typeface="Britannic Bold" panose="020B0903060703020204" pitchFamily="34" charset="0"/>
            </a:endParaRPr>
          </a:p>
        </p:txBody>
      </p:sp>
      <p:sp>
        <p:nvSpPr>
          <p:cNvPr id="3" name="Content Placeholder 2"/>
          <p:cNvSpPr>
            <a:spLocks noGrp="1"/>
          </p:cNvSpPr>
          <p:nvPr>
            <p:ph idx="1"/>
          </p:nvPr>
        </p:nvSpPr>
        <p:spPr>
          <a:xfrm>
            <a:off x="792479" y="1447800"/>
            <a:ext cx="7543800" cy="1066800"/>
          </a:xfrm>
        </p:spPr>
        <p:txBody>
          <a:bodyPr>
            <a:normAutofit fontScale="92500" lnSpcReduction="10000"/>
          </a:bodyPr>
          <a:lstStyle/>
          <a:p>
            <a:pPr marL="0" indent="0">
              <a:buNone/>
            </a:pPr>
            <a:r>
              <a:rPr lang="en-US" dirty="0" smtClean="0"/>
              <a:t>If they are on your route out of the house, make sure they come with you.  If they aren’t, tell the firefighters as soon as they arrive.  They are trained and equipped for saving lives!</a:t>
            </a:r>
            <a:endParaRPr lang="en-US" dirty="0"/>
          </a:p>
        </p:txBody>
      </p:sp>
      <p:pic>
        <p:nvPicPr>
          <p:cNvPr id="5" name="7gZ3iMgfowo"/>
          <p:cNvPicPr>
            <a:picLocks noRot="1" noChangeAspect="1"/>
          </p:cNvPicPr>
          <p:nvPr>
            <a:videoFile r:link="rId1"/>
          </p:nvPr>
        </p:nvPicPr>
        <p:blipFill>
          <a:blip r:embed="rId3"/>
          <a:stretch>
            <a:fillRect/>
          </a:stretch>
        </p:blipFill>
        <p:spPr>
          <a:xfrm>
            <a:off x="1066800" y="2514599"/>
            <a:ext cx="6248400" cy="3514725"/>
          </a:xfrm>
          <a:prstGeom prst="rect">
            <a:avLst/>
          </a:prstGeom>
        </p:spPr>
      </p:pic>
    </p:spTree>
    <p:extLst>
      <p:ext uri="{BB962C8B-B14F-4D97-AF65-F5344CB8AC3E}">
        <p14:creationId xmlns:p14="http://schemas.microsoft.com/office/powerpoint/2010/main" val="37239576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7620000" cy="1600200"/>
          </a:xfrm>
        </p:spPr>
        <p:txBody>
          <a:bodyPr>
            <a:normAutofit fontScale="90000"/>
          </a:bodyPr>
          <a:lstStyle/>
          <a:p>
            <a:r>
              <a:rPr lang="en-US" dirty="0" smtClean="0"/>
              <a:t>Stay safe – </a:t>
            </a:r>
            <a:br>
              <a:rPr lang="en-US" dirty="0" smtClean="0"/>
            </a:br>
            <a:r>
              <a:rPr lang="en-US" dirty="0" smtClean="0"/>
              <a:t>Let a firefighter rescue them</a:t>
            </a:r>
            <a:endParaRPr lang="en-US" dirty="0"/>
          </a:p>
        </p:txBody>
      </p:sp>
      <p:pic>
        <p:nvPicPr>
          <p:cNvPr id="3" name="3RTdYwik5jM"/>
          <p:cNvPicPr>
            <a:picLocks noRot="1" noChangeAspect="1"/>
          </p:cNvPicPr>
          <p:nvPr>
            <a:videoFile r:link="rId1"/>
          </p:nvPr>
        </p:nvPicPr>
        <p:blipFill>
          <a:blip r:embed="rId4"/>
          <a:stretch>
            <a:fillRect/>
          </a:stretch>
        </p:blipFill>
        <p:spPr>
          <a:xfrm>
            <a:off x="822960" y="548640"/>
            <a:ext cx="4172373" cy="2346960"/>
          </a:xfrm>
          <a:prstGeom prst="rect">
            <a:avLst/>
          </a:prstGeom>
        </p:spPr>
      </p:pic>
      <p:pic>
        <p:nvPicPr>
          <p:cNvPr id="4" name="taqmdJC46xM"/>
          <p:cNvPicPr>
            <a:picLocks noRot="1" noChangeAspect="1"/>
          </p:cNvPicPr>
          <p:nvPr>
            <a:videoFile r:link="rId2"/>
          </p:nvPr>
        </p:nvPicPr>
        <p:blipFill>
          <a:blip r:embed="rId4"/>
          <a:stretch>
            <a:fillRect/>
          </a:stretch>
        </p:blipFill>
        <p:spPr>
          <a:xfrm>
            <a:off x="4457700" y="3128962"/>
            <a:ext cx="3886200" cy="2185988"/>
          </a:xfrm>
          <a:prstGeom prst="rect">
            <a:avLst/>
          </a:prstGeom>
        </p:spPr>
      </p:pic>
      <p:sp>
        <p:nvSpPr>
          <p:cNvPr id="5" name="TextBox 4"/>
          <p:cNvSpPr txBox="1"/>
          <p:nvPr/>
        </p:nvSpPr>
        <p:spPr>
          <a:xfrm>
            <a:off x="838200" y="6210300"/>
            <a:ext cx="5562600" cy="381000"/>
          </a:xfrm>
          <a:prstGeom prst="rect">
            <a:avLst/>
          </a:prstGeom>
          <a:noFill/>
        </p:spPr>
        <p:txBody>
          <a:bodyPr wrap="square" rtlCol="0">
            <a:spAutoFit/>
          </a:bodyPr>
          <a:lstStyle/>
          <a:p>
            <a:r>
              <a:rPr lang="en-US" dirty="0" smtClean="0"/>
              <a:t>They train, they are strong, and they are equipped!</a:t>
            </a:r>
            <a:endParaRPr lang="en-US" dirty="0"/>
          </a:p>
        </p:txBody>
      </p:sp>
      <p:pic>
        <p:nvPicPr>
          <p:cNvPr id="2050" name="Picture 2" descr="Image result for firefighters rescue a pers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0" y="548640"/>
            <a:ext cx="1574800" cy="23622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firefighters rescue a pers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71600" y="3128962"/>
            <a:ext cx="1810852" cy="1356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80162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smtClean="0">
                <a:latin typeface="Britannic Bold" panose="020B0903060703020204" pitchFamily="34" charset="0"/>
              </a:rPr>
              <a:t>Show how to safely rescue a person or yourself if --  	their clothes are on fire</a:t>
            </a:r>
            <a:endParaRPr lang="en-US" sz="2400" dirty="0">
              <a:latin typeface="Britannic Bold" panose="020B0903060703020204" pitchFamily="34" charset="0"/>
            </a:endParaRPr>
          </a:p>
        </p:txBody>
      </p:sp>
      <p:pic>
        <p:nvPicPr>
          <p:cNvPr id="4" name="cVSiJyviB4g"/>
          <p:cNvPicPr>
            <a:picLocks noGrp="1" noRot="1" noChangeAspect="1"/>
          </p:cNvPicPr>
          <p:nvPr>
            <p:ph idx="1"/>
            <a:videoFile r:link="rId1"/>
          </p:nvPr>
        </p:nvPicPr>
        <p:blipFill>
          <a:blip r:embed="rId4"/>
          <a:stretch>
            <a:fillRect/>
          </a:stretch>
        </p:blipFill>
        <p:spPr>
          <a:xfrm>
            <a:off x="6126912" y="3942074"/>
            <a:ext cx="2781603" cy="1564651"/>
          </a:xfrm>
          <a:prstGeom prst="rect">
            <a:avLst/>
          </a:prstGeom>
        </p:spPr>
      </p:pic>
      <p:pic>
        <p:nvPicPr>
          <p:cNvPr id="5" name="-TH0VlerGgA"/>
          <p:cNvPicPr>
            <a:picLocks noRot="1" noChangeAspect="1"/>
          </p:cNvPicPr>
          <p:nvPr>
            <a:videoFile r:link="rId2"/>
          </p:nvPr>
        </p:nvPicPr>
        <p:blipFill>
          <a:blip r:embed="rId4"/>
          <a:stretch>
            <a:fillRect/>
          </a:stretch>
        </p:blipFill>
        <p:spPr>
          <a:xfrm>
            <a:off x="542919" y="1752600"/>
            <a:ext cx="5283200" cy="2971800"/>
          </a:xfrm>
          <a:prstGeom prst="rect">
            <a:avLst/>
          </a:prstGeom>
        </p:spPr>
      </p:pic>
      <p:sp>
        <p:nvSpPr>
          <p:cNvPr id="6" name="Rectangle 5"/>
          <p:cNvSpPr/>
          <p:nvPr/>
        </p:nvSpPr>
        <p:spPr>
          <a:xfrm>
            <a:off x="6444343" y="1219200"/>
            <a:ext cx="2146742" cy="2585323"/>
          </a:xfrm>
          <a:prstGeom prst="rect">
            <a:avLst/>
          </a:prstGeom>
          <a:noFill/>
        </p:spPr>
        <p:txBody>
          <a:bodyPr wrap="non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STOP</a:t>
            </a:r>
          </a:p>
          <a:p>
            <a:pPr algn="ct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DROP</a:t>
            </a:r>
          </a:p>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ROLL</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pic>
        <p:nvPicPr>
          <p:cNvPr id="1026" name="Picture 2" descr="Image result for stop drop and ro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6171" y="4953000"/>
            <a:ext cx="4219607" cy="16692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stop drop and rol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1776" y="5765324"/>
            <a:ext cx="1785938" cy="1041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63049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Role play the rescue</a:t>
            </a:r>
            <a:endParaRPr lang="en-US" dirty="0"/>
          </a:p>
        </p:txBody>
      </p:sp>
      <p:sp>
        <p:nvSpPr>
          <p:cNvPr id="3" name="Rectangle 2"/>
          <p:cNvSpPr/>
          <p:nvPr/>
        </p:nvSpPr>
        <p:spPr>
          <a:xfrm>
            <a:off x="946597" y="1797920"/>
            <a:ext cx="4724400" cy="2422301"/>
          </a:xfrm>
          <a:prstGeom prst="rect">
            <a:avLst/>
          </a:prstGeom>
          <a:noFill/>
        </p:spPr>
        <p:txBody>
          <a:bodyPr wrap="square" lIns="91440" tIns="45720" rIns="91440" bIns="45720" anchor="ctr" anchorCtr="1">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15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Do</a:t>
            </a:r>
            <a:endParaRPr lang="en-US" sz="15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Rectangle 3"/>
          <p:cNvSpPr/>
          <p:nvPr/>
        </p:nvSpPr>
        <p:spPr>
          <a:xfrm>
            <a:off x="5437030" y="3018146"/>
            <a:ext cx="936475" cy="156966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rPr>
              <a:t>it</a:t>
            </a:r>
            <a:endPar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5" name="TextBox 4"/>
          <p:cNvSpPr txBox="1"/>
          <p:nvPr/>
        </p:nvSpPr>
        <p:spPr>
          <a:xfrm>
            <a:off x="838200" y="685800"/>
            <a:ext cx="7391400" cy="646331"/>
          </a:xfrm>
          <a:prstGeom prst="rect">
            <a:avLst/>
          </a:prstGeom>
          <a:noFill/>
        </p:spPr>
        <p:txBody>
          <a:bodyPr wrap="square" rtlCol="0">
            <a:spAutoFit/>
          </a:bodyPr>
          <a:lstStyle/>
          <a:p>
            <a:r>
              <a:rPr lang="en-US" dirty="0" smtClean="0"/>
              <a:t>#1 don’t light someone’s clothes on fire!  But pretend they are and roleplay getting it out by smothering the clothes, not the victim.  LOL</a:t>
            </a:r>
            <a:endParaRPr lang="en-US" dirty="0"/>
          </a:p>
        </p:txBody>
      </p:sp>
    </p:spTree>
    <p:extLst>
      <p:ext uri="{BB962C8B-B14F-4D97-AF65-F5344CB8AC3E}">
        <p14:creationId xmlns:p14="http://schemas.microsoft.com/office/powerpoint/2010/main" val="39277404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smtClean="0">
                <a:latin typeface="Britannic Bold" panose="020B0903060703020204" pitchFamily="34" charset="0"/>
              </a:rPr>
              <a:t>Show how to safely rescue a person from  -- </a:t>
            </a:r>
            <a:br>
              <a:rPr lang="en-US" sz="2400" dirty="0" smtClean="0">
                <a:latin typeface="Britannic Bold" panose="020B0903060703020204" pitchFamily="34" charset="0"/>
              </a:rPr>
            </a:br>
            <a:r>
              <a:rPr lang="en-US" sz="2400" dirty="0" smtClean="0">
                <a:latin typeface="Britannic Bold" panose="020B0903060703020204" pitchFamily="34" charset="0"/>
              </a:rPr>
              <a:t>	drowning using a non-swimming rescue</a:t>
            </a:r>
            <a:endParaRPr lang="en-US" sz="2400" dirty="0">
              <a:latin typeface="Britannic Bold" panose="020B0903060703020204" pitchFamily="34" charset="0"/>
            </a:endParaRPr>
          </a:p>
        </p:txBody>
      </p:sp>
      <p:pic>
        <p:nvPicPr>
          <p:cNvPr id="4" name="RA5itaSHQKU"/>
          <p:cNvPicPr>
            <a:picLocks noGrp="1" noRot="1" noChangeAspect="1"/>
          </p:cNvPicPr>
          <p:nvPr>
            <p:ph idx="1"/>
            <a:videoFile r:link="rId1"/>
          </p:nvPr>
        </p:nvPicPr>
        <p:blipFill>
          <a:blip r:embed="rId3"/>
          <a:stretch>
            <a:fillRect/>
          </a:stretch>
        </p:blipFill>
        <p:spPr>
          <a:xfrm>
            <a:off x="762000" y="1524000"/>
            <a:ext cx="5418667" cy="3048000"/>
          </a:xfrm>
          <a:prstGeom prst="rect">
            <a:avLst/>
          </a:prstGeom>
        </p:spPr>
      </p:pic>
      <p:sp>
        <p:nvSpPr>
          <p:cNvPr id="5" name="Rectangle 4"/>
          <p:cNvSpPr/>
          <p:nvPr/>
        </p:nvSpPr>
        <p:spPr>
          <a:xfrm>
            <a:off x="762000" y="4876800"/>
            <a:ext cx="2469275" cy="1828800"/>
          </a:xfrm>
          <a:prstGeom prst="rect">
            <a:avLst/>
          </a:prstGeom>
          <a:noFill/>
        </p:spPr>
        <p:txBody>
          <a:bodyPr wrap="none" lIns="91440" tIns="45720" rIns="91440" bIns="45720">
            <a:normAutofit fontScale="85000" lnSpcReduction="20000"/>
          </a:bodyPr>
          <a:lstStyle/>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Reach</a:t>
            </a:r>
          </a:p>
          <a:p>
            <a:pPr algn="ctr"/>
            <a:r>
              <a:rPr lang="en-US"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Throw</a:t>
            </a:r>
          </a:p>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row</a:t>
            </a:r>
          </a:p>
        </p:txBody>
      </p:sp>
      <p:sp>
        <p:nvSpPr>
          <p:cNvPr id="6" name="Rectangle 5"/>
          <p:cNvSpPr/>
          <p:nvPr/>
        </p:nvSpPr>
        <p:spPr>
          <a:xfrm rot="20907494">
            <a:off x="2592656" y="5578467"/>
            <a:ext cx="3653885"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don’t go</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2050" name="Picture 2" descr="Image result for reach drowning rescu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00890" y="1600199"/>
            <a:ext cx="2082800" cy="156210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reach drowning rescu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01620" y="3315247"/>
            <a:ext cx="2082070" cy="156155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throw drowning rescue"/>
          <p:cNvPicPr>
            <a:picLocks noChangeAspect="1" noChangeArrowheads="1"/>
          </p:cNvPicPr>
          <p:nvPr/>
        </p:nvPicPr>
        <p:blipFill rotWithShape="1">
          <a:blip r:embed="rId6">
            <a:extLst>
              <a:ext uri="{28A0092B-C50C-407E-A947-70E740481C1C}">
                <a14:useLocalDpi xmlns:a14="http://schemas.microsoft.com/office/drawing/2010/main" val="0"/>
              </a:ext>
            </a:extLst>
          </a:blip>
          <a:srcRect l="6123" t="29329" r="5371" b="13304"/>
          <a:stretch/>
        </p:blipFill>
        <p:spPr bwMode="auto">
          <a:xfrm>
            <a:off x="6601620" y="5106955"/>
            <a:ext cx="2082070" cy="107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92148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smtClean="0">
                <a:latin typeface="Britannic Bold" panose="020B0903060703020204" pitchFamily="34" charset="0"/>
              </a:rPr>
              <a:t>Show how to safely rescue a person from  -- </a:t>
            </a:r>
            <a:br>
              <a:rPr lang="en-US" sz="2400" dirty="0" smtClean="0">
                <a:latin typeface="Britannic Bold" panose="020B0903060703020204" pitchFamily="34" charset="0"/>
              </a:rPr>
            </a:br>
            <a:r>
              <a:rPr lang="en-US" sz="2400" dirty="0" smtClean="0">
                <a:latin typeface="Britannic Bold" panose="020B0903060703020204" pitchFamily="34" charset="0"/>
              </a:rPr>
              <a:t>	drowning using a non-swimming rescue</a:t>
            </a:r>
            <a:endParaRPr lang="en-US" sz="2400" dirty="0">
              <a:latin typeface="Britannic Bold" panose="020B0903060703020204" pitchFamily="34" charset="0"/>
            </a:endParaRPr>
          </a:p>
        </p:txBody>
      </p:sp>
      <p:sp>
        <p:nvSpPr>
          <p:cNvPr id="5" name="Rectangle 4"/>
          <p:cNvSpPr/>
          <p:nvPr/>
        </p:nvSpPr>
        <p:spPr>
          <a:xfrm>
            <a:off x="762000" y="4876800"/>
            <a:ext cx="2469275" cy="1828800"/>
          </a:xfrm>
          <a:prstGeom prst="rect">
            <a:avLst/>
          </a:prstGeom>
          <a:noFill/>
        </p:spPr>
        <p:txBody>
          <a:bodyPr wrap="none" lIns="91440" tIns="45720" rIns="91440" bIns="45720">
            <a:normAutofit fontScale="85000" lnSpcReduction="20000"/>
          </a:bodyPr>
          <a:lstStyle/>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Reach</a:t>
            </a:r>
          </a:p>
          <a:p>
            <a:pPr algn="ctr"/>
            <a:r>
              <a:rPr lang="en-US"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Throw</a:t>
            </a:r>
          </a:p>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row</a:t>
            </a:r>
          </a:p>
        </p:txBody>
      </p:sp>
      <p:sp>
        <p:nvSpPr>
          <p:cNvPr id="6" name="Rectangle 5"/>
          <p:cNvSpPr/>
          <p:nvPr/>
        </p:nvSpPr>
        <p:spPr>
          <a:xfrm rot="20907494">
            <a:off x="2592656" y="5578467"/>
            <a:ext cx="3653885"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don’t go</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2050" name="Picture 2" descr="Image result for reach drowning rescu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00890" y="1600200"/>
            <a:ext cx="2082800" cy="156210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reach drowning rescu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01620" y="3315247"/>
            <a:ext cx="2082070" cy="156155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throw drowning rescue"/>
          <p:cNvPicPr>
            <a:picLocks noChangeAspect="1" noChangeArrowheads="1"/>
          </p:cNvPicPr>
          <p:nvPr/>
        </p:nvPicPr>
        <p:blipFill rotWithShape="1">
          <a:blip r:embed="rId5">
            <a:extLst>
              <a:ext uri="{28A0092B-C50C-407E-A947-70E740481C1C}">
                <a14:useLocalDpi xmlns:a14="http://schemas.microsoft.com/office/drawing/2010/main" val="0"/>
              </a:ext>
            </a:extLst>
          </a:blip>
          <a:srcRect l="6123" t="29329" r="5371" b="13304"/>
          <a:stretch/>
        </p:blipFill>
        <p:spPr bwMode="auto">
          <a:xfrm>
            <a:off x="6601620" y="5106955"/>
            <a:ext cx="2082070" cy="1078750"/>
          </a:xfrm>
          <a:prstGeom prst="rect">
            <a:avLst/>
          </a:prstGeom>
          <a:noFill/>
          <a:extLst>
            <a:ext uri="{909E8E84-426E-40DD-AFC4-6F175D3DCCD1}">
              <a14:hiddenFill xmlns:a14="http://schemas.microsoft.com/office/drawing/2010/main">
                <a:solidFill>
                  <a:srgbClr val="FFFFFF"/>
                </a:solidFill>
              </a14:hiddenFill>
            </a:ext>
          </a:extLst>
        </p:spPr>
      </p:pic>
      <p:pic>
        <p:nvPicPr>
          <p:cNvPr id="7" name="WyOkVhEEFQI"/>
          <p:cNvPicPr>
            <a:picLocks noRot="1" noChangeAspect="1"/>
          </p:cNvPicPr>
          <p:nvPr>
            <a:videoFile r:link="rId1"/>
          </p:nvPr>
        </p:nvPicPr>
        <p:blipFill>
          <a:blip r:embed="rId6"/>
          <a:stretch>
            <a:fillRect/>
          </a:stretch>
        </p:blipFill>
        <p:spPr>
          <a:xfrm>
            <a:off x="731508" y="1600200"/>
            <a:ext cx="5554133" cy="3124200"/>
          </a:xfrm>
          <a:prstGeom prst="rect">
            <a:avLst/>
          </a:prstGeom>
        </p:spPr>
      </p:pic>
      <p:sp>
        <p:nvSpPr>
          <p:cNvPr id="8" name="Rectangle 7"/>
          <p:cNvSpPr/>
          <p:nvPr/>
        </p:nvSpPr>
        <p:spPr>
          <a:xfrm rot="16200000">
            <a:off x="-1080197" y="2452358"/>
            <a:ext cx="2627643"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video #2</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2938084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smtClean="0">
                <a:latin typeface="Britannic Bold" panose="020B0903060703020204" pitchFamily="34" charset="0"/>
              </a:rPr>
              <a:t>This is how lifeguards would rescue a drowning person</a:t>
            </a:r>
            <a:endParaRPr lang="en-US" sz="2400" dirty="0">
              <a:latin typeface="Britannic Bold" panose="020B0903060703020204" pitchFamily="34" charset="0"/>
            </a:endParaRPr>
          </a:p>
        </p:txBody>
      </p:sp>
      <p:pic>
        <p:nvPicPr>
          <p:cNvPr id="4" name="b30rvVpcXN8"/>
          <p:cNvPicPr>
            <a:picLocks noGrp="1" noRot="1" noChangeAspect="1"/>
          </p:cNvPicPr>
          <p:nvPr>
            <p:ph idx="1"/>
            <a:videoFile r:link="rId1"/>
          </p:nvPr>
        </p:nvPicPr>
        <p:blipFill>
          <a:blip r:embed="rId3"/>
          <a:stretch>
            <a:fillRect/>
          </a:stretch>
        </p:blipFill>
        <p:spPr>
          <a:xfrm>
            <a:off x="808567" y="1600200"/>
            <a:ext cx="7450666" cy="4191000"/>
          </a:xfrm>
          <a:prstGeom prst="rect">
            <a:avLst/>
          </a:prstGeom>
        </p:spPr>
      </p:pic>
      <p:sp>
        <p:nvSpPr>
          <p:cNvPr id="5" name="Rectangle 4"/>
          <p:cNvSpPr/>
          <p:nvPr/>
        </p:nvSpPr>
        <p:spPr>
          <a:xfrm rot="16200000">
            <a:off x="-1924047" y="3165579"/>
            <a:ext cx="4358887"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optional video</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1650047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Role play the rescue</a:t>
            </a:r>
            <a:endParaRPr lang="en-US" dirty="0"/>
          </a:p>
        </p:txBody>
      </p:sp>
      <p:sp>
        <p:nvSpPr>
          <p:cNvPr id="3" name="Rectangle 2"/>
          <p:cNvSpPr/>
          <p:nvPr/>
        </p:nvSpPr>
        <p:spPr>
          <a:xfrm>
            <a:off x="946597" y="1797920"/>
            <a:ext cx="4724400" cy="2422301"/>
          </a:xfrm>
          <a:prstGeom prst="rect">
            <a:avLst/>
          </a:prstGeom>
          <a:noFill/>
        </p:spPr>
        <p:txBody>
          <a:bodyPr wrap="square" lIns="91440" tIns="45720" rIns="91440" bIns="45720" anchor="ctr" anchorCtr="1">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15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Do</a:t>
            </a:r>
            <a:endParaRPr lang="en-US" sz="15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Rectangle 3"/>
          <p:cNvSpPr/>
          <p:nvPr/>
        </p:nvSpPr>
        <p:spPr>
          <a:xfrm>
            <a:off x="5437030" y="3018146"/>
            <a:ext cx="936475" cy="156966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rPr>
              <a:t>it</a:t>
            </a:r>
            <a:endPar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5" name="TextBox 4"/>
          <p:cNvSpPr txBox="1"/>
          <p:nvPr/>
        </p:nvSpPr>
        <p:spPr>
          <a:xfrm>
            <a:off x="838200" y="685800"/>
            <a:ext cx="7391400" cy="1200329"/>
          </a:xfrm>
          <a:prstGeom prst="rect">
            <a:avLst/>
          </a:prstGeom>
          <a:noFill/>
        </p:spPr>
        <p:txBody>
          <a:bodyPr wrap="square" rtlCol="0">
            <a:spAutoFit/>
          </a:bodyPr>
          <a:lstStyle/>
          <a:p>
            <a:r>
              <a:rPr lang="en-US" dirty="0" smtClean="0"/>
              <a:t>Spread a blanket for the water or indicate an area that is the water.  Role-play the rescue with a rope, pillow, or flotation device. </a:t>
            </a:r>
          </a:p>
          <a:p>
            <a:r>
              <a:rPr lang="en-US" dirty="0" smtClean="0"/>
              <a:t> Remember to stand or lay sideways with your strong foot or arm in front.  Lean towards land.</a:t>
            </a:r>
            <a:endParaRPr lang="en-US" dirty="0"/>
          </a:p>
        </p:txBody>
      </p:sp>
    </p:spTree>
    <p:extLst>
      <p:ext uri="{BB962C8B-B14F-4D97-AF65-F5344CB8AC3E}">
        <p14:creationId xmlns:p14="http://schemas.microsoft.com/office/powerpoint/2010/main" val="39277404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smtClean="0">
                <a:latin typeface="Britannic Bold" panose="020B0903060703020204" pitchFamily="34" charset="0"/>
              </a:rPr>
              <a:t>Show how to safely rescue a person from  -- </a:t>
            </a:r>
            <a:br>
              <a:rPr lang="en-US" sz="2400" dirty="0" smtClean="0">
                <a:latin typeface="Britannic Bold" panose="020B0903060703020204" pitchFamily="34" charset="0"/>
              </a:rPr>
            </a:br>
            <a:r>
              <a:rPr lang="en-US" sz="2400" dirty="0" smtClean="0">
                <a:latin typeface="Britannic Bold" panose="020B0903060703020204" pitchFamily="34" charset="0"/>
              </a:rPr>
              <a:t>	an ice accident</a:t>
            </a:r>
            <a:endParaRPr lang="en-US" sz="2400" dirty="0">
              <a:latin typeface="Britannic Bold" panose="020B0903060703020204" pitchFamily="34" charset="0"/>
            </a:endParaRPr>
          </a:p>
        </p:txBody>
      </p:sp>
      <p:pic>
        <p:nvPicPr>
          <p:cNvPr id="7" name="vlB_ZfqWp3g"/>
          <p:cNvPicPr>
            <a:picLocks noRot="1" noChangeAspect="1"/>
          </p:cNvPicPr>
          <p:nvPr>
            <a:videoFile r:link="rId1"/>
          </p:nvPr>
        </p:nvPicPr>
        <p:blipFill>
          <a:blip r:embed="rId3"/>
          <a:stretch>
            <a:fillRect/>
          </a:stretch>
        </p:blipFill>
        <p:spPr>
          <a:xfrm>
            <a:off x="32658" y="1543050"/>
            <a:ext cx="5791199" cy="3257550"/>
          </a:xfrm>
          <a:prstGeom prst="rect">
            <a:avLst/>
          </a:prstGeom>
        </p:spPr>
      </p:pic>
      <p:sp>
        <p:nvSpPr>
          <p:cNvPr id="8" name="Rectangle 7"/>
          <p:cNvSpPr/>
          <p:nvPr/>
        </p:nvSpPr>
        <p:spPr>
          <a:xfrm>
            <a:off x="6030092" y="1543050"/>
            <a:ext cx="2916183" cy="3758220"/>
          </a:xfrm>
          <a:prstGeom prst="rect">
            <a:avLst/>
          </a:prstGeom>
          <a:noFill/>
        </p:spPr>
        <p:txBody>
          <a:bodyPr wrap="none" lIns="91440" tIns="45720" rIns="91440" bIns="45720">
            <a:normAutofit fontScale="92500" lnSpcReduction="10000"/>
          </a:bodyPr>
          <a:lstStyle/>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call</a:t>
            </a:r>
          </a:p>
          <a:p>
            <a:pPr algn="ctr"/>
            <a:endPar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r>
              <a:rPr lang="en-US"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reach</a:t>
            </a:r>
          </a:p>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throw</a:t>
            </a:r>
          </a:p>
          <a:p>
            <a:pPr algn="ctr"/>
            <a:r>
              <a:rPr lang="en-US"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ROW</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9" name="Rectangle 8"/>
          <p:cNvSpPr/>
          <p:nvPr/>
        </p:nvSpPr>
        <p:spPr>
          <a:xfrm>
            <a:off x="5859970" y="2267702"/>
            <a:ext cx="3210076" cy="698995"/>
          </a:xfrm>
          <a:prstGeom prst="rect">
            <a:avLst/>
          </a:prstGeom>
          <a:noFill/>
        </p:spPr>
        <p:txBody>
          <a:bodyPr wrap="none" lIns="91440" tIns="45720" rIns="91440" bIns="45720">
            <a:normAutofit fontScale="85000" lnSpcReduction="2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Stay BACK</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0" name="Rectangle 9"/>
          <p:cNvSpPr/>
          <p:nvPr/>
        </p:nvSpPr>
        <p:spPr>
          <a:xfrm>
            <a:off x="5486400" y="5105400"/>
            <a:ext cx="3106016" cy="766465"/>
          </a:xfrm>
          <a:prstGeom prst="rect">
            <a:avLst/>
          </a:prstGeom>
          <a:noFill/>
        </p:spPr>
        <p:txBody>
          <a:bodyPr wrap="none" lIns="91440" tIns="45720" rIns="91440" bIns="45720">
            <a:normAutofit fontScale="92500" lnSpcReduction="2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Don’t Go</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685800" y="6241197"/>
            <a:ext cx="8077200" cy="369332"/>
          </a:xfrm>
          <a:prstGeom prst="rect">
            <a:avLst/>
          </a:prstGeom>
          <a:noFill/>
        </p:spPr>
        <p:txBody>
          <a:bodyPr wrap="square" rtlCol="0">
            <a:spAutoFit/>
          </a:bodyPr>
          <a:lstStyle/>
          <a:p>
            <a:pPr algn="r"/>
            <a:r>
              <a:rPr lang="en-US" dirty="0" smtClean="0"/>
              <a:t>… unless you are trained and equipped, but even they don’t “go” unless they have to!</a:t>
            </a:r>
            <a:endParaRPr lang="en-US" dirty="0"/>
          </a:p>
        </p:txBody>
      </p:sp>
    </p:spTree>
    <p:extLst>
      <p:ext uri="{BB962C8B-B14F-4D97-AF65-F5344CB8AC3E}">
        <p14:creationId xmlns:p14="http://schemas.microsoft.com/office/powerpoint/2010/main" val="10968353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smtClean="0">
                <a:latin typeface="Britannic Bold" panose="020B0903060703020204" pitchFamily="34" charset="0"/>
              </a:rPr>
              <a:t>Show how to safely rescue a person from  -- </a:t>
            </a:r>
            <a:br>
              <a:rPr lang="en-US" sz="2400" dirty="0" smtClean="0">
                <a:latin typeface="Britannic Bold" panose="020B0903060703020204" pitchFamily="34" charset="0"/>
              </a:rPr>
            </a:br>
            <a:r>
              <a:rPr lang="en-US" sz="2400" dirty="0" smtClean="0">
                <a:latin typeface="Britannic Bold" panose="020B0903060703020204" pitchFamily="34" charset="0"/>
              </a:rPr>
              <a:t>	an ice accident</a:t>
            </a:r>
            <a:endParaRPr lang="en-US" sz="2400" dirty="0">
              <a:latin typeface="Britannic Bold" panose="020B0903060703020204" pitchFamily="34" charset="0"/>
            </a:endParaRPr>
          </a:p>
        </p:txBody>
      </p:sp>
      <p:pic>
        <p:nvPicPr>
          <p:cNvPr id="4" name="s2xlC5tWSfE"/>
          <p:cNvPicPr>
            <a:picLocks noGrp="1" noRot="1" noChangeAspect="1"/>
          </p:cNvPicPr>
          <p:nvPr>
            <p:ph idx="1"/>
            <a:videoFile r:link="rId1"/>
          </p:nvPr>
        </p:nvPicPr>
        <p:blipFill>
          <a:blip r:embed="rId4"/>
          <a:stretch>
            <a:fillRect/>
          </a:stretch>
        </p:blipFill>
        <p:spPr>
          <a:xfrm>
            <a:off x="838200" y="1498387"/>
            <a:ext cx="3977996" cy="2237623"/>
          </a:xfrm>
          <a:prstGeom prst="rect">
            <a:avLst/>
          </a:prstGeom>
        </p:spPr>
      </p:pic>
      <p:pic>
        <p:nvPicPr>
          <p:cNvPr id="5" name="7sXbtRgYb_0"/>
          <p:cNvPicPr>
            <a:picLocks noRot="1" noChangeAspect="1"/>
          </p:cNvPicPr>
          <p:nvPr>
            <a:videoFile r:link="rId2"/>
          </p:nvPr>
        </p:nvPicPr>
        <p:blipFill>
          <a:blip r:embed="rId4"/>
          <a:stretch>
            <a:fillRect/>
          </a:stretch>
        </p:blipFill>
        <p:spPr>
          <a:xfrm>
            <a:off x="838200" y="3897085"/>
            <a:ext cx="3870346" cy="2177070"/>
          </a:xfrm>
          <a:prstGeom prst="rect">
            <a:avLst/>
          </a:prstGeom>
        </p:spPr>
      </p:pic>
      <p:sp>
        <p:nvSpPr>
          <p:cNvPr id="8" name="Rectangle 7"/>
          <p:cNvSpPr/>
          <p:nvPr/>
        </p:nvSpPr>
        <p:spPr>
          <a:xfrm>
            <a:off x="5486400" y="1551214"/>
            <a:ext cx="2916183" cy="3758220"/>
          </a:xfrm>
          <a:prstGeom prst="rect">
            <a:avLst/>
          </a:prstGeom>
          <a:noFill/>
        </p:spPr>
        <p:txBody>
          <a:bodyPr wrap="none" lIns="91440" tIns="45720" rIns="91440" bIns="45720">
            <a:normAutofit fontScale="92500" lnSpcReduction="10000"/>
          </a:bodyPr>
          <a:lstStyle/>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call</a:t>
            </a:r>
          </a:p>
          <a:p>
            <a:pPr algn="ctr"/>
            <a:endPar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r>
              <a:rPr lang="en-US"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reach</a:t>
            </a:r>
          </a:p>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throw</a:t>
            </a:r>
          </a:p>
          <a:p>
            <a:pPr algn="ctr"/>
            <a:r>
              <a:rPr lang="en-US"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ROW</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9" name="Rectangle 8"/>
          <p:cNvSpPr/>
          <p:nvPr/>
        </p:nvSpPr>
        <p:spPr>
          <a:xfrm>
            <a:off x="5316278" y="2275866"/>
            <a:ext cx="3210076" cy="698995"/>
          </a:xfrm>
          <a:prstGeom prst="rect">
            <a:avLst/>
          </a:prstGeom>
          <a:noFill/>
        </p:spPr>
        <p:txBody>
          <a:bodyPr wrap="none" lIns="91440" tIns="45720" rIns="91440" bIns="45720">
            <a:normAutofit fontScale="85000" lnSpcReduction="2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Stay BACK</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0" name="Rectangle 9"/>
          <p:cNvSpPr/>
          <p:nvPr/>
        </p:nvSpPr>
        <p:spPr>
          <a:xfrm>
            <a:off x="5704706" y="5113564"/>
            <a:ext cx="2681475" cy="766465"/>
          </a:xfrm>
          <a:prstGeom prst="rect">
            <a:avLst/>
          </a:prstGeom>
          <a:noFill/>
        </p:spPr>
        <p:txBody>
          <a:bodyPr wrap="none" lIns="91440" tIns="45720" rIns="91440" bIns="45720">
            <a:normAutofit fontScale="92500" lnSpcReduction="2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Don’t Go</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17701599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Role play the rescue</a:t>
            </a:r>
            <a:endParaRPr lang="en-US" dirty="0"/>
          </a:p>
        </p:txBody>
      </p:sp>
      <p:sp>
        <p:nvSpPr>
          <p:cNvPr id="3" name="Rectangle 2"/>
          <p:cNvSpPr/>
          <p:nvPr/>
        </p:nvSpPr>
        <p:spPr>
          <a:xfrm>
            <a:off x="946597" y="1797920"/>
            <a:ext cx="4724400" cy="2422301"/>
          </a:xfrm>
          <a:prstGeom prst="rect">
            <a:avLst/>
          </a:prstGeom>
          <a:noFill/>
        </p:spPr>
        <p:txBody>
          <a:bodyPr wrap="square" lIns="91440" tIns="45720" rIns="91440" bIns="45720" anchor="ctr" anchorCtr="1">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15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Do</a:t>
            </a:r>
            <a:endParaRPr lang="en-US" sz="15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Rectangle 3"/>
          <p:cNvSpPr/>
          <p:nvPr/>
        </p:nvSpPr>
        <p:spPr>
          <a:xfrm>
            <a:off x="5437030" y="3018146"/>
            <a:ext cx="936475" cy="156966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rPr>
              <a:t>it</a:t>
            </a:r>
            <a:endPar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5" name="TextBox 4"/>
          <p:cNvSpPr txBox="1"/>
          <p:nvPr/>
        </p:nvSpPr>
        <p:spPr>
          <a:xfrm>
            <a:off x="838200" y="685800"/>
            <a:ext cx="7391400" cy="646331"/>
          </a:xfrm>
          <a:prstGeom prst="rect">
            <a:avLst/>
          </a:prstGeom>
          <a:noFill/>
        </p:spPr>
        <p:txBody>
          <a:bodyPr wrap="square" rtlCol="0">
            <a:spAutoFit/>
          </a:bodyPr>
          <a:lstStyle/>
          <a:p>
            <a:r>
              <a:rPr lang="en-US" dirty="0" smtClean="0"/>
              <a:t>Spread a blanket for the water or indicate an area that is the icy water.      Role-play the rescue with a rope, pillow, or flotation device.</a:t>
            </a:r>
            <a:endParaRPr lang="en-US" dirty="0"/>
          </a:p>
        </p:txBody>
      </p:sp>
    </p:spTree>
    <p:extLst>
      <p:ext uri="{BB962C8B-B14F-4D97-AF65-F5344CB8AC3E}">
        <p14:creationId xmlns:p14="http://schemas.microsoft.com/office/powerpoint/2010/main" val="10117285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Survive falling thru ice</a:t>
            </a:r>
            <a:endParaRPr lang="en-US" dirty="0"/>
          </a:p>
        </p:txBody>
      </p:sp>
      <p:pic>
        <p:nvPicPr>
          <p:cNvPr id="3" name="QS49wGhYwvU"/>
          <p:cNvPicPr>
            <a:picLocks noRot="1" noChangeAspect="1"/>
          </p:cNvPicPr>
          <p:nvPr>
            <a:videoFile r:link="rId1"/>
          </p:nvPr>
        </p:nvPicPr>
        <p:blipFill>
          <a:blip r:embed="rId3"/>
          <a:stretch>
            <a:fillRect/>
          </a:stretch>
        </p:blipFill>
        <p:spPr>
          <a:xfrm>
            <a:off x="906780" y="1539240"/>
            <a:ext cx="6502400" cy="3657600"/>
          </a:xfrm>
          <a:prstGeom prst="rect">
            <a:avLst/>
          </a:prstGeom>
        </p:spPr>
      </p:pic>
      <p:sp>
        <p:nvSpPr>
          <p:cNvPr id="4" name="TextBox 3"/>
          <p:cNvSpPr txBox="1"/>
          <p:nvPr/>
        </p:nvSpPr>
        <p:spPr>
          <a:xfrm>
            <a:off x="876300" y="6096000"/>
            <a:ext cx="7315200" cy="923330"/>
          </a:xfrm>
          <a:prstGeom prst="rect">
            <a:avLst/>
          </a:prstGeom>
          <a:noFill/>
        </p:spPr>
        <p:txBody>
          <a:bodyPr wrap="square" rtlCol="0">
            <a:spAutoFit/>
          </a:bodyPr>
          <a:lstStyle/>
          <a:p>
            <a:r>
              <a:rPr lang="en-US" i="1" dirty="0" smtClean="0">
                <a:hlinkClick r:id="rId4"/>
              </a:rPr>
              <a:t>Another great video is at:</a:t>
            </a:r>
          </a:p>
          <a:p>
            <a:r>
              <a:rPr lang="en-US" dirty="0" smtClean="0">
                <a:hlinkClick r:id="rId4"/>
              </a:rPr>
              <a:t> https://www.facebook.com/techinsider/videos/652886031576423/</a:t>
            </a:r>
            <a:endParaRPr lang="en-US" dirty="0" smtClean="0"/>
          </a:p>
          <a:p>
            <a:endParaRPr lang="en-US" dirty="0"/>
          </a:p>
        </p:txBody>
      </p:sp>
      <p:sp>
        <p:nvSpPr>
          <p:cNvPr id="5" name="Title 1"/>
          <p:cNvSpPr txBox="1">
            <a:spLocks/>
          </p:cNvSpPr>
          <p:nvPr/>
        </p:nvSpPr>
        <p:spPr>
          <a:xfrm>
            <a:off x="762000" y="533400"/>
            <a:ext cx="7543800" cy="838200"/>
          </a:xfrm>
          <a:prstGeom prst="rect">
            <a:avLst/>
          </a:prstGeom>
        </p:spPr>
        <p:txBody>
          <a:bodyPr vert="horz" lIns="91440" tIns="45720" rIns="91440" bIns="45720" rtlCol="0" anchor="b" anchorCtr="0">
            <a:normAutofit lnSpcReduction="10000"/>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smtClean="0">
                <a:latin typeface="Britannic Bold" panose="020B0903060703020204" pitchFamily="34" charset="0"/>
              </a:rPr>
              <a:t>Show how to safely rescue </a:t>
            </a:r>
            <a:r>
              <a:rPr lang="en-US" sz="2800" i="1" dirty="0" smtClean="0">
                <a:latin typeface="Britannic Bold" panose="020B0903060703020204" pitchFamily="34" charset="0"/>
              </a:rPr>
              <a:t>yourself</a:t>
            </a:r>
            <a:r>
              <a:rPr lang="en-US" sz="2400" dirty="0" smtClean="0">
                <a:latin typeface="Britannic Bold" panose="020B0903060703020204" pitchFamily="34" charset="0"/>
              </a:rPr>
              <a:t> from  -- </a:t>
            </a:r>
            <a:br>
              <a:rPr lang="en-US" sz="2400" dirty="0" smtClean="0">
                <a:latin typeface="Britannic Bold" panose="020B0903060703020204" pitchFamily="34" charset="0"/>
              </a:rPr>
            </a:br>
            <a:r>
              <a:rPr lang="en-US" sz="2400" dirty="0" smtClean="0">
                <a:latin typeface="Britannic Bold" panose="020B0903060703020204" pitchFamily="34" charset="0"/>
              </a:rPr>
              <a:t>	an ice accident</a:t>
            </a:r>
            <a:endParaRPr lang="en-US" sz="2400" dirty="0">
              <a:latin typeface="Britannic Bold" panose="020B0903060703020204" pitchFamily="34" charset="0"/>
            </a:endParaRPr>
          </a:p>
        </p:txBody>
      </p:sp>
    </p:spTree>
    <p:extLst>
      <p:ext uri="{BB962C8B-B14F-4D97-AF65-F5344CB8AC3E}">
        <p14:creationId xmlns:p14="http://schemas.microsoft.com/office/powerpoint/2010/main" val="13482908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Role play the rescue</a:t>
            </a:r>
            <a:endParaRPr lang="en-US" dirty="0"/>
          </a:p>
        </p:txBody>
      </p:sp>
      <p:sp>
        <p:nvSpPr>
          <p:cNvPr id="3" name="Rectangle 2"/>
          <p:cNvSpPr/>
          <p:nvPr/>
        </p:nvSpPr>
        <p:spPr>
          <a:xfrm>
            <a:off x="946597" y="1797920"/>
            <a:ext cx="4724400" cy="2422301"/>
          </a:xfrm>
          <a:prstGeom prst="rect">
            <a:avLst/>
          </a:prstGeom>
          <a:noFill/>
        </p:spPr>
        <p:txBody>
          <a:bodyPr wrap="square" lIns="91440" tIns="45720" rIns="91440" bIns="45720" anchor="ctr" anchorCtr="1">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15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Do</a:t>
            </a:r>
            <a:endParaRPr lang="en-US" sz="15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Rectangle 3"/>
          <p:cNvSpPr/>
          <p:nvPr/>
        </p:nvSpPr>
        <p:spPr>
          <a:xfrm>
            <a:off x="5437030" y="3018146"/>
            <a:ext cx="936475" cy="156966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rPr>
              <a:t>it</a:t>
            </a:r>
            <a:endPar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5" name="TextBox 4"/>
          <p:cNvSpPr txBox="1"/>
          <p:nvPr/>
        </p:nvSpPr>
        <p:spPr>
          <a:xfrm>
            <a:off x="838200" y="685800"/>
            <a:ext cx="7391400" cy="646331"/>
          </a:xfrm>
          <a:prstGeom prst="rect">
            <a:avLst/>
          </a:prstGeom>
          <a:noFill/>
        </p:spPr>
        <p:txBody>
          <a:bodyPr wrap="square" rtlCol="0">
            <a:spAutoFit/>
          </a:bodyPr>
          <a:lstStyle/>
          <a:p>
            <a:r>
              <a:rPr lang="en-US" dirty="0" smtClean="0"/>
              <a:t>Stand next to a sturdy table or counter top.  Pretend you are in icy water and the table/counter-top is the floating ice.  Kick and pull and rescue yourself.</a:t>
            </a:r>
            <a:endParaRPr lang="en-US" dirty="0"/>
          </a:p>
        </p:txBody>
      </p:sp>
    </p:spTree>
    <p:extLst>
      <p:ext uri="{BB962C8B-B14F-4D97-AF65-F5344CB8AC3E}">
        <p14:creationId xmlns:p14="http://schemas.microsoft.com/office/powerpoint/2010/main" val="39277404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Signaling &amp; Communicating</a:t>
            </a:r>
            <a:endParaRPr lang="en-US" dirty="0"/>
          </a:p>
        </p:txBody>
      </p:sp>
      <p:sp>
        <p:nvSpPr>
          <p:cNvPr id="3" name="Text Placeholder 2"/>
          <p:cNvSpPr>
            <a:spLocks noGrp="1"/>
          </p:cNvSpPr>
          <p:nvPr>
            <p:ph type="body" idx="1"/>
          </p:nvPr>
        </p:nvSpPr>
        <p:spPr/>
        <p:txBody>
          <a:bodyPr/>
          <a:lstStyle/>
          <a:p>
            <a:r>
              <a:rPr lang="en-US" dirty="0" smtClean="0"/>
              <a:t>Get help on the way</a:t>
            </a:r>
            <a:endParaRPr lang="en-US" dirty="0"/>
          </a:p>
        </p:txBody>
      </p:sp>
    </p:spTree>
    <p:extLst>
      <p:ext uri="{BB962C8B-B14F-4D97-AF65-F5344CB8AC3E}">
        <p14:creationId xmlns:p14="http://schemas.microsoft.com/office/powerpoint/2010/main" val="9082092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3400"/>
            <a:ext cx="7543800" cy="838200"/>
          </a:xfrm>
        </p:spPr>
        <p:txBody>
          <a:bodyPr>
            <a:normAutofit/>
          </a:bodyPr>
          <a:lstStyle/>
          <a:p>
            <a:r>
              <a:rPr lang="en-US" sz="2400" dirty="0" smtClean="0">
                <a:latin typeface="Britannic Bold" panose="020B0903060703020204" pitchFamily="34" charset="0"/>
              </a:rPr>
              <a:t>When and how should you contact emergency personnel?</a:t>
            </a:r>
            <a:endParaRPr lang="en-US" sz="2400" dirty="0">
              <a:latin typeface="Britannic Bold" panose="020B0903060703020204" pitchFamily="34" charset="0"/>
            </a:endParaRPr>
          </a:p>
        </p:txBody>
      </p:sp>
      <p:sp>
        <p:nvSpPr>
          <p:cNvPr id="3" name="Content Placeholder 2"/>
          <p:cNvSpPr>
            <a:spLocks noGrp="1"/>
          </p:cNvSpPr>
          <p:nvPr>
            <p:ph idx="1"/>
          </p:nvPr>
        </p:nvSpPr>
        <p:spPr>
          <a:xfrm>
            <a:off x="800100" y="1752600"/>
            <a:ext cx="7543800" cy="2438400"/>
          </a:xfrm>
        </p:spPr>
        <p:txBody>
          <a:bodyPr/>
          <a:lstStyle/>
          <a:p>
            <a:pPr marL="0" indent="0">
              <a:buNone/>
            </a:pPr>
            <a:r>
              <a:rPr lang="en-US" dirty="0"/>
              <a:t>Nine-one-one is only to be used ONLY in emergency situations. An emergency is any situation that requires immediate assistance from the police/sheriff, the fire department or an ambulance. If you are ever in doubt of whether a situation is an emergency you </a:t>
            </a:r>
            <a:r>
              <a:rPr lang="en-US" b="1" dirty="0"/>
              <a:t>should call</a:t>
            </a:r>
            <a:r>
              <a:rPr lang="en-US" dirty="0"/>
              <a:t> 9-1-1.</a:t>
            </a:r>
          </a:p>
        </p:txBody>
      </p:sp>
      <p:sp>
        <p:nvSpPr>
          <p:cNvPr id="4" name="Rectangle 3"/>
          <p:cNvSpPr/>
          <p:nvPr/>
        </p:nvSpPr>
        <p:spPr>
          <a:xfrm>
            <a:off x="3733800" y="990600"/>
            <a:ext cx="3474029" cy="923330"/>
          </a:xfrm>
          <a:prstGeom prst="rect">
            <a:avLst/>
          </a:prstGeom>
          <a:noFill/>
        </p:spPr>
        <p:txBody>
          <a:bodyPr wrap="none" lIns="91440" tIns="45720" rIns="91440" bIns="45720">
            <a:spAutoFit/>
          </a:bodyPr>
          <a:lstStyle/>
          <a:p>
            <a:pPr algn="ctr"/>
            <a:r>
              <a:rPr lang="en-U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Call 9-1-1</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5" name="TextBox 4"/>
          <p:cNvSpPr txBox="1"/>
          <p:nvPr/>
        </p:nvSpPr>
        <p:spPr>
          <a:xfrm>
            <a:off x="762000" y="4419600"/>
            <a:ext cx="7620000" cy="1676400"/>
          </a:xfrm>
          <a:prstGeom prst="rect">
            <a:avLst/>
          </a:prstGeom>
          <a:noFill/>
        </p:spPr>
        <p:txBody>
          <a:bodyPr wrap="square" numCol="3" rtlCol="0">
            <a:noAutofit/>
          </a:bodyPr>
          <a:lstStyle/>
          <a:p>
            <a:pPr marL="285750" indent="-285750">
              <a:buFont typeface="Arial" panose="020B0604020202020204" pitchFamily="34" charset="0"/>
              <a:buChar char="•"/>
            </a:pPr>
            <a:r>
              <a:rPr lang="en-US" sz="2000" dirty="0" smtClean="0">
                <a:solidFill>
                  <a:schemeClr val="accent1">
                    <a:lumMod val="75000"/>
                  </a:schemeClr>
                </a:solidFill>
              </a:rPr>
              <a:t>there’s a fire</a:t>
            </a:r>
          </a:p>
          <a:p>
            <a:pPr marL="285750" indent="-285750">
              <a:buFont typeface="Arial" panose="020B0604020202020204" pitchFamily="34" charset="0"/>
              <a:buChar char="•"/>
            </a:pPr>
            <a:r>
              <a:rPr lang="en-US" sz="2000" dirty="0" smtClean="0">
                <a:solidFill>
                  <a:schemeClr val="accent1">
                    <a:lumMod val="75000"/>
                  </a:schemeClr>
                </a:solidFill>
              </a:rPr>
              <a:t>severe burns</a:t>
            </a:r>
          </a:p>
          <a:p>
            <a:pPr marL="285750" indent="-285750">
              <a:buFont typeface="Arial" panose="020B0604020202020204" pitchFamily="34" charset="0"/>
              <a:buChar char="•"/>
            </a:pPr>
            <a:r>
              <a:rPr lang="en-US" sz="2000" dirty="0" smtClean="0">
                <a:solidFill>
                  <a:schemeClr val="accent1">
                    <a:lumMod val="75000"/>
                  </a:schemeClr>
                </a:solidFill>
              </a:rPr>
              <a:t>chest pain</a:t>
            </a:r>
          </a:p>
          <a:p>
            <a:pPr marL="285750" indent="-285750">
              <a:buFont typeface="Arial" panose="020B0604020202020204" pitchFamily="34" charset="0"/>
              <a:buChar char="•"/>
            </a:pPr>
            <a:r>
              <a:rPr lang="en-US" sz="2000" dirty="0" smtClean="0">
                <a:solidFill>
                  <a:schemeClr val="accent1">
                    <a:lumMod val="75000"/>
                  </a:schemeClr>
                </a:solidFill>
              </a:rPr>
              <a:t>choking</a:t>
            </a:r>
          </a:p>
          <a:p>
            <a:pPr marL="285750" indent="-285750">
              <a:buFont typeface="Arial" panose="020B0604020202020204" pitchFamily="34" charset="0"/>
              <a:buChar char="•"/>
            </a:pPr>
            <a:r>
              <a:rPr lang="en-US" sz="2000" dirty="0" smtClean="0">
                <a:solidFill>
                  <a:schemeClr val="accent1">
                    <a:lumMod val="75000"/>
                  </a:schemeClr>
                </a:solidFill>
              </a:rPr>
              <a:t>difficulty speaking</a:t>
            </a:r>
          </a:p>
          <a:p>
            <a:pPr marL="285750" indent="-285750">
              <a:buFont typeface="Arial" panose="020B0604020202020204" pitchFamily="34" charset="0"/>
              <a:buChar char="•"/>
            </a:pPr>
            <a:r>
              <a:rPr lang="en-US" sz="2000" dirty="0" smtClean="0">
                <a:solidFill>
                  <a:schemeClr val="accent1">
                    <a:lumMod val="75000"/>
                  </a:schemeClr>
                </a:solidFill>
              </a:rPr>
              <a:t>drowning</a:t>
            </a:r>
          </a:p>
          <a:p>
            <a:pPr marL="285750" indent="-285750">
              <a:buFont typeface="Arial" panose="020B0604020202020204" pitchFamily="34" charset="0"/>
              <a:buChar char="•"/>
            </a:pPr>
            <a:r>
              <a:rPr lang="en-US" sz="2000" dirty="0" smtClean="0">
                <a:solidFill>
                  <a:schemeClr val="accent1">
                    <a:lumMod val="75000"/>
                  </a:schemeClr>
                </a:solidFill>
              </a:rPr>
              <a:t>numbness</a:t>
            </a:r>
          </a:p>
          <a:p>
            <a:pPr marL="285750" indent="-285750">
              <a:buFont typeface="Arial" panose="020B0604020202020204" pitchFamily="34" charset="0"/>
              <a:buChar char="•"/>
            </a:pPr>
            <a:r>
              <a:rPr lang="en-US" sz="2000" dirty="0" smtClean="0">
                <a:solidFill>
                  <a:schemeClr val="accent1">
                    <a:lumMod val="75000"/>
                  </a:schemeClr>
                </a:solidFill>
              </a:rPr>
              <a:t>poisoning</a:t>
            </a:r>
          </a:p>
          <a:p>
            <a:pPr marL="285750" indent="-285750">
              <a:buFont typeface="Arial" panose="020B0604020202020204" pitchFamily="34" charset="0"/>
              <a:buChar char="•"/>
            </a:pPr>
            <a:r>
              <a:rPr lang="en-US" sz="2000" dirty="0" smtClean="0">
                <a:solidFill>
                  <a:schemeClr val="accent1">
                    <a:lumMod val="75000"/>
                  </a:schemeClr>
                </a:solidFill>
              </a:rPr>
              <a:t>suicide threat</a:t>
            </a:r>
          </a:p>
          <a:p>
            <a:pPr marL="285750" indent="-285750">
              <a:buFont typeface="Arial" panose="020B0604020202020204" pitchFamily="34" charset="0"/>
              <a:buChar char="•"/>
            </a:pPr>
            <a:r>
              <a:rPr lang="en-US" sz="2000" dirty="0" smtClean="0">
                <a:solidFill>
                  <a:schemeClr val="accent1">
                    <a:lumMod val="75000"/>
                  </a:schemeClr>
                </a:solidFill>
              </a:rPr>
              <a:t>crime scene</a:t>
            </a:r>
          </a:p>
          <a:p>
            <a:pPr marL="285750" indent="-285750">
              <a:buFont typeface="Arial" panose="020B0604020202020204" pitchFamily="34" charset="0"/>
              <a:buChar char="•"/>
            </a:pPr>
            <a:r>
              <a:rPr lang="en-US" sz="2000" dirty="0" smtClean="0">
                <a:solidFill>
                  <a:schemeClr val="accent1">
                    <a:lumMod val="75000"/>
                  </a:schemeClr>
                </a:solidFill>
              </a:rPr>
              <a:t>car crash</a:t>
            </a:r>
          </a:p>
          <a:p>
            <a:pPr marL="285750" indent="-285750">
              <a:buFont typeface="Arial" panose="020B0604020202020204" pitchFamily="34" charset="0"/>
              <a:buChar char="•"/>
            </a:pPr>
            <a:r>
              <a:rPr lang="en-US" sz="2000" dirty="0" smtClean="0">
                <a:solidFill>
                  <a:schemeClr val="accent1">
                    <a:lumMod val="75000"/>
                  </a:schemeClr>
                </a:solidFill>
              </a:rPr>
              <a:t>other serious medical problems</a:t>
            </a:r>
            <a:endParaRPr lang="en-US" sz="2000" dirty="0">
              <a:solidFill>
                <a:schemeClr val="accent1">
                  <a:lumMod val="75000"/>
                </a:schemeClr>
              </a:solidFill>
            </a:endParaRPr>
          </a:p>
        </p:txBody>
      </p:sp>
    </p:spTree>
    <p:extLst>
      <p:ext uri="{BB962C8B-B14F-4D97-AF65-F5344CB8AC3E}">
        <p14:creationId xmlns:p14="http://schemas.microsoft.com/office/powerpoint/2010/main" val="4852258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smtClean="0">
                <a:latin typeface="Britannic Bold" panose="020B0903060703020204" pitchFamily="34" charset="0"/>
              </a:rPr>
              <a:t>What steps should be taken before reporting a lost person?</a:t>
            </a:r>
            <a:endParaRPr lang="en-US" sz="2400" dirty="0">
              <a:latin typeface="Britannic Bold" panose="020B0903060703020204" pitchFamily="34" charset="0"/>
            </a:endParaRPr>
          </a:p>
        </p:txBody>
      </p:sp>
      <p:sp>
        <p:nvSpPr>
          <p:cNvPr id="3" name="Content Placeholder 2"/>
          <p:cNvSpPr>
            <a:spLocks noGrp="1"/>
          </p:cNvSpPr>
          <p:nvPr>
            <p:ph idx="1"/>
          </p:nvPr>
        </p:nvSpPr>
        <p:spPr>
          <a:xfrm>
            <a:off x="762000" y="1600200"/>
            <a:ext cx="7543800" cy="4160520"/>
          </a:xfrm>
        </p:spPr>
        <p:txBody>
          <a:bodyPr>
            <a:normAutofit fontScale="92500" lnSpcReduction="20000"/>
          </a:bodyPr>
          <a:lstStyle/>
          <a:p>
            <a:pPr marL="0" indent="0">
              <a:buNone/>
            </a:pPr>
            <a:r>
              <a:rPr lang="en-US" b="1" dirty="0" smtClean="0"/>
              <a:t>Quickly double check that they ARE missing</a:t>
            </a:r>
          </a:p>
          <a:p>
            <a:r>
              <a:rPr lang="en-US" dirty="0" smtClean="0"/>
              <a:t>call their cell phone</a:t>
            </a:r>
          </a:p>
          <a:p>
            <a:r>
              <a:rPr lang="en-US" dirty="0" smtClean="0"/>
              <a:t>look where you saw them last</a:t>
            </a:r>
          </a:p>
          <a:p>
            <a:r>
              <a:rPr lang="en-US" dirty="0" smtClean="0"/>
              <a:t>If you’re in a store or public place, notify the officials so they can do an announcement (code Adam) or lock-down and help you search</a:t>
            </a:r>
          </a:p>
          <a:p>
            <a:pPr marL="0" indent="0">
              <a:buNone/>
            </a:pPr>
            <a:r>
              <a:rPr lang="en-US" b="1" dirty="0"/>
              <a:t>If not immediately found, CALL 911; keep searching &amp; calling key contacts</a:t>
            </a:r>
          </a:p>
          <a:p>
            <a:r>
              <a:rPr lang="en-US" dirty="0" smtClean="0"/>
              <a:t>call their home; search through the house &amp; yard</a:t>
            </a:r>
          </a:p>
          <a:p>
            <a:r>
              <a:rPr lang="en-US" dirty="0" smtClean="0"/>
              <a:t>call friends, family, and school or work</a:t>
            </a:r>
          </a:p>
          <a:p>
            <a:pPr marL="0" indent="0">
              <a:buNone/>
            </a:pPr>
            <a:r>
              <a:rPr lang="en-US" b="1" dirty="0" smtClean="0"/>
              <a:t>IF FOUND, NOTIFY THE OFFICIALS &amp; THOSE CONTACTED</a:t>
            </a:r>
          </a:p>
        </p:txBody>
      </p:sp>
      <p:sp>
        <p:nvSpPr>
          <p:cNvPr id="6" name="Rectangle 5"/>
          <p:cNvSpPr/>
          <p:nvPr/>
        </p:nvSpPr>
        <p:spPr>
          <a:xfrm>
            <a:off x="2675211" y="5760720"/>
            <a:ext cx="3281668" cy="923330"/>
          </a:xfrm>
          <a:prstGeom prst="rect">
            <a:avLst/>
          </a:prstGeom>
        </p:spPr>
        <p:style>
          <a:lnRef idx="1">
            <a:schemeClr val="accent5"/>
          </a:lnRef>
          <a:fillRef idx="2">
            <a:schemeClr val="accent5"/>
          </a:fillRef>
          <a:effectRef idx="1">
            <a:schemeClr val="accent5"/>
          </a:effectRef>
          <a:fontRef idx="minor">
            <a:schemeClr val="dk1"/>
          </a:fontRef>
        </p:style>
        <p:txBody>
          <a:bodyPr wrap="none" lIns="91440" tIns="45720" rIns="91440" bIns="45720">
            <a:spAutoFit/>
          </a:bodyPr>
          <a:lstStyle/>
          <a:p>
            <a:pPr algn="ctr"/>
            <a:r>
              <a:rPr lang="en-U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call 9-1-1</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pic>
        <p:nvPicPr>
          <p:cNvPr id="2050" name="Picture 2" descr="Image result for wanted poste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830" r="22737"/>
          <a:stretch/>
        </p:blipFill>
        <p:spPr bwMode="auto">
          <a:xfrm rot="20753744">
            <a:off x="7488866" y="1035923"/>
            <a:ext cx="1194526" cy="1593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69858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smtClean="0">
                <a:latin typeface="Britannic Bold" panose="020B0903060703020204" pitchFamily="34" charset="0"/>
              </a:rPr>
              <a:t>What information will be needed when reporting a lost person?</a:t>
            </a:r>
            <a:endParaRPr lang="en-US" sz="2400" dirty="0">
              <a:latin typeface="Britannic Bold" panose="020B0903060703020204" pitchFamily="34" charset="0"/>
            </a:endParaRPr>
          </a:p>
        </p:txBody>
      </p:sp>
      <p:sp>
        <p:nvSpPr>
          <p:cNvPr id="4" name="Rectangle 3"/>
          <p:cNvSpPr/>
          <p:nvPr/>
        </p:nvSpPr>
        <p:spPr>
          <a:xfrm>
            <a:off x="2057400" y="1107948"/>
            <a:ext cx="6248400" cy="568452"/>
          </a:xfrm>
          <a:prstGeom prst="rect">
            <a:avLst/>
          </a:prstGeom>
          <a:noFill/>
        </p:spPr>
        <p:txBody>
          <a:bodyPr wrap="none" lIns="91440" tIns="45720" rIns="91440" bIns="45720">
            <a:normAutofit fontScale="70000" lnSpcReduction="2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Call MUPU at 1</a:t>
            </a:r>
            <a:r>
              <a:rPr lang="en-US"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-800-543-5678</a:t>
            </a:r>
            <a:endPar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Rectangle 4"/>
          <p:cNvSpPr/>
          <p:nvPr/>
        </p:nvSpPr>
        <p:spPr>
          <a:xfrm>
            <a:off x="2057400" y="1478280"/>
            <a:ext cx="6248400" cy="457200"/>
          </a:xfrm>
          <a:prstGeom prst="rect">
            <a:avLst/>
          </a:prstGeom>
          <a:noFill/>
        </p:spPr>
        <p:txBody>
          <a:bodyPr wrap="none" lIns="91440" tIns="45720" rIns="91440" bIns="45720">
            <a:normAutofit fontScale="55000" lnSpcReduction="20000"/>
          </a:bodyPr>
          <a:lstStyle/>
          <a:p>
            <a:pPr algn="ctr"/>
            <a:r>
              <a:rPr lang="en-US" sz="5400"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Missing &amp; Unidentified Persons Unit</a:t>
            </a:r>
          </a:p>
        </p:txBody>
      </p:sp>
      <p:sp>
        <p:nvSpPr>
          <p:cNvPr id="7" name="TextBox 6"/>
          <p:cNvSpPr txBox="1"/>
          <p:nvPr/>
        </p:nvSpPr>
        <p:spPr>
          <a:xfrm>
            <a:off x="4191000" y="2286000"/>
            <a:ext cx="4114800" cy="2031325"/>
          </a:xfrm>
          <a:prstGeom prst="rect">
            <a:avLst/>
          </a:prstGeom>
          <a:noFill/>
        </p:spPr>
        <p:txBody>
          <a:bodyPr wrap="square" rtlCol="0">
            <a:spAutoFit/>
          </a:bodyPr>
          <a:lstStyle/>
          <a:p>
            <a:pPr marL="285750" indent="-285750">
              <a:buFont typeface="Arial" panose="020B0604020202020204" pitchFamily="34" charset="0"/>
              <a:buChar char="•"/>
            </a:pPr>
            <a:r>
              <a:rPr lang="en-US" dirty="0" smtClean="0"/>
              <a:t>Picture/description </a:t>
            </a:r>
          </a:p>
          <a:p>
            <a:pPr marL="285750" indent="-285750">
              <a:buFont typeface="Arial" panose="020B0604020202020204" pitchFamily="34" charset="0"/>
              <a:buChar char="•"/>
            </a:pPr>
            <a:r>
              <a:rPr lang="en-US" dirty="0" smtClean="0"/>
              <a:t>what they were wearing when  last seen</a:t>
            </a:r>
          </a:p>
          <a:p>
            <a:pPr marL="285750" indent="-285750">
              <a:buFont typeface="Arial" panose="020B0604020202020204" pitchFamily="34" charset="0"/>
              <a:buChar char="•"/>
            </a:pPr>
            <a:r>
              <a:rPr lang="en-US" dirty="0" smtClean="0"/>
              <a:t>any identifying marks</a:t>
            </a:r>
          </a:p>
          <a:p>
            <a:pPr marL="285750" indent="-285750">
              <a:buFont typeface="Arial" panose="020B0604020202020204" pitchFamily="34" charset="0"/>
              <a:buChar char="•"/>
            </a:pPr>
            <a:r>
              <a:rPr lang="en-US" dirty="0" smtClean="0"/>
              <a:t>description of vehicle</a:t>
            </a:r>
          </a:p>
          <a:p>
            <a:pPr marL="285750" indent="-285750">
              <a:buFont typeface="Arial" panose="020B0604020202020204" pitchFamily="34" charset="0"/>
              <a:buChar char="•"/>
            </a:pPr>
            <a:r>
              <a:rPr lang="en-US" dirty="0" smtClean="0"/>
              <a:t>their doctor or dentist</a:t>
            </a:r>
          </a:p>
          <a:p>
            <a:pPr marL="285750" indent="-285750">
              <a:buFont typeface="Arial" panose="020B0604020202020204" pitchFamily="34" charset="0"/>
              <a:buChar char="•"/>
            </a:pPr>
            <a:r>
              <a:rPr lang="en-US" dirty="0" smtClean="0"/>
              <a:t>where they were supposed to be</a:t>
            </a:r>
          </a:p>
          <a:p>
            <a:pPr marL="285750" indent="-285750">
              <a:buFont typeface="Arial" panose="020B0604020202020204" pitchFamily="34" charset="0"/>
              <a:buChar char="•"/>
            </a:pPr>
            <a:endParaRPr lang="en-US" dirty="0"/>
          </a:p>
        </p:txBody>
      </p:sp>
      <p:sp>
        <p:nvSpPr>
          <p:cNvPr id="8" name="TextBox 7"/>
          <p:cNvSpPr txBox="1"/>
          <p:nvPr/>
        </p:nvSpPr>
        <p:spPr>
          <a:xfrm>
            <a:off x="4191000" y="4317325"/>
            <a:ext cx="3962400" cy="1754326"/>
          </a:xfrm>
          <a:prstGeom prst="rect">
            <a:avLst/>
          </a:prstGeom>
          <a:noFill/>
        </p:spPr>
        <p:txBody>
          <a:bodyPr wrap="square" rtlCol="0">
            <a:spAutoFit/>
          </a:bodyPr>
          <a:lstStyle/>
          <a:p>
            <a:r>
              <a:rPr lang="en-US" dirty="0" smtClean="0"/>
              <a:t>When you are going on  a trip or an outing let someone know where you will be going. </a:t>
            </a:r>
            <a:r>
              <a:rPr lang="en-US" dirty="0"/>
              <a:t>Give them your routes and destinations</a:t>
            </a:r>
            <a:r>
              <a:rPr lang="en-US" dirty="0" smtClean="0"/>
              <a:t>.  </a:t>
            </a:r>
          </a:p>
          <a:p>
            <a:endParaRPr lang="en-US" dirty="0"/>
          </a:p>
          <a:p>
            <a:r>
              <a:rPr lang="en-US" dirty="0" smtClean="0"/>
              <a:t>Call them when you get there.</a:t>
            </a:r>
          </a:p>
        </p:txBody>
      </p:sp>
      <p:pic>
        <p:nvPicPr>
          <p:cNvPr id="1028" name="Picture 4" descr="Image result for how to report a missing pers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807" y="1935480"/>
            <a:ext cx="3199481" cy="4136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2600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02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Role play the rescue</a:t>
            </a:r>
            <a:endParaRPr lang="en-US" dirty="0"/>
          </a:p>
        </p:txBody>
      </p:sp>
      <p:sp>
        <p:nvSpPr>
          <p:cNvPr id="3" name="Rectangle 2"/>
          <p:cNvSpPr/>
          <p:nvPr/>
        </p:nvSpPr>
        <p:spPr>
          <a:xfrm>
            <a:off x="946597" y="1797920"/>
            <a:ext cx="4724400" cy="2422301"/>
          </a:xfrm>
          <a:prstGeom prst="rect">
            <a:avLst/>
          </a:prstGeom>
          <a:noFill/>
        </p:spPr>
        <p:txBody>
          <a:bodyPr wrap="square" lIns="91440" tIns="45720" rIns="91440" bIns="45720" anchor="ctr" anchorCtr="1">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15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Do</a:t>
            </a:r>
            <a:endParaRPr lang="en-US" sz="15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Rectangle 3"/>
          <p:cNvSpPr/>
          <p:nvPr/>
        </p:nvSpPr>
        <p:spPr>
          <a:xfrm>
            <a:off x="5437030" y="3018146"/>
            <a:ext cx="936475" cy="156966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rPr>
              <a:t>it</a:t>
            </a:r>
            <a:endPar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5" name="TextBox 4"/>
          <p:cNvSpPr txBox="1"/>
          <p:nvPr/>
        </p:nvSpPr>
        <p:spPr>
          <a:xfrm>
            <a:off x="838200" y="685800"/>
            <a:ext cx="7391400" cy="646331"/>
          </a:xfrm>
          <a:prstGeom prst="rect">
            <a:avLst/>
          </a:prstGeom>
          <a:noFill/>
        </p:spPr>
        <p:txBody>
          <a:bodyPr wrap="square" rtlCol="0">
            <a:spAutoFit/>
          </a:bodyPr>
          <a:lstStyle/>
          <a:p>
            <a:r>
              <a:rPr lang="en-US" dirty="0" smtClean="0"/>
              <a:t>Designate the on-the-scene rescuers and emergency dispatch.  Role-play what information each will ask for and give.</a:t>
            </a:r>
            <a:endParaRPr lang="en-US" dirty="0"/>
          </a:p>
        </p:txBody>
      </p:sp>
    </p:spTree>
    <p:extLst>
      <p:ext uri="{BB962C8B-B14F-4D97-AF65-F5344CB8AC3E}">
        <p14:creationId xmlns:p14="http://schemas.microsoft.com/office/powerpoint/2010/main" val="39277404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7467600" cy="1600200"/>
          </a:xfrm>
        </p:spPr>
        <p:txBody>
          <a:bodyPr>
            <a:normAutofit fontScale="90000"/>
          </a:bodyPr>
          <a:lstStyle/>
          <a:p>
            <a:r>
              <a:rPr lang="en-US" dirty="0" smtClean="0"/>
              <a:t>Search &amp; Rescue Discussion</a:t>
            </a:r>
            <a:endParaRPr lang="en-US" dirty="0"/>
          </a:p>
        </p:txBody>
      </p:sp>
      <p:pic>
        <p:nvPicPr>
          <p:cNvPr id="3" name="sID27Dwg1Kw"/>
          <p:cNvPicPr>
            <a:picLocks noRot="1" noChangeAspect="1"/>
          </p:cNvPicPr>
          <p:nvPr>
            <a:videoFile r:link="rId1"/>
          </p:nvPr>
        </p:nvPicPr>
        <p:blipFill>
          <a:blip r:embed="rId3"/>
          <a:stretch>
            <a:fillRect/>
          </a:stretch>
        </p:blipFill>
        <p:spPr>
          <a:xfrm>
            <a:off x="778933" y="914400"/>
            <a:ext cx="7586133" cy="4267200"/>
          </a:xfrm>
          <a:prstGeom prst="rect">
            <a:avLst/>
          </a:prstGeom>
        </p:spPr>
      </p:pic>
      <p:sp>
        <p:nvSpPr>
          <p:cNvPr id="4" name="Rectangle 3"/>
          <p:cNvSpPr/>
          <p:nvPr/>
        </p:nvSpPr>
        <p:spPr>
          <a:xfrm>
            <a:off x="1287437" y="182880"/>
            <a:ext cx="6256363" cy="685800"/>
          </a:xfrm>
          <a:prstGeom prst="rect">
            <a:avLst/>
          </a:prstGeom>
          <a:noFill/>
        </p:spPr>
        <p:txBody>
          <a:bodyPr wrap="square" lIns="91440" tIns="45720" rIns="91440" bIns="45720">
            <a:normAutofit fontScale="85000" lnSpcReduction="20000"/>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bg2">
                    <a:lumMod val="1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stop, think, plan</a:t>
            </a:r>
            <a:endParaRPr lang="en-US" sz="5400" b="1" cap="all" spc="0" dirty="0">
              <a:ln/>
              <a:solidFill>
                <a:schemeClr val="bg2">
                  <a:lumMod val="1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11187032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
            <a:ext cx="7543800" cy="838200"/>
          </a:xfrm>
        </p:spPr>
        <p:txBody>
          <a:bodyPr>
            <a:normAutofit/>
          </a:bodyPr>
          <a:lstStyle/>
          <a:p>
            <a:r>
              <a:rPr lang="en-US" sz="2400" dirty="0" smtClean="0">
                <a:latin typeface="Britannic Bold" panose="020B0903060703020204" pitchFamily="34" charset="0"/>
              </a:rPr>
              <a:t>How is a search for a lost person conducted in a wilderness area?</a:t>
            </a:r>
            <a:endParaRPr lang="en-US" sz="2400" dirty="0">
              <a:latin typeface="Britannic Bold" panose="020B0903060703020204" pitchFamily="34" charset="0"/>
            </a:endParaRPr>
          </a:p>
        </p:txBody>
      </p:sp>
      <p:sp>
        <p:nvSpPr>
          <p:cNvPr id="3" name="Content Placeholder 2"/>
          <p:cNvSpPr>
            <a:spLocks noGrp="1"/>
          </p:cNvSpPr>
          <p:nvPr>
            <p:ph idx="1"/>
          </p:nvPr>
        </p:nvSpPr>
        <p:spPr>
          <a:xfrm>
            <a:off x="457200" y="1219200"/>
            <a:ext cx="8153400" cy="5181600"/>
          </a:xfrm>
        </p:spPr>
        <p:txBody>
          <a:bodyPr>
            <a:normAutofit fontScale="70000" lnSpcReduction="20000"/>
          </a:bodyPr>
          <a:lstStyle/>
          <a:p>
            <a:pPr marL="0" indent="0">
              <a:buNone/>
            </a:pPr>
            <a:r>
              <a:rPr lang="en-US" dirty="0"/>
              <a:t>In wilderness areas searches are </a:t>
            </a:r>
            <a:r>
              <a:rPr lang="en-US" i="1" dirty="0"/>
              <a:t>conducted in an ever widening circle normally</a:t>
            </a:r>
            <a:r>
              <a:rPr lang="en-US" dirty="0"/>
              <a:t>. All </a:t>
            </a:r>
            <a:r>
              <a:rPr lang="en-US" u="sng" dirty="0" smtClean="0"/>
              <a:t>available resources </a:t>
            </a:r>
            <a:r>
              <a:rPr lang="en-US" u="sng" dirty="0"/>
              <a:t>are used including hunting dogs, aircraft, search </a:t>
            </a:r>
            <a:r>
              <a:rPr lang="en-US" u="sng" dirty="0" smtClean="0"/>
              <a:t>hikers, and </a:t>
            </a:r>
            <a:r>
              <a:rPr lang="en-US" u="sng" dirty="0"/>
              <a:t>mounted search personnel</a:t>
            </a:r>
            <a:r>
              <a:rPr lang="en-US" dirty="0"/>
              <a:t>. When a person is lost in the wilderness there is rarely any expense spared in the search for the person. If details are known </a:t>
            </a:r>
            <a:r>
              <a:rPr lang="en-US" dirty="0" smtClean="0"/>
              <a:t>about intended </a:t>
            </a:r>
            <a:r>
              <a:rPr lang="en-US" dirty="0"/>
              <a:t>camping sites and hiking routes then teams will be sent </a:t>
            </a:r>
            <a:r>
              <a:rPr lang="en-US" i="1" dirty="0"/>
              <a:t>to investigate those locations directly while others are sent into line of site search </a:t>
            </a:r>
            <a:r>
              <a:rPr lang="en-US" i="1" dirty="0" smtClean="0"/>
              <a:t>patterns where </a:t>
            </a:r>
            <a:r>
              <a:rPr lang="en-US" i="1" dirty="0"/>
              <a:t>from the best known location for the missing person(s) was outward with each searcher being within site of the next. This will also be done in </a:t>
            </a:r>
            <a:r>
              <a:rPr lang="en-US" i="1" dirty="0" smtClean="0"/>
              <a:t>staggered  waves </a:t>
            </a:r>
            <a:r>
              <a:rPr lang="en-US" i="1" dirty="0"/>
              <a:t>so that any evidence overlooked by one searcher might be found by the next.</a:t>
            </a:r>
            <a:r>
              <a:rPr lang="en-US" dirty="0"/>
              <a:t> When the area becomes large enough to make line of site </a:t>
            </a:r>
            <a:r>
              <a:rPr lang="en-US" dirty="0" smtClean="0"/>
              <a:t>searches impractical </a:t>
            </a:r>
            <a:r>
              <a:rPr lang="en-US" dirty="0"/>
              <a:t>the teams will be broken into zones using a search grid. A team of two or more will be assigned some small piece of the map area to search, all </a:t>
            </a:r>
            <a:r>
              <a:rPr lang="en-US" dirty="0" smtClean="0"/>
              <a:t>areas will </a:t>
            </a:r>
            <a:r>
              <a:rPr lang="en-US" dirty="0"/>
              <a:t>be searched repeatedly for missed evidence or people. </a:t>
            </a:r>
            <a:r>
              <a:rPr lang="en-US" i="1" dirty="0"/>
              <a:t>All the while roadways and known paths will have searches, or outposts on them in case the victim </a:t>
            </a:r>
            <a:r>
              <a:rPr lang="en-US" i="1" dirty="0" smtClean="0"/>
              <a:t>is still </a:t>
            </a:r>
            <a:r>
              <a:rPr lang="en-US" i="1" dirty="0"/>
              <a:t>mobile and trying to work his way out of his circumstance</a:t>
            </a:r>
            <a:r>
              <a:rPr lang="en-US" dirty="0"/>
              <a:t>. </a:t>
            </a:r>
            <a:r>
              <a:rPr lang="en-US" u="sng" dirty="0"/>
              <a:t>Aircraft will search in grids as well when weather provides. At night some aircraft may </a:t>
            </a:r>
            <a:r>
              <a:rPr lang="en-US" u="sng" dirty="0" smtClean="0"/>
              <a:t>utilize heat </a:t>
            </a:r>
            <a:r>
              <a:rPr lang="en-US" u="sng" dirty="0"/>
              <a:t>sensors to try and identify people</a:t>
            </a:r>
            <a:r>
              <a:rPr lang="en-US" dirty="0"/>
              <a:t> in the wilderness, this has proven effective at times and at other times not. When an aircraft identifies a possible victim </a:t>
            </a:r>
            <a:r>
              <a:rPr lang="en-US" dirty="0" smtClean="0"/>
              <a:t>a search </a:t>
            </a:r>
            <a:r>
              <a:rPr lang="en-US" dirty="0"/>
              <a:t>team in the grid will respond to the location, sometimes they find nothing; other times they find animals. If a person is seeking shelter in a very cold area</a:t>
            </a:r>
            <a:r>
              <a:rPr lang="en-US" dirty="0" smtClean="0"/>
              <a:t>, he </a:t>
            </a:r>
            <a:r>
              <a:rPr lang="en-US" dirty="0"/>
              <a:t>may have burrowed deep enough into a location as to defeat the heat sensors on any aircraft as was the case with a child in Arizona who hid among </a:t>
            </a:r>
            <a:r>
              <a:rPr lang="en-US" dirty="0" smtClean="0"/>
              <a:t>some cactus </a:t>
            </a:r>
            <a:r>
              <a:rPr lang="en-US" dirty="0"/>
              <a:t>which cool greatly at night. This particular child had evaded rescuers intentionally for more than a day because he was not supposed to talk to strangers</a:t>
            </a:r>
            <a:r>
              <a:rPr lang="en-US" dirty="0" smtClean="0"/>
              <a:t>. </a:t>
            </a:r>
            <a:endParaRPr lang="en-US" dirty="0"/>
          </a:p>
        </p:txBody>
      </p:sp>
    </p:spTree>
    <p:extLst>
      <p:ext uri="{BB962C8B-B14F-4D97-AF65-F5344CB8AC3E}">
        <p14:creationId xmlns:p14="http://schemas.microsoft.com/office/powerpoint/2010/main" val="38349246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8001000" cy="1600200"/>
          </a:xfrm>
        </p:spPr>
        <p:txBody>
          <a:bodyPr>
            <a:normAutofit fontScale="90000"/>
          </a:bodyPr>
          <a:lstStyle/>
          <a:p>
            <a:r>
              <a:rPr lang="en-US" dirty="0" smtClean="0"/>
              <a:t>Ground Search Team Training</a:t>
            </a:r>
            <a:endParaRPr lang="en-US" dirty="0"/>
          </a:p>
        </p:txBody>
      </p:sp>
      <p:pic>
        <p:nvPicPr>
          <p:cNvPr id="3" name="JC6gMrAcvSA"/>
          <p:cNvPicPr>
            <a:picLocks noRot="1" noChangeAspect="1"/>
          </p:cNvPicPr>
          <p:nvPr>
            <a:videoFile r:link="rId1"/>
          </p:nvPr>
        </p:nvPicPr>
        <p:blipFill>
          <a:blip r:embed="rId3"/>
          <a:stretch>
            <a:fillRect/>
          </a:stretch>
        </p:blipFill>
        <p:spPr>
          <a:xfrm>
            <a:off x="838200" y="902207"/>
            <a:ext cx="7391400" cy="4157663"/>
          </a:xfrm>
          <a:prstGeom prst="rect">
            <a:avLst/>
          </a:prstGeom>
        </p:spPr>
      </p:pic>
      <p:sp>
        <p:nvSpPr>
          <p:cNvPr id="4" name="TextBox 3"/>
          <p:cNvSpPr txBox="1"/>
          <p:nvPr/>
        </p:nvSpPr>
        <p:spPr>
          <a:xfrm>
            <a:off x="6629400" y="381000"/>
            <a:ext cx="1447800" cy="369332"/>
          </a:xfrm>
          <a:prstGeom prst="rect">
            <a:avLst/>
          </a:prstGeom>
          <a:noFill/>
        </p:spPr>
        <p:txBody>
          <a:bodyPr wrap="square" rtlCol="0">
            <a:spAutoFit/>
          </a:bodyPr>
          <a:lstStyle/>
          <a:p>
            <a:r>
              <a:rPr lang="en-US" dirty="0" smtClean="0"/>
              <a:t>40 min.</a:t>
            </a:r>
            <a:endParaRPr lang="en-US" dirty="0"/>
          </a:p>
        </p:txBody>
      </p:sp>
    </p:spTree>
    <p:extLst>
      <p:ext uri="{BB962C8B-B14F-4D97-AF65-F5344CB8AC3E}">
        <p14:creationId xmlns:p14="http://schemas.microsoft.com/office/powerpoint/2010/main" val="12565040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38200" y="2362200"/>
            <a:ext cx="7467600" cy="434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533400"/>
            <a:ext cx="3962400" cy="1447800"/>
          </a:xfrm>
        </p:spPr>
        <p:txBody>
          <a:bodyPr>
            <a:normAutofit/>
          </a:bodyPr>
          <a:lstStyle/>
          <a:p>
            <a:r>
              <a:rPr lang="en-US" sz="2400" dirty="0" smtClean="0">
                <a:latin typeface="Britannic Bold" panose="020B0903060703020204" pitchFamily="34" charset="0"/>
              </a:rPr>
              <a:t>Show 3 ways to attract and communicate with rescue 	aircraft</a:t>
            </a:r>
            <a:endParaRPr lang="en-US" sz="2400" dirty="0">
              <a:latin typeface="Britannic Bold" panose="020B0903060703020204" pitchFamily="34" charset="0"/>
            </a:endParaRPr>
          </a:p>
        </p:txBody>
      </p:sp>
      <p:sp>
        <p:nvSpPr>
          <p:cNvPr id="3" name="Content Placeholder 2"/>
          <p:cNvSpPr>
            <a:spLocks noGrp="1"/>
          </p:cNvSpPr>
          <p:nvPr>
            <p:ph idx="1"/>
          </p:nvPr>
        </p:nvSpPr>
        <p:spPr>
          <a:xfrm>
            <a:off x="4800600" y="381000"/>
            <a:ext cx="4343400" cy="2057400"/>
          </a:xfrm>
        </p:spPr>
        <p:txBody>
          <a:bodyPr>
            <a:normAutofit lnSpcReduction="10000"/>
          </a:bodyPr>
          <a:lstStyle/>
          <a:p>
            <a:r>
              <a:rPr lang="en-US" dirty="0" smtClean="0"/>
              <a:t>Light 3 fires</a:t>
            </a:r>
          </a:p>
          <a:p>
            <a:r>
              <a:rPr lang="en-US" dirty="0" smtClean="0"/>
              <a:t>Write SOS in a clearing using resources you have</a:t>
            </a:r>
          </a:p>
          <a:p>
            <a:r>
              <a:rPr lang="en-US" dirty="0" smtClean="0"/>
              <a:t>Use a signal mirror to flash SOS …---…</a:t>
            </a:r>
            <a:endParaRPr lang="en-US" dirty="0"/>
          </a:p>
        </p:txBody>
      </p:sp>
      <p:pic>
        <p:nvPicPr>
          <p:cNvPr id="6" name="c3SShhjhrSQ"/>
          <p:cNvPicPr>
            <a:picLocks noRot="1" noChangeAspect="1"/>
          </p:cNvPicPr>
          <p:nvPr>
            <a:videoFile r:link="rId1"/>
          </p:nvPr>
        </p:nvPicPr>
        <p:blipFill>
          <a:blip r:embed="rId3"/>
          <a:stretch>
            <a:fillRect/>
          </a:stretch>
        </p:blipFill>
        <p:spPr>
          <a:xfrm>
            <a:off x="1295400" y="2667000"/>
            <a:ext cx="6637867" cy="3733800"/>
          </a:xfrm>
          <a:prstGeom prst="rect">
            <a:avLst/>
          </a:prstGeom>
        </p:spPr>
      </p:pic>
    </p:spTree>
    <p:extLst>
      <p:ext uri="{BB962C8B-B14F-4D97-AF65-F5344CB8AC3E}">
        <p14:creationId xmlns:p14="http://schemas.microsoft.com/office/powerpoint/2010/main" val="37238180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38200" y="2362200"/>
            <a:ext cx="7467600" cy="434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533400"/>
            <a:ext cx="3962400" cy="1447800"/>
          </a:xfrm>
        </p:spPr>
        <p:txBody>
          <a:bodyPr>
            <a:normAutofit/>
          </a:bodyPr>
          <a:lstStyle/>
          <a:p>
            <a:r>
              <a:rPr lang="en-US" sz="2400" dirty="0" smtClean="0">
                <a:latin typeface="Britannic Bold" panose="020B0903060703020204" pitchFamily="34" charset="0"/>
              </a:rPr>
              <a:t>Show 3 ways to attract and communicate with rescue 	aircraft</a:t>
            </a:r>
            <a:endParaRPr lang="en-US" sz="2400" dirty="0">
              <a:latin typeface="Britannic Bold" panose="020B0903060703020204" pitchFamily="34" charset="0"/>
            </a:endParaRPr>
          </a:p>
        </p:txBody>
      </p:sp>
      <p:sp>
        <p:nvSpPr>
          <p:cNvPr id="3" name="Content Placeholder 2"/>
          <p:cNvSpPr>
            <a:spLocks noGrp="1"/>
          </p:cNvSpPr>
          <p:nvPr>
            <p:ph idx="1"/>
          </p:nvPr>
        </p:nvSpPr>
        <p:spPr>
          <a:xfrm>
            <a:off x="4800600" y="381000"/>
            <a:ext cx="4343400" cy="2057400"/>
          </a:xfrm>
        </p:spPr>
        <p:txBody>
          <a:bodyPr>
            <a:normAutofit lnSpcReduction="10000"/>
          </a:bodyPr>
          <a:lstStyle/>
          <a:p>
            <a:r>
              <a:rPr lang="en-US" dirty="0" smtClean="0"/>
              <a:t>Light 3 fires</a:t>
            </a:r>
          </a:p>
          <a:p>
            <a:r>
              <a:rPr lang="en-US" dirty="0" smtClean="0"/>
              <a:t>Write SOS in a clearing using resources you have</a:t>
            </a:r>
          </a:p>
          <a:p>
            <a:r>
              <a:rPr lang="en-US" dirty="0" smtClean="0"/>
              <a:t>Use a signal mirror to flash SOS …---…</a:t>
            </a:r>
            <a:endParaRPr lang="en-US" dirty="0"/>
          </a:p>
        </p:txBody>
      </p:sp>
      <p:pic>
        <p:nvPicPr>
          <p:cNvPr id="4" name="ExFxQg1067s"/>
          <p:cNvPicPr>
            <a:picLocks noRot="1" noChangeAspect="1"/>
          </p:cNvPicPr>
          <p:nvPr>
            <a:videoFile r:link="rId1"/>
          </p:nvPr>
        </p:nvPicPr>
        <p:blipFill>
          <a:blip r:embed="rId3"/>
          <a:stretch>
            <a:fillRect/>
          </a:stretch>
        </p:blipFill>
        <p:spPr>
          <a:xfrm>
            <a:off x="1127760" y="2590800"/>
            <a:ext cx="6858000" cy="3857625"/>
          </a:xfrm>
          <a:prstGeom prst="rect">
            <a:avLst/>
          </a:prstGeom>
        </p:spPr>
      </p:pic>
    </p:spTree>
    <p:extLst>
      <p:ext uri="{BB962C8B-B14F-4D97-AF65-F5344CB8AC3E}">
        <p14:creationId xmlns:p14="http://schemas.microsoft.com/office/powerpoint/2010/main" val="391462819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Role play the rescue</a:t>
            </a:r>
            <a:endParaRPr lang="en-US" dirty="0"/>
          </a:p>
        </p:txBody>
      </p:sp>
      <p:sp>
        <p:nvSpPr>
          <p:cNvPr id="3" name="Rectangle 2"/>
          <p:cNvSpPr/>
          <p:nvPr/>
        </p:nvSpPr>
        <p:spPr>
          <a:xfrm>
            <a:off x="946597" y="1797920"/>
            <a:ext cx="4724400" cy="2422301"/>
          </a:xfrm>
          <a:prstGeom prst="rect">
            <a:avLst/>
          </a:prstGeom>
          <a:noFill/>
        </p:spPr>
        <p:txBody>
          <a:bodyPr wrap="square" lIns="91440" tIns="45720" rIns="91440" bIns="45720" anchor="ctr" anchorCtr="1">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15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Do</a:t>
            </a:r>
            <a:endParaRPr lang="en-US" sz="15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Rectangle 3"/>
          <p:cNvSpPr/>
          <p:nvPr/>
        </p:nvSpPr>
        <p:spPr>
          <a:xfrm>
            <a:off x="5437030" y="3018146"/>
            <a:ext cx="936475" cy="156966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rPr>
              <a:t>it</a:t>
            </a:r>
            <a:endPar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5" name="TextBox 4"/>
          <p:cNvSpPr txBox="1"/>
          <p:nvPr/>
        </p:nvSpPr>
        <p:spPr>
          <a:xfrm>
            <a:off x="609600" y="685800"/>
            <a:ext cx="8229600" cy="923330"/>
          </a:xfrm>
          <a:prstGeom prst="rect">
            <a:avLst/>
          </a:prstGeom>
          <a:noFill/>
        </p:spPr>
        <p:txBody>
          <a:bodyPr wrap="square" rtlCol="0">
            <a:spAutoFit/>
          </a:bodyPr>
          <a:lstStyle/>
          <a:p>
            <a:r>
              <a:rPr lang="en-US" dirty="0" smtClean="0"/>
              <a:t>Send someone to hide on the premises.  </a:t>
            </a:r>
          </a:p>
          <a:p>
            <a:r>
              <a:rPr lang="en-US" dirty="0" smtClean="0"/>
              <a:t>Using the principles of finding a lost person, conduct a rescue.</a:t>
            </a:r>
          </a:p>
          <a:p>
            <a:r>
              <a:rPr lang="en-US" dirty="0" smtClean="0"/>
              <a:t>The ‘lost’ person should stay put, but signal his location using sound or bright objects.</a:t>
            </a:r>
            <a:endParaRPr lang="en-US" dirty="0"/>
          </a:p>
        </p:txBody>
      </p:sp>
    </p:spTree>
    <p:extLst>
      <p:ext uri="{BB962C8B-B14F-4D97-AF65-F5344CB8AC3E}">
        <p14:creationId xmlns:p14="http://schemas.microsoft.com/office/powerpoint/2010/main" val="392774042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352800"/>
            <a:ext cx="7543800" cy="1447800"/>
          </a:xfrm>
        </p:spPr>
        <p:txBody>
          <a:bodyPr>
            <a:normAutofit fontScale="90000"/>
          </a:bodyPr>
          <a:lstStyle/>
          <a:p>
            <a:r>
              <a:rPr lang="en-US" dirty="0" smtClean="0"/>
              <a:t>Proper ways </a:t>
            </a:r>
            <a:br>
              <a:rPr lang="en-US" dirty="0" smtClean="0"/>
            </a:br>
            <a:r>
              <a:rPr lang="en-US" dirty="0"/>
              <a:t>	</a:t>
            </a:r>
            <a:r>
              <a:rPr lang="en-US" dirty="0" smtClean="0"/>
              <a:t>	to move a victim</a:t>
            </a:r>
            <a:endParaRPr lang="en-US" dirty="0"/>
          </a:p>
        </p:txBody>
      </p:sp>
      <p:sp>
        <p:nvSpPr>
          <p:cNvPr id="3" name="Text Placeholder 2"/>
          <p:cNvSpPr>
            <a:spLocks noGrp="1"/>
          </p:cNvSpPr>
          <p:nvPr>
            <p:ph type="body" idx="1"/>
          </p:nvPr>
        </p:nvSpPr>
        <p:spPr/>
        <p:txBody>
          <a:bodyPr/>
          <a:lstStyle/>
          <a:p>
            <a:r>
              <a:rPr lang="en-US" dirty="0" smtClean="0"/>
              <a:t>Without hurting them more nor yourself</a:t>
            </a:r>
            <a:endParaRPr lang="en-US" dirty="0"/>
          </a:p>
        </p:txBody>
      </p:sp>
    </p:spTree>
    <p:extLst>
      <p:ext uri="{BB962C8B-B14F-4D97-AF65-F5344CB8AC3E}">
        <p14:creationId xmlns:p14="http://schemas.microsoft.com/office/powerpoint/2010/main" val="244499750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firefighters do it</a:t>
            </a:r>
            <a:endParaRPr lang="en-US" dirty="0"/>
          </a:p>
        </p:txBody>
      </p:sp>
      <p:sp>
        <p:nvSpPr>
          <p:cNvPr id="3" name="Rectangle 2"/>
          <p:cNvSpPr/>
          <p:nvPr/>
        </p:nvSpPr>
        <p:spPr>
          <a:xfrm>
            <a:off x="762000" y="609600"/>
            <a:ext cx="7543800" cy="449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3pfbwJLJA_s"/>
          <p:cNvPicPr>
            <a:picLocks noRot="1" noChangeAspect="1"/>
          </p:cNvPicPr>
          <p:nvPr>
            <a:videoFile r:link="rId1"/>
          </p:nvPr>
        </p:nvPicPr>
        <p:blipFill>
          <a:blip r:embed="rId3"/>
          <a:stretch>
            <a:fillRect/>
          </a:stretch>
        </p:blipFill>
        <p:spPr>
          <a:xfrm>
            <a:off x="1075266" y="912019"/>
            <a:ext cx="6917267" cy="3890962"/>
          </a:xfrm>
          <a:prstGeom prst="rect">
            <a:avLst/>
          </a:prstGeom>
        </p:spPr>
      </p:pic>
      <p:sp>
        <p:nvSpPr>
          <p:cNvPr id="5" name="TextBox 4"/>
          <p:cNvSpPr txBox="1"/>
          <p:nvPr/>
        </p:nvSpPr>
        <p:spPr>
          <a:xfrm>
            <a:off x="381000" y="6324600"/>
            <a:ext cx="8305800" cy="399365"/>
          </a:xfrm>
          <a:prstGeom prst="rect">
            <a:avLst/>
          </a:prstGeom>
          <a:noFill/>
        </p:spPr>
        <p:txBody>
          <a:bodyPr wrap="square" rtlCol="0">
            <a:normAutofit fontScale="70000" lnSpcReduction="20000"/>
          </a:bodyPr>
          <a:lstStyle/>
          <a:p>
            <a:r>
              <a:rPr lang="en-US" dirty="0" smtClean="0"/>
              <a:t>This is a great 5 minute video just press the YouTube button on the bottom of the video to open it in a separate screen.</a:t>
            </a:r>
            <a:endParaRPr lang="en-US" dirty="0"/>
          </a:p>
        </p:txBody>
      </p:sp>
    </p:spTree>
    <p:extLst>
      <p:ext uri="{BB962C8B-B14F-4D97-AF65-F5344CB8AC3E}">
        <p14:creationId xmlns:p14="http://schemas.microsoft.com/office/powerpoint/2010/main" val="5878920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smtClean="0">
                <a:latin typeface="Britannic Bold" panose="020B0903060703020204" pitchFamily="34" charset="0"/>
              </a:rPr>
              <a:t>Know the proper ways to help a victim</a:t>
            </a:r>
            <a:r>
              <a:rPr lang="en-US" sz="2400" i="1" dirty="0" smtClean="0">
                <a:latin typeface="Britannic Bold" panose="020B0903060703020204" pitchFamily="34" charset="0"/>
              </a:rPr>
              <a:t>, without assistance</a:t>
            </a:r>
            <a:r>
              <a:rPr lang="en-US" sz="2400" dirty="0" smtClean="0">
                <a:latin typeface="Britannic Bold" panose="020B0903060703020204" pitchFamily="34" charset="0"/>
              </a:rPr>
              <a:t> by </a:t>
            </a:r>
            <a:r>
              <a:rPr lang="en-US" sz="2400" u="sng" dirty="0" smtClean="0">
                <a:latin typeface="Britannic Bold" panose="020B0903060703020204" pitchFamily="34" charset="0"/>
              </a:rPr>
              <a:t>pulling or dragging</a:t>
            </a:r>
            <a:r>
              <a:rPr lang="en-US" sz="2400" dirty="0" smtClean="0">
                <a:latin typeface="Britannic Bold" panose="020B0903060703020204" pitchFamily="34" charset="0"/>
              </a:rPr>
              <a:t> the victim</a:t>
            </a:r>
            <a:endParaRPr lang="en-US" sz="2400" dirty="0">
              <a:latin typeface="Britannic Bold" panose="020B0903060703020204" pitchFamily="34" charset="0"/>
            </a:endParaRPr>
          </a:p>
        </p:txBody>
      </p:sp>
      <p:pic>
        <p:nvPicPr>
          <p:cNvPr id="7" name="VSyuBMEwfrk"/>
          <p:cNvPicPr>
            <a:picLocks noGrp="1" noRot="1" noChangeAspect="1"/>
          </p:cNvPicPr>
          <p:nvPr>
            <p:ph idx="1"/>
            <a:videoFile r:link="rId1"/>
          </p:nvPr>
        </p:nvPicPr>
        <p:blipFill>
          <a:blip r:embed="rId4"/>
          <a:stretch>
            <a:fillRect/>
          </a:stretch>
        </p:blipFill>
        <p:spPr>
          <a:xfrm>
            <a:off x="914400" y="1438275"/>
            <a:ext cx="4267200" cy="2400300"/>
          </a:xfrm>
          <a:prstGeom prst="rect">
            <a:avLst/>
          </a:prstGeom>
        </p:spPr>
      </p:pic>
      <p:pic>
        <p:nvPicPr>
          <p:cNvPr id="8" name="YU5do8YHBdc"/>
          <p:cNvPicPr>
            <a:picLocks noRot="1" noChangeAspect="1"/>
          </p:cNvPicPr>
          <p:nvPr>
            <a:videoFile r:link="rId2"/>
          </p:nvPr>
        </p:nvPicPr>
        <p:blipFill>
          <a:blip r:embed="rId4"/>
          <a:stretch>
            <a:fillRect/>
          </a:stretch>
        </p:blipFill>
        <p:spPr>
          <a:xfrm>
            <a:off x="4130040" y="3962400"/>
            <a:ext cx="4114800" cy="2314575"/>
          </a:xfrm>
          <a:prstGeom prst="rect">
            <a:avLst/>
          </a:prstGeom>
        </p:spPr>
      </p:pic>
      <p:pic>
        <p:nvPicPr>
          <p:cNvPr id="1026" name="Picture 2" descr="Image result for drag a person rescu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40680" y="1447800"/>
            <a:ext cx="2804160" cy="2288085"/>
          </a:xfrm>
          <a:prstGeom prst="rect">
            <a:avLst/>
          </a:prstGeom>
          <a:ln w="38100" cap="sq">
            <a:solidFill>
              <a:schemeClr val="accent6"/>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8" name="Picture 4" descr="Image result for drag a person rescu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4257674"/>
            <a:ext cx="3324225" cy="1724025"/>
          </a:xfrm>
          <a:prstGeom prst="rect">
            <a:avLst/>
          </a:prstGeom>
          <a:ln w="38100" cap="sq">
            <a:solidFill>
              <a:schemeClr val="accent6"/>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21327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Know the proper ways to help a victim, </a:t>
            </a:r>
            <a:r>
              <a:rPr lang="en-US" sz="2400" i="1" dirty="0">
                <a:latin typeface="Britannic Bold" panose="020B0903060703020204" pitchFamily="34" charset="0"/>
              </a:rPr>
              <a:t>without assistance</a:t>
            </a:r>
            <a:r>
              <a:rPr lang="en-US" sz="2400" dirty="0">
                <a:latin typeface="Britannic Bold" panose="020B0903060703020204" pitchFamily="34" charset="0"/>
              </a:rPr>
              <a:t> </a:t>
            </a:r>
            <a:r>
              <a:rPr lang="en-US" sz="2400" dirty="0" smtClean="0">
                <a:latin typeface="Britannic Bold" panose="020B0903060703020204" pitchFamily="34" charset="0"/>
              </a:rPr>
              <a:t>by </a:t>
            </a:r>
            <a:r>
              <a:rPr lang="en-US" sz="2400" u="sng" dirty="0" smtClean="0">
                <a:latin typeface="Britannic Bold" panose="020B0903060703020204" pitchFamily="34" charset="0"/>
              </a:rPr>
              <a:t>lifting</a:t>
            </a:r>
            <a:r>
              <a:rPr lang="en-US" sz="2400" dirty="0" smtClean="0">
                <a:latin typeface="Britannic Bold" panose="020B0903060703020204" pitchFamily="34" charset="0"/>
              </a:rPr>
              <a:t> the victim</a:t>
            </a:r>
            <a:endParaRPr lang="en-US" sz="2400" dirty="0">
              <a:latin typeface="Britannic Bold" panose="020B0903060703020204" pitchFamily="34" charset="0"/>
            </a:endParaRPr>
          </a:p>
        </p:txBody>
      </p:sp>
      <p:pic>
        <p:nvPicPr>
          <p:cNvPr id="4" name="vGSl8cupnTk"/>
          <p:cNvPicPr>
            <a:picLocks noRot="1" noChangeAspect="1"/>
          </p:cNvPicPr>
          <p:nvPr>
            <a:videoFile r:link="rId1"/>
          </p:nvPr>
        </p:nvPicPr>
        <p:blipFill>
          <a:blip r:embed="rId3"/>
          <a:stretch>
            <a:fillRect/>
          </a:stretch>
        </p:blipFill>
        <p:spPr>
          <a:xfrm>
            <a:off x="838200" y="1676400"/>
            <a:ext cx="7450667" cy="4191000"/>
          </a:xfrm>
          <a:prstGeom prst="rect">
            <a:avLst/>
          </a:prstGeom>
        </p:spPr>
      </p:pic>
    </p:spTree>
    <p:extLst>
      <p:ext uri="{BB962C8B-B14F-4D97-AF65-F5344CB8AC3E}">
        <p14:creationId xmlns:p14="http://schemas.microsoft.com/office/powerpoint/2010/main" val="108254538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Know the proper ways to help a victim, </a:t>
            </a:r>
            <a:r>
              <a:rPr lang="en-US" sz="2400" i="1" dirty="0">
                <a:latin typeface="Britannic Bold" panose="020B0903060703020204" pitchFamily="34" charset="0"/>
              </a:rPr>
              <a:t>without assistance</a:t>
            </a:r>
            <a:r>
              <a:rPr lang="en-US" sz="2400" dirty="0">
                <a:latin typeface="Britannic Bold" panose="020B0903060703020204" pitchFamily="34" charset="0"/>
              </a:rPr>
              <a:t> </a:t>
            </a:r>
            <a:r>
              <a:rPr lang="en-US" sz="2400" dirty="0" smtClean="0">
                <a:latin typeface="Britannic Bold" panose="020B0903060703020204" pitchFamily="34" charset="0"/>
              </a:rPr>
              <a:t>by assisting a victim in walking</a:t>
            </a:r>
            <a:endParaRPr lang="en-US" sz="2400" dirty="0">
              <a:latin typeface="Britannic Bold" panose="020B0903060703020204" pitchFamily="34" charset="0"/>
            </a:endParaRPr>
          </a:p>
        </p:txBody>
      </p:sp>
      <p:pic>
        <p:nvPicPr>
          <p:cNvPr id="4" name="gM_eWcRiWiA"/>
          <p:cNvPicPr>
            <a:picLocks noGrp="1" noRot="1" noChangeAspect="1"/>
          </p:cNvPicPr>
          <p:nvPr>
            <p:ph idx="1"/>
            <a:videoFile r:link="rId1"/>
          </p:nvPr>
        </p:nvPicPr>
        <p:blipFill>
          <a:blip r:embed="rId3"/>
          <a:stretch>
            <a:fillRect/>
          </a:stretch>
        </p:blipFill>
        <p:spPr>
          <a:xfrm>
            <a:off x="990600" y="1600200"/>
            <a:ext cx="6324600" cy="3557588"/>
          </a:xfrm>
          <a:prstGeom prst="rect">
            <a:avLst/>
          </a:prstGeom>
        </p:spPr>
      </p:pic>
      <p:pic>
        <p:nvPicPr>
          <p:cNvPr id="2050" name="Picture 2" descr="Image result for drag a person rescu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33800" y="5410200"/>
            <a:ext cx="1733879" cy="1301822"/>
          </a:xfrm>
          <a:prstGeom prst="rect">
            <a:avLst/>
          </a:prstGeom>
          <a:ln w="38100" cap="sq">
            <a:solidFill>
              <a:schemeClr val="accent1">
                <a:lumMod val="75000"/>
              </a:schemeClr>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091434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Role play the rescue</a:t>
            </a:r>
            <a:endParaRPr lang="en-US" dirty="0"/>
          </a:p>
        </p:txBody>
      </p:sp>
      <p:sp>
        <p:nvSpPr>
          <p:cNvPr id="3" name="Rectangle 2"/>
          <p:cNvSpPr/>
          <p:nvPr/>
        </p:nvSpPr>
        <p:spPr>
          <a:xfrm>
            <a:off x="946597" y="1797920"/>
            <a:ext cx="4724400" cy="2422301"/>
          </a:xfrm>
          <a:prstGeom prst="rect">
            <a:avLst/>
          </a:prstGeom>
          <a:noFill/>
        </p:spPr>
        <p:txBody>
          <a:bodyPr wrap="square" lIns="91440" tIns="45720" rIns="91440" bIns="45720" anchor="ctr" anchorCtr="1">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15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Do</a:t>
            </a:r>
            <a:endParaRPr lang="en-US" sz="15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Rectangle 3"/>
          <p:cNvSpPr/>
          <p:nvPr/>
        </p:nvSpPr>
        <p:spPr>
          <a:xfrm>
            <a:off x="5437030" y="3018146"/>
            <a:ext cx="936475" cy="156966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rPr>
              <a:t>it</a:t>
            </a:r>
            <a:endPar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5" name="TextBox 4"/>
          <p:cNvSpPr txBox="1"/>
          <p:nvPr/>
        </p:nvSpPr>
        <p:spPr>
          <a:xfrm>
            <a:off x="609600" y="685800"/>
            <a:ext cx="8229600" cy="369332"/>
          </a:xfrm>
          <a:prstGeom prst="rect">
            <a:avLst/>
          </a:prstGeom>
          <a:noFill/>
        </p:spPr>
        <p:txBody>
          <a:bodyPr wrap="square" rtlCol="0">
            <a:spAutoFit/>
          </a:bodyPr>
          <a:lstStyle/>
          <a:p>
            <a:r>
              <a:rPr lang="en-US" dirty="0" smtClean="0"/>
              <a:t>Practice each of the three ways to move a ‘victim’. Drag, lift, and assist them.</a:t>
            </a:r>
            <a:endParaRPr lang="en-US" dirty="0"/>
          </a:p>
        </p:txBody>
      </p:sp>
    </p:spTree>
    <p:extLst>
      <p:ext uri="{BB962C8B-B14F-4D97-AF65-F5344CB8AC3E}">
        <p14:creationId xmlns:p14="http://schemas.microsoft.com/office/powerpoint/2010/main" val="6861727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Role play the rescue</a:t>
            </a:r>
            <a:endParaRPr lang="en-US" dirty="0"/>
          </a:p>
        </p:txBody>
      </p:sp>
      <p:sp>
        <p:nvSpPr>
          <p:cNvPr id="3" name="Rectangle 2"/>
          <p:cNvSpPr/>
          <p:nvPr/>
        </p:nvSpPr>
        <p:spPr>
          <a:xfrm>
            <a:off x="946597" y="1797920"/>
            <a:ext cx="4724400" cy="2422301"/>
          </a:xfrm>
          <a:prstGeom prst="rect">
            <a:avLst/>
          </a:prstGeom>
          <a:noFill/>
        </p:spPr>
        <p:txBody>
          <a:bodyPr wrap="square" lIns="91440" tIns="45720" rIns="91440" bIns="45720" anchor="ctr" anchorCtr="1">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15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Do</a:t>
            </a:r>
            <a:endParaRPr lang="en-US" sz="15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Rectangle 3"/>
          <p:cNvSpPr/>
          <p:nvPr/>
        </p:nvSpPr>
        <p:spPr>
          <a:xfrm>
            <a:off x="5437030" y="3018146"/>
            <a:ext cx="936475" cy="156966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rPr>
              <a:t>it</a:t>
            </a:r>
            <a:endPar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60000" dist="29997" dir="5400000" sy="-100000" algn="bl" rotWithShape="0"/>
              </a:effectLst>
            </a:endParaRPr>
          </a:p>
        </p:txBody>
      </p:sp>
      <p:sp>
        <p:nvSpPr>
          <p:cNvPr id="5" name="TextBox 4"/>
          <p:cNvSpPr txBox="1"/>
          <p:nvPr/>
        </p:nvSpPr>
        <p:spPr>
          <a:xfrm>
            <a:off x="609600" y="685800"/>
            <a:ext cx="8229600" cy="369332"/>
          </a:xfrm>
          <a:prstGeom prst="rect">
            <a:avLst/>
          </a:prstGeom>
          <a:noFill/>
        </p:spPr>
        <p:txBody>
          <a:bodyPr wrap="square" rtlCol="0">
            <a:spAutoFit/>
          </a:bodyPr>
          <a:lstStyle/>
          <a:p>
            <a:r>
              <a:rPr lang="en-US" dirty="0" smtClean="0"/>
              <a:t>Practice each of the following rescue carries also.  They work if you have more people.</a:t>
            </a:r>
            <a:endParaRPr lang="en-US" dirty="0"/>
          </a:p>
        </p:txBody>
      </p:sp>
    </p:spTree>
    <p:extLst>
      <p:ext uri="{BB962C8B-B14F-4D97-AF65-F5344CB8AC3E}">
        <p14:creationId xmlns:p14="http://schemas.microsoft.com/office/powerpoint/2010/main" val="375399200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sosceles Triangle 6"/>
          <p:cNvSpPr/>
          <p:nvPr/>
        </p:nvSpPr>
        <p:spPr>
          <a:xfrm>
            <a:off x="1981200" y="1388748"/>
            <a:ext cx="3657600" cy="4495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533400"/>
            <a:ext cx="7543800" cy="838200"/>
          </a:xfrm>
        </p:spPr>
        <p:txBody>
          <a:bodyPr>
            <a:normAutofit/>
          </a:bodyPr>
          <a:lstStyle/>
          <a:p>
            <a:r>
              <a:rPr lang="en-US" sz="2400" dirty="0" smtClean="0">
                <a:latin typeface="Britannic Bold" panose="020B0903060703020204" pitchFamily="34" charset="0"/>
              </a:rPr>
              <a:t>Know the proper way to help a victim, with assistance, with the chair carry</a:t>
            </a:r>
            <a:endParaRPr lang="en-US" sz="2400" dirty="0">
              <a:latin typeface="Britannic Bold" panose="020B0903060703020204" pitchFamily="34" charset="0"/>
            </a:endParaRPr>
          </a:p>
        </p:txBody>
      </p:sp>
      <p:pic>
        <p:nvPicPr>
          <p:cNvPr id="3074" name="Picture 2" descr="Image result for chair car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089" y="1584960"/>
            <a:ext cx="1905000" cy="2047876"/>
          </a:xfrm>
          <a:prstGeom prst="rect">
            <a:avLst/>
          </a:prstGeom>
          <a:noFill/>
          <a:extLst>
            <a:ext uri="{909E8E84-426E-40DD-AFC4-6F175D3DCCD1}">
              <a14:hiddenFill xmlns:a14="http://schemas.microsoft.com/office/drawing/2010/main">
                <a:solidFill>
                  <a:srgbClr val="FFFFFF"/>
                </a:solidFill>
              </a14:hiddenFill>
            </a:ext>
          </a:extLst>
        </p:spPr>
      </p:pic>
      <p:pic>
        <p:nvPicPr>
          <p:cNvPr id="6" name="vMkDtw_5yaY"/>
          <p:cNvPicPr>
            <a:picLocks noGrp="1" noRot="1" noChangeAspect="1"/>
          </p:cNvPicPr>
          <p:nvPr>
            <p:ph idx="1"/>
            <a:videoFile r:link="rId1"/>
          </p:nvPr>
        </p:nvPicPr>
        <p:blipFill>
          <a:blip r:embed="rId4"/>
          <a:stretch>
            <a:fillRect/>
          </a:stretch>
        </p:blipFill>
        <p:spPr>
          <a:xfrm>
            <a:off x="762000" y="2209800"/>
            <a:ext cx="5689600" cy="3200400"/>
          </a:xfrm>
          <a:prstGeom prst="rect">
            <a:avLst/>
          </a:prstGeom>
        </p:spPr>
      </p:pic>
      <p:pic>
        <p:nvPicPr>
          <p:cNvPr id="3076" name="Picture 4" descr="Image result for chair carry"/>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07633" y="4023360"/>
            <a:ext cx="2325911" cy="1814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474183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Know the proper way to help a victim, with assistance, </a:t>
            </a:r>
            <a:r>
              <a:rPr lang="en-US" sz="2400" dirty="0" smtClean="0">
                <a:latin typeface="Britannic Bold" panose="020B0903060703020204" pitchFamily="34" charset="0"/>
              </a:rPr>
              <a:t>with the fore and aft carry</a:t>
            </a:r>
            <a:endParaRPr lang="en-US" sz="2400" dirty="0">
              <a:latin typeface="Britannic Bold" panose="020B0903060703020204" pitchFamily="34" charset="0"/>
            </a:endParaRPr>
          </a:p>
        </p:txBody>
      </p:sp>
      <p:pic>
        <p:nvPicPr>
          <p:cNvPr id="4" name="h4L-P5nx5xA"/>
          <p:cNvPicPr>
            <a:picLocks noGrp="1" noRot="1" noChangeAspect="1"/>
          </p:cNvPicPr>
          <p:nvPr>
            <p:ph idx="1"/>
            <a:videoFile r:link="rId1"/>
          </p:nvPr>
        </p:nvPicPr>
        <p:blipFill>
          <a:blip r:embed="rId3"/>
          <a:stretch>
            <a:fillRect/>
          </a:stretch>
        </p:blipFill>
        <p:spPr>
          <a:xfrm>
            <a:off x="1295400" y="1447800"/>
            <a:ext cx="6537960" cy="3677603"/>
          </a:xfrm>
          <a:prstGeom prst="rect">
            <a:avLst/>
          </a:prstGeom>
        </p:spPr>
      </p:pic>
      <p:pic>
        <p:nvPicPr>
          <p:cNvPr id="5124" name="Picture 4" descr="Image result for fore and aft rescue carry"/>
          <p:cNvPicPr>
            <a:picLocks noChangeAspect="1" noChangeArrowheads="1"/>
          </p:cNvPicPr>
          <p:nvPr/>
        </p:nvPicPr>
        <p:blipFill rotWithShape="1">
          <a:blip r:embed="rId4">
            <a:extLst>
              <a:ext uri="{28A0092B-C50C-407E-A947-70E740481C1C}">
                <a14:useLocalDpi xmlns:a14="http://schemas.microsoft.com/office/drawing/2010/main" val="0"/>
              </a:ext>
            </a:extLst>
          </a:blip>
          <a:srcRect b="50000"/>
          <a:stretch/>
        </p:blipFill>
        <p:spPr bwMode="auto">
          <a:xfrm>
            <a:off x="5257800" y="5286376"/>
            <a:ext cx="2761978" cy="1219200"/>
          </a:xfrm>
          <a:prstGeom prst="rect">
            <a:avLst/>
          </a:prstGeom>
          <a:ln w="38100" cap="sq">
            <a:solidFill>
              <a:schemeClr val="accent1">
                <a:lumMod val="75000"/>
              </a:schemeClr>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 name="Picture 4" descr="Image result for fore and aft rescue carry"/>
          <p:cNvPicPr>
            <a:picLocks noChangeAspect="1" noChangeArrowheads="1"/>
          </p:cNvPicPr>
          <p:nvPr/>
        </p:nvPicPr>
        <p:blipFill rotWithShape="1">
          <a:blip r:embed="rId4">
            <a:extLst>
              <a:ext uri="{28A0092B-C50C-407E-A947-70E740481C1C}">
                <a14:useLocalDpi xmlns:a14="http://schemas.microsoft.com/office/drawing/2010/main" val="0"/>
              </a:ext>
            </a:extLst>
          </a:blip>
          <a:srcRect t="50000"/>
          <a:stretch/>
        </p:blipFill>
        <p:spPr bwMode="auto">
          <a:xfrm>
            <a:off x="1066800" y="5334000"/>
            <a:ext cx="2546203" cy="1123952"/>
          </a:xfrm>
          <a:prstGeom prst="rect">
            <a:avLst/>
          </a:prstGeom>
          <a:ln w="38100" cap="sq">
            <a:solidFill>
              <a:schemeClr val="accent1">
                <a:lumMod val="75000"/>
              </a:schemeClr>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563328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Know the proper way to help a victim, with assistance, </a:t>
            </a:r>
            <a:r>
              <a:rPr lang="en-US" sz="2400" dirty="0" smtClean="0">
                <a:latin typeface="Britannic Bold" panose="020B0903060703020204" pitchFamily="34" charset="0"/>
              </a:rPr>
              <a:t>with 2 handed and 4 handed seats</a:t>
            </a:r>
            <a:endParaRPr lang="en-US" sz="2400" dirty="0">
              <a:latin typeface="Britannic Bold" panose="020B0903060703020204" pitchFamily="34" charset="0"/>
            </a:endParaRPr>
          </a:p>
        </p:txBody>
      </p:sp>
      <p:pic>
        <p:nvPicPr>
          <p:cNvPr id="4" name="_YeerTzIn_8"/>
          <p:cNvPicPr>
            <a:picLocks noRot="1" noChangeAspect="1"/>
          </p:cNvPicPr>
          <p:nvPr>
            <a:videoFile r:link="rId1"/>
          </p:nvPr>
        </p:nvPicPr>
        <p:blipFill>
          <a:blip r:embed="rId4"/>
          <a:stretch>
            <a:fillRect/>
          </a:stretch>
        </p:blipFill>
        <p:spPr>
          <a:xfrm>
            <a:off x="883920" y="1524000"/>
            <a:ext cx="3992880" cy="2245995"/>
          </a:xfrm>
          <a:prstGeom prst="rect">
            <a:avLst/>
          </a:prstGeom>
        </p:spPr>
      </p:pic>
      <p:pic>
        <p:nvPicPr>
          <p:cNvPr id="5" name="21cjv8UrIjk"/>
          <p:cNvPicPr>
            <a:picLocks noRot="1" noChangeAspect="1"/>
          </p:cNvPicPr>
          <p:nvPr>
            <a:videoFile r:link="rId2"/>
          </p:nvPr>
        </p:nvPicPr>
        <p:blipFill>
          <a:blip r:embed="rId4"/>
          <a:stretch>
            <a:fillRect/>
          </a:stretch>
        </p:blipFill>
        <p:spPr>
          <a:xfrm>
            <a:off x="4419600" y="3886200"/>
            <a:ext cx="3962399" cy="2228849"/>
          </a:xfrm>
          <a:prstGeom prst="rect">
            <a:avLst/>
          </a:prstGeom>
        </p:spPr>
      </p:pic>
      <p:pic>
        <p:nvPicPr>
          <p:cNvPr id="4098" name="Picture 2" descr="Image result for 2 handed rescue carr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0" y="1523999"/>
            <a:ext cx="2133600" cy="208026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2 handed rescue carr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9160" y="4014786"/>
            <a:ext cx="3067050" cy="1971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129396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 result for blanket rescue car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9405" y="2819400"/>
            <a:ext cx="2381250" cy="30670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85800" y="1447800"/>
            <a:ext cx="6400800" cy="365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Know the proper way to help a victim, with assistance, </a:t>
            </a:r>
            <a:r>
              <a:rPr lang="en-US" sz="2400" dirty="0" smtClean="0">
                <a:latin typeface="Britannic Bold" panose="020B0903060703020204" pitchFamily="34" charset="0"/>
              </a:rPr>
              <a:t>with blanket carry</a:t>
            </a:r>
            <a:endParaRPr lang="en-US" sz="2400" dirty="0">
              <a:latin typeface="Britannic Bold" panose="020B0903060703020204" pitchFamily="34" charset="0"/>
            </a:endParaRPr>
          </a:p>
        </p:txBody>
      </p:sp>
      <p:pic>
        <p:nvPicPr>
          <p:cNvPr id="4" name="r30a5WiEP1w"/>
          <p:cNvPicPr>
            <a:picLocks noGrp="1" noRot="1" noChangeAspect="1"/>
          </p:cNvPicPr>
          <p:nvPr>
            <p:ph idx="1"/>
            <a:videoFile r:link="rId1"/>
          </p:nvPr>
        </p:nvPicPr>
        <p:blipFill>
          <a:blip r:embed="rId4"/>
          <a:stretch>
            <a:fillRect/>
          </a:stretch>
        </p:blipFill>
        <p:spPr>
          <a:xfrm>
            <a:off x="838200" y="1584960"/>
            <a:ext cx="6112933" cy="3438525"/>
          </a:xfrm>
          <a:prstGeom prst="rect">
            <a:avLst/>
          </a:prstGeom>
        </p:spPr>
      </p:pic>
    </p:spTree>
    <p:extLst>
      <p:ext uri="{BB962C8B-B14F-4D97-AF65-F5344CB8AC3E}">
        <p14:creationId xmlns:p14="http://schemas.microsoft.com/office/powerpoint/2010/main" val="12895056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Know the proper way to help a victim, with assistance, </a:t>
            </a:r>
            <a:r>
              <a:rPr lang="en-US" sz="2400" dirty="0" smtClean="0">
                <a:latin typeface="Britannic Bold" panose="020B0903060703020204" pitchFamily="34" charset="0"/>
              </a:rPr>
              <a:t>with 3 man hammock</a:t>
            </a:r>
            <a:r>
              <a:rPr lang="en-US" sz="2400" dirty="0">
                <a:latin typeface="Britannic Bold" panose="020B0903060703020204" pitchFamily="34" charset="0"/>
              </a:rPr>
              <a:t> </a:t>
            </a:r>
            <a:r>
              <a:rPr lang="en-US" sz="2400" dirty="0" smtClean="0">
                <a:latin typeface="Britannic Bold" panose="020B0903060703020204" pitchFamily="34" charset="0"/>
              </a:rPr>
              <a:t>with victim in supine position</a:t>
            </a:r>
            <a:endParaRPr lang="en-US" sz="2400" dirty="0">
              <a:latin typeface="Britannic Bold" panose="020B0903060703020204" pitchFamily="34" charset="0"/>
            </a:endParaRPr>
          </a:p>
        </p:txBody>
      </p:sp>
      <p:pic>
        <p:nvPicPr>
          <p:cNvPr id="7170" name="Picture 2" descr="Image result for 3 man hammock car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6444" y="5403493"/>
            <a:ext cx="1924007" cy="1362075"/>
          </a:xfrm>
          <a:prstGeom prst="rect">
            <a:avLst/>
          </a:prstGeom>
          <a:ln w="38100" cap="sq">
            <a:solidFill>
              <a:schemeClr val="accent1">
                <a:lumMod val="75000"/>
              </a:schemeClr>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 name="EeSU61kQb1g"/>
          <p:cNvPicPr>
            <a:picLocks noRot="1" noChangeAspect="1"/>
          </p:cNvPicPr>
          <p:nvPr>
            <a:videoFile r:link="rId1"/>
          </p:nvPr>
        </p:nvPicPr>
        <p:blipFill>
          <a:blip r:embed="rId4"/>
          <a:stretch>
            <a:fillRect/>
          </a:stretch>
        </p:blipFill>
        <p:spPr>
          <a:xfrm>
            <a:off x="1077595" y="1463040"/>
            <a:ext cx="6881707" cy="3870960"/>
          </a:xfrm>
          <a:prstGeom prst="rect">
            <a:avLst/>
          </a:prstGeom>
        </p:spPr>
      </p:pic>
      <p:sp>
        <p:nvSpPr>
          <p:cNvPr id="7" name="AutoShape 4" descr="Image result for 3 man hammock carry"/>
          <p:cNvSpPr>
            <a:spLocks noChangeAspect="1" noChangeArrowheads="1"/>
          </p:cNvSpPr>
          <p:nvPr/>
        </p:nvSpPr>
        <p:spPr bwMode="auto">
          <a:xfrm>
            <a:off x="155575" y="-601663"/>
            <a:ext cx="1905000" cy="12668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6" descr="Image result for 3 man hammock carry"/>
          <p:cNvSpPr>
            <a:spLocks noChangeAspect="1" noChangeArrowheads="1"/>
          </p:cNvSpPr>
          <p:nvPr/>
        </p:nvSpPr>
        <p:spPr bwMode="auto">
          <a:xfrm>
            <a:off x="307975" y="-449263"/>
            <a:ext cx="1905000" cy="12668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8" descr="Image result for 3 man hammock carry"/>
          <p:cNvSpPr>
            <a:spLocks noChangeAspect="1" noChangeArrowheads="1"/>
          </p:cNvSpPr>
          <p:nvPr/>
        </p:nvSpPr>
        <p:spPr bwMode="auto">
          <a:xfrm>
            <a:off x="460375" y="-296863"/>
            <a:ext cx="1905000" cy="12668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24912371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1371600"/>
          </a:xfrm>
        </p:spPr>
        <p:txBody>
          <a:bodyPr>
            <a:normAutofit/>
          </a:bodyPr>
          <a:lstStyle/>
          <a:p>
            <a:r>
              <a:rPr lang="en-US" sz="2400" dirty="0">
                <a:latin typeface="Britannic Bold" panose="020B0903060703020204" pitchFamily="34" charset="0"/>
              </a:rPr>
              <a:t>Know the proper way to help a victim, with assistance, </a:t>
            </a:r>
            <a:r>
              <a:rPr lang="en-US" sz="2400" dirty="0" smtClean="0">
                <a:latin typeface="Britannic Bold" panose="020B0903060703020204" pitchFamily="34" charset="0"/>
              </a:rPr>
              <a:t>with 3 man hammock</a:t>
            </a:r>
            <a:br>
              <a:rPr lang="en-US" sz="2400" dirty="0" smtClean="0">
                <a:latin typeface="Britannic Bold" panose="020B0903060703020204" pitchFamily="34" charset="0"/>
              </a:rPr>
            </a:br>
            <a:r>
              <a:rPr lang="en-US" sz="2400" dirty="0">
                <a:latin typeface="Britannic Bold" panose="020B0903060703020204" pitchFamily="34" charset="0"/>
              </a:rPr>
              <a:t>	</a:t>
            </a:r>
            <a:r>
              <a:rPr lang="en-US" sz="2400" dirty="0" smtClean="0">
                <a:latin typeface="Britannic Bold" panose="020B0903060703020204" pitchFamily="34" charset="0"/>
              </a:rPr>
              <a:t>with victim in prone position</a:t>
            </a:r>
            <a:endParaRPr lang="en-US" sz="2400" dirty="0">
              <a:latin typeface="Britannic Bold" panose="020B0903060703020204" pitchFamily="34" charset="0"/>
            </a:endParaRPr>
          </a:p>
        </p:txBody>
      </p:sp>
      <p:pic>
        <p:nvPicPr>
          <p:cNvPr id="4" name="olbNCFO3Wmo"/>
          <p:cNvPicPr>
            <a:picLocks noRot="1" noChangeAspect="1"/>
          </p:cNvPicPr>
          <p:nvPr>
            <a:videoFile r:link="rId1"/>
          </p:nvPr>
        </p:nvPicPr>
        <p:blipFill>
          <a:blip r:embed="rId3"/>
          <a:stretch>
            <a:fillRect/>
          </a:stretch>
        </p:blipFill>
        <p:spPr>
          <a:xfrm>
            <a:off x="1572704" y="1950720"/>
            <a:ext cx="5960533" cy="3352800"/>
          </a:xfrm>
          <a:prstGeom prst="rect">
            <a:avLst/>
          </a:prstGeom>
        </p:spPr>
      </p:pic>
      <p:pic>
        <p:nvPicPr>
          <p:cNvPr id="5"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29000" y="5362906"/>
            <a:ext cx="2247943" cy="1495094"/>
          </a:xfrm>
          <a:prstGeom prst="rect">
            <a:avLst/>
          </a:prstGeom>
          <a:ln w="9525">
            <a:solidFill>
              <a:schemeClr val="accent1">
                <a:lumMod val="75000"/>
              </a:schemeClr>
            </a:solidFill>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30957441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Know the proper way to help a victim, with assistance, </a:t>
            </a:r>
            <a:r>
              <a:rPr lang="en-US" sz="2400" dirty="0" smtClean="0">
                <a:latin typeface="Britannic Bold" panose="020B0903060703020204" pitchFamily="34" charset="0"/>
              </a:rPr>
              <a:t>with 3 or 4 man lift</a:t>
            </a:r>
            <a:endParaRPr lang="en-US" sz="2400" dirty="0">
              <a:latin typeface="Britannic Bold" panose="020B0903060703020204" pitchFamily="34" charset="0"/>
            </a:endParaRPr>
          </a:p>
        </p:txBody>
      </p:sp>
      <p:sp>
        <p:nvSpPr>
          <p:cNvPr id="3" name="Content Placeholder 2"/>
          <p:cNvSpPr>
            <a:spLocks noGrp="1"/>
          </p:cNvSpPr>
          <p:nvPr>
            <p:ph idx="1"/>
          </p:nvPr>
        </p:nvSpPr>
        <p:spPr>
          <a:xfrm>
            <a:off x="762000" y="5105400"/>
            <a:ext cx="8077200" cy="990600"/>
          </a:xfrm>
        </p:spPr>
        <p:txBody>
          <a:bodyPr>
            <a:normAutofit fontScale="92500"/>
          </a:bodyPr>
          <a:lstStyle/>
          <a:p>
            <a:pPr marL="0" indent="0">
              <a:buNone/>
            </a:pPr>
            <a:r>
              <a:rPr lang="en-US" dirty="0" smtClean="0"/>
              <a:t>wheelbarrow carry – one in front can lean over &amp; take more weight</a:t>
            </a:r>
          </a:p>
          <a:p>
            <a:pPr marL="0" indent="0">
              <a:buNone/>
            </a:pPr>
            <a:r>
              <a:rPr lang="en-US" dirty="0"/>
              <a:t>see:  </a:t>
            </a:r>
            <a:r>
              <a:rPr lang="en-US" dirty="0">
                <a:hlinkClick r:id="rId2"/>
              </a:rPr>
              <a:t>https://</a:t>
            </a:r>
            <a:r>
              <a:rPr lang="en-US" dirty="0" smtClean="0">
                <a:hlinkClick r:id="rId2"/>
              </a:rPr>
              <a:t>www.youtube.com/watch?v=K5EhzPNUpI8</a:t>
            </a:r>
            <a:endParaRPr lang="en-US" dirty="0" smtClean="0"/>
          </a:p>
          <a:p>
            <a:endParaRPr lang="en-US" dirty="0"/>
          </a:p>
        </p:txBody>
      </p:sp>
      <p:pic>
        <p:nvPicPr>
          <p:cNvPr id="8194" name="Picture 2" descr="Image result for wheelbarrow rescue car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371600"/>
            <a:ext cx="4572000" cy="3429001"/>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Image result for wheelbarrow rescue carr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1981200"/>
            <a:ext cx="3495675" cy="2562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899200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Know the proper way to help a victim, with assistance, </a:t>
            </a:r>
            <a:r>
              <a:rPr lang="en-US" sz="2400" dirty="0" smtClean="0">
                <a:latin typeface="Britannic Bold" panose="020B0903060703020204" pitchFamily="34" charset="0"/>
              </a:rPr>
              <a:t>with 6 (or 8) man lift and carry</a:t>
            </a:r>
            <a:endParaRPr lang="en-US" sz="2400" dirty="0">
              <a:latin typeface="Britannic Bold" panose="020B0903060703020204" pitchFamily="34" charset="0"/>
            </a:endParaRPr>
          </a:p>
        </p:txBody>
      </p:sp>
      <p:pic>
        <p:nvPicPr>
          <p:cNvPr id="10242" name="Picture 2" descr="Image result for 6 man hammock car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5334000"/>
            <a:ext cx="2223685" cy="1493520"/>
          </a:xfrm>
          <a:prstGeom prst="rect">
            <a:avLst/>
          </a:prstGeom>
          <a:ln w="38100" cap="sq">
            <a:solidFill>
              <a:schemeClr val="accent1">
                <a:lumMod val="75000"/>
              </a:schemeClr>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 name="wIRuFZnEquM"/>
          <p:cNvPicPr>
            <a:picLocks noRot="1" noChangeAspect="1"/>
          </p:cNvPicPr>
          <p:nvPr>
            <a:videoFile r:link="rId1"/>
          </p:nvPr>
        </p:nvPicPr>
        <p:blipFill>
          <a:blip r:embed="rId4"/>
          <a:stretch>
            <a:fillRect/>
          </a:stretch>
        </p:blipFill>
        <p:spPr>
          <a:xfrm>
            <a:off x="1362285" y="1685924"/>
            <a:ext cx="6204713" cy="3490151"/>
          </a:xfrm>
          <a:prstGeom prst="rect">
            <a:avLst/>
          </a:prstGeom>
        </p:spPr>
      </p:pic>
    </p:spTree>
    <p:extLst>
      <p:ext uri="{BB962C8B-B14F-4D97-AF65-F5344CB8AC3E}">
        <p14:creationId xmlns:p14="http://schemas.microsoft.com/office/powerpoint/2010/main" val="197823842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Know </a:t>
            </a:r>
            <a:r>
              <a:rPr lang="en-US" sz="2400" dirty="0" smtClean="0">
                <a:latin typeface="Britannic Bold" panose="020B0903060703020204" pitchFamily="34" charset="0"/>
              </a:rPr>
              <a:t>how to properly use a stretcher </a:t>
            </a:r>
            <a:br>
              <a:rPr lang="en-US" sz="2400" dirty="0" smtClean="0">
                <a:latin typeface="Britannic Bold" panose="020B0903060703020204" pitchFamily="34" charset="0"/>
              </a:rPr>
            </a:br>
            <a:r>
              <a:rPr lang="en-US" sz="2400" dirty="0">
                <a:latin typeface="Britannic Bold" panose="020B0903060703020204" pitchFamily="34" charset="0"/>
              </a:rPr>
              <a:t>	</a:t>
            </a:r>
            <a:r>
              <a:rPr lang="en-US" sz="2400" dirty="0" smtClean="0">
                <a:latin typeface="Britannic Bold" panose="020B0903060703020204" pitchFamily="34" charset="0"/>
              </a:rPr>
              <a:t>	and carry a victim on a stretcher</a:t>
            </a:r>
            <a:endParaRPr lang="en-US" sz="2400" dirty="0">
              <a:latin typeface="Britannic Bold" panose="020B0903060703020204" pitchFamily="34" charset="0"/>
            </a:endParaRPr>
          </a:p>
        </p:txBody>
      </p:sp>
      <p:pic>
        <p:nvPicPr>
          <p:cNvPr id="6" name="D_XN2Lq4QAY"/>
          <p:cNvPicPr>
            <a:picLocks noRot="1" noChangeAspect="1"/>
          </p:cNvPicPr>
          <p:nvPr>
            <a:videoFile r:link="rId1"/>
          </p:nvPr>
        </p:nvPicPr>
        <p:blipFill>
          <a:blip r:embed="rId3"/>
          <a:stretch>
            <a:fillRect/>
          </a:stretch>
        </p:blipFill>
        <p:spPr>
          <a:xfrm>
            <a:off x="762000" y="1676400"/>
            <a:ext cx="7450667" cy="4191000"/>
          </a:xfrm>
          <a:prstGeom prst="rect">
            <a:avLst/>
          </a:prstGeom>
        </p:spPr>
      </p:pic>
      <p:sp>
        <p:nvSpPr>
          <p:cNvPr id="7" name="TextBox 6"/>
          <p:cNvSpPr txBox="1"/>
          <p:nvPr/>
        </p:nvSpPr>
        <p:spPr>
          <a:xfrm>
            <a:off x="762000" y="6248400"/>
            <a:ext cx="7543800" cy="369332"/>
          </a:xfrm>
          <a:prstGeom prst="rect">
            <a:avLst/>
          </a:prstGeom>
          <a:noFill/>
        </p:spPr>
        <p:txBody>
          <a:bodyPr wrap="square" rtlCol="0">
            <a:spAutoFit/>
          </a:bodyPr>
          <a:lstStyle/>
          <a:p>
            <a:r>
              <a:rPr lang="en-US" dirty="0" smtClean="0"/>
              <a:t>watch at least the first 4 min.  then skip to 19 min. and continue to 27 min.</a:t>
            </a:r>
            <a:endParaRPr lang="en-US" dirty="0"/>
          </a:p>
        </p:txBody>
      </p:sp>
    </p:spTree>
    <p:extLst>
      <p:ext uri="{BB962C8B-B14F-4D97-AF65-F5344CB8AC3E}">
        <p14:creationId xmlns:p14="http://schemas.microsoft.com/office/powerpoint/2010/main" val="15614644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a:latin typeface="Britannic Bold" panose="020B0903060703020204" pitchFamily="34" charset="0"/>
              </a:rPr>
              <a:t>Know </a:t>
            </a:r>
            <a:r>
              <a:rPr lang="en-US" sz="2400" dirty="0" smtClean="0">
                <a:latin typeface="Britannic Bold" panose="020B0903060703020204" pitchFamily="34" charset="0"/>
              </a:rPr>
              <a:t>how to make an improvised stretcher</a:t>
            </a:r>
            <a:br>
              <a:rPr lang="en-US" sz="2400" dirty="0" smtClean="0">
                <a:latin typeface="Britannic Bold" panose="020B0903060703020204" pitchFamily="34" charset="0"/>
              </a:rPr>
            </a:br>
            <a:r>
              <a:rPr lang="en-US" sz="2400" dirty="0">
                <a:latin typeface="Britannic Bold" panose="020B0903060703020204" pitchFamily="34" charset="0"/>
              </a:rPr>
              <a:t>	</a:t>
            </a:r>
            <a:r>
              <a:rPr lang="en-US" sz="2400" dirty="0" smtClean="0">
                <a:latin typeface="Britannic Bold" panose="020B0903060703020204" pitchFamily="34" charset="0"/>
              </a:rPr>
              <a:t>	and carry a victim on the stretcher</a:t>
            </a:r>
            <a:endParaRPr lang="en-US" sz="2400" dirty="0">
              <a:latin typeface="Britannic Bold" panose="020B0903060703020204" pitchFamily="34" charset="0"/>
            </a:endParaRPr>
          </a:p>
        </p:txBody>
      </p:sp>
      <p:pic>
        <p:nvPicPr>
          <p:cNvPr id="11266" name="Picture 2" descr="Image result for tarp or blanket stretch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5122693"/>
            <a:ext cx="2209800" cy="158085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268" name="Picture 4" descr="Image result for improvised stretcher stretch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5122693"/>
            <a:ext cx="1643096" cy="158085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3tCpCM5Hf4I"/>
          <p:cNvPicPr>
            <a:picLocks noGrp="1" noRot="1" noChangeAspect="1"/>
          </p:cNvPicPr>
          <p:nvPr>
            <p:ph idx="1"/>
            <a:videoFile r:link="rId1"/>
          </p:nvPr>
        </p:nvPicPr>
        <p:blipFill>
          <a:blip r:embed="rId5"/>
          <a:stretch>
            <a:fillRect/>
          </a:stretch>
        </p:blipFill>
        <p:spPr>
          <a:xfrm>
            <a:off x="1219200" y="1371600"/>
            <a:ext cx="6390060" cy="3594409"/>
          </a:xfrm>
          <a:prstGeom prst="rect">
            <a:avLst/>
          </a:prstGeom>
        </p:spPr>
      </p:pic>
    </p:spTree>
    <p:extLst>
      <p:ext uri="{BB962C8B-B14F-4D97-AF65-F5344CB8AC3E}">
        <p14:creationId xmlns:p14="http://schemas.microsoft.com/office/powerpoint/2010/main" val="186249881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43800" cy="838200"/>
          </a:xfrm>
        </p:spPr>
        <p:txBody>
          <a:bodyPr>
            <a:normAutofit/>
          </a:bodyPr>
          <a:lstStyle/>
          <a:p>
            <a:r>
              <a:rPr lang="en-US" sz="2400" dirty="0" smtClean="0">
                <a:latin typeface="Britannic Bold" panose="020B0903060703020204" pitchFamily="34" charset="0"/>
              </a:rPr>
              <a:t>Rescue Drill Team</a:t>
            </a:r>
            <a:endParaRPr lang="en-US" sz="2400" dirty="0">
              <a:latin typeface="Britannic Bold" panose="020B0903060703020204" pitchFamily="34" charset="0"/>
            </a:endParaRPr>
          </a:p>
        </p:txBody>
      </p:sp>
      <p:pic>
        <p:nvPicPr>
          <p:cNvPr id="4" name="LRlyHI9eoWk"/>
          <p:cNvPicPr>
            <a:picLocks noRot="1" noChangeAspect="1"/>
          </p:cNvPicPr>
          <p:nvPr>
            <a:videoFile r:link="rId1"/>
          </p:nvPr>
        </p:nvPicPr>
        <p:blipFill>
          <a:blip r:embed="rId3"/>
          <a:stretch>
            <a:fillRect/>
          </a:stretch>
        </p:blipFill>
        <p:spPr>
          <a:xfrm>
            <a:off x="838200" y="1524000"/>
            <a:ext cx="7450666" cy="4191000"/>
          </a:xfrm>
          <a:prstGeom prst="rect">
            <a:avLst/>
          </a:prstGeom>
        </p:spPr>
      </p:pic>
    </p:spTree>
    <p:extLst>
      <p:ext uri="{BB962C8B-B14F-4D97-AF65-F5344CB8AC3E}">
        <p14:creationId xmlns:p14="http://schemas.microsoft.com/office/powerpoint/2010/main" val="105412903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982</TotalTime>
  <Words>1926</Words>
  <Application>Microsoft Office PowerPoint</Application>
  <PresentationFormat>On-screen Show (4:3)</PresentationFormat>
  <Paragraphs>195</Paragraphs>
  <Slides>53</Slides>
  <Notes>0</Notes>
  <HiddenSlides>0</HiddenSlides>
  <MMClips>37</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NewsPrint</vt:lpstr>
      <vt:lpstr>Basic Rescue in an Emergency</vt:lpstr>
      <vt:lpstr>When it’s an emergency</vt:lpstr>
      <vt:lpstr>Define “emergency rescue”</vt:lpstr>
      <vt:lpstr>Know 6 indications for the need of      an immediate rescue</vt:lpstr>
      <vt:lpstr>Rescuing victim from a  Life threatening situation</vt:lpstr>
      <vt:lpstr>Know 6 procedures to follow before moving a victim from a life-threatening situation.</vt:lpstr>
      <vt:lpstr>Know 5 principles involved in moving a victim from a life-threatening situation.</vt:lpstr>
      <vt:lpstr>Show how to safely rescue a person from  --   being in contact with a live electric wire</vt:lpstr>
      <vt:lpstr>Other live-wire situations to be aware of.</vt:lpstr>
      <vt:lpstr>Role play the rescue</vt:lpstr>
      <vt:lpstr>Show how to respond if  a room is filled with fumes or smoke</vt:lpstr>
      <vt:lpstr>Show how to safely rescue a person from  --   a room filled with fumes or smoke</vt:lpstr>
      <vt:lpstr>Stay safe –  Let a firefighter rescue them</vt:lpstr>
      <vt:lpstr>Show how to safely rescue a person or yourself if --   their clothes are on fire</vt:lpstr>
      <vt:lpstr>Role play the rescue</vt:lpstr>
      <vt:lpstr>Show how to safely rescue a person from  --   drowning using a non-swimming rescue</vt:lpstr>
      <vt:lpstr>Show how to safely rescue a person from  --   drowning using a non-swimming rescue</vt:lpstr>
      <vt:lpstr>This is how lifeguards would rescue a drowning person</vt:lpstr>
      <vt:lpstr>Role play the rescue</vt:lpstr>
      <vt:lpstr>Show how to safely rescue a person from  --   an ice accident</vt:lpstr>
      <vt:lpstr>Show how to safely rescue a person from  --   an ice accident</vt:lpstr>
      <vt:lpstr>Role play the rescue</vt:lpstr>
      <vt:lpstr>Survive falling thru ice</vt:lpstr>
      <vt:lpstr>Role play the rescue</vt:lpstr>
      <vt:lpstr>Signaling &amp; Communicating</vt:lpstr>
      <vt:lpstr>When and how should you contact emergency personnel?</vt:lpstr>
      <vt:lpstr>What steps should be taken before reporting a lost person?</vt:lpstr>
      <vt:lpstr>What information will be needed when reporting a lost person?</vt:lpstr>
      <vt:lpstr>Role play the rescue</vt:lpstr>
      <vt:lpstr>Search &amp; Rescue Discussion</vt:lpstr>
      <vt:lpstr>How is a search for a lost person conducted in a wilderness area?</vt:lpstr>
      <vt:lpstr>Ground Search Team Training</vt:lpstr>
      <vt:lpstr>Show 3 ways to attract and communicate with rescue  aircraft</vt:lpstr>
      <vt:lpstr>Show 3 ways to attract and communicate with rescue  aircraft</vt:lpstr>
      <vt:lpstr>Role play the rescue</vt:lpstr>
      <vt:lpstr>Proper ways    to move a victim</vt:lpstr>
      <vt:lpstr>How firefighters do it</vt:lpstr>
      <vt:lpstr>Know the proper ways to help a victim, without assistance by pulling or dragging the victim</vt:lpstr>
      <vt:lpstr>Know the proper ways to help a victim, without assistance by lifting the victim</vt:lpstr>
      <vt:lpstr>Know the proper ways to help a victim, without assistance by assisting a victim in walking</vt:lpstr>
      <vt:lpstr>Role play the rescue</vt:lpstr>
      <vt:lpstr>Role play the rescue</vt:lpstr>
      <vt:lpstr>Know the proper way to help a victim, with assistance, with the chair carry</vt:lpstr>
      <vt:lpstr>Know the proper way to help a victim, with assistance, with the fore and aft carry</vt:lpstr>
      <vt:lpstr>Know the proper way to help a victim, with assistance, with 2 handed and 4 handed seats</vt:lpstr>
      <vt:lpstr>Know the proper way to help a victim, with assistance, with blanket carry</vt:lpstr>
      <vt:lpstr>Know the proper way to help a victim, with assistance, with 3 man hammock with victim in supine position</vt:lpstr>
      <vt:lpstr>Know the proper way to help a victim, with assistance, with 3 man hammock  with victim in prone position</vt:lpstr>
      <vt:lpstr>Know the proper way to help a victim, with assistance, with 3 or 4 man lift</vt:lpstr>
      <vt:lpstr>Know the proper way to help a victim, with assistance, with 6 (or 8) man lift and carry</vt:lpstr>
      <vt:lpstr>Know how to properly use a stretcher    and carry a victim on a stretcher</vt:lpstr>
      <vt:lpstr>Know how to make an improvised stretcher   and carry a victim on the stretcher</vt:lpstr>
      <vt:lpstr>Rescue Drill Team</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Emergency Rescue</dc:title>
  <dc:creator>Welcome Janelle</dc:creator>
  <cp:lastModifiedBy>Welcome Janelle</cp:lastModifiedBy>
  <cp:revision>74</cp:revision>
  <dcterms:created xsi:type="dcterms:W3CDTF">2017-01-13T23:27:42Z</dcterms:created>
  <dcterms:modified xsi:type="dcterms:W3CDTF">2017-09-25T15:22:53Z</dcterms:modified>
</cp:coreProperties>
</file>