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61" r:id="rId5"/>
    <p:sldId id="276" r:id="rId6"/>
    <p:sldId id="277" r:id="rId7"/>
    <p:sldId id="260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8" r:id="rId22"/>
    <p:sldId id="279" r:id="rId23"/>
    <p:sldId id="259" r:id="rId2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56" d="100"/>
          <a:sy n="56" d="100"/>
        </p:scale>
        <p:origin x="-234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BBAF488-17C0-4F57-9CCC-4CE5EAA56DF9}" type="datetimeFigureOut">
              <a:rPr lang="en-US" smtClean="0"/>
              <a:t>10/4/2016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E7CC02B-51ED-4A24-B369-639487310BF0}" type="slidenum">
              <a:rPr lang="en-US" smtClean="0"/>
              <a:t>‹#›</a:t>
            </a:fld>
            <a:endParaRPr lang="en-US"/>
          </a:p>
        </p:txBody>
      </p:sp>
      <p:sp>
        <p:nvSpPr>
          <p:cNvPr id="32" name="Rectangle 31"/>
          <p:cNvSpPr/>
          <p:nvPr/>
        </p:nvSpPr>
        <p:spPr>
          <a:xfrm>
            <a:off x="0" y="-1"/>
            <a:ext cx="365760" cy="6854456"/>
          </a:xfrm>
          <a:prstGeom prst="rect">
            <a:avLst/>
          </a:prstGeom>
          <a:solidFill>
            <a:srgbClr val="FFFFFF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9" name="Rectangle 38"/>
          <p:cNvSpPr/>
          <p:nvPr/>
        </p:nvSpPr>
        <p:spPr>
          <a:xfrm>
            <a:off x="309558" y="680477"/>
            <a:ext cx="45720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0" name="Rectangle 39"/>
          <p:cNvSpPr/>
          <p:nvPr/>
        </p:nvSpPr>
        <p:spPr>
          <a:xfrm>
            <a:off x="269073" y="680477"/>
            <a:ext cx="27432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1" name="Rectangle 40"/>
          <p:cNvSpPr/>
          <p:nvPr/>
        </p:nvSpPr>
        <p:spPr>
          <a:xfrm>
            <a:off x="250020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42" name="Rectangle 41"/>
          <p:cNvSpPr/>
          <p:nvPr/>
        </p:nvSpPr>
        <p:spPr>
          <a:xfrm>
            <a:off x="221768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914400" y="4343400"/>
            <a:ext cx="7772400" cy="1975104"/>
          </a:xfrm>
        </p:spPr>
        <p:txBody>
          <a:bodyPr/>
          <a:lstStyle>
            <a:lvl1pPr marR="9144" algn="l">
              <a:defRPr sz="4000" b="1" cap="all" spc="0" baseline="0">
                <a:effectLst>
                  <a:reflection blurRad="12700" stA="34000" endA="740" endPos="53000" dir="5400000" sy="-100000" algn="bl" rotWithShape="0"/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914400" y="2834640"/>
            <a:ext cx="7772400" cy="1508760"/>
          </a:xfrm>
        </p:spPr>
        <p:txBody>
          <a:bodyPr lIns="100584" tIns="45720" anchor="b"/>
          <a:lstStyle>
            <a:lvl1pPr marL="0" indent="0" algn="l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56" name="Rectangle 55"/>
          <p:cNvSpPr/>
          <p:nvPr/>
        </p:nvSpPr>
        <p:spPr>
          <a:xfrm>
            <a:off x="255291" y="5047394"/>
            <a:ext cx="73152" cy="169164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5" name="Rectangle 64"/>
          <p:cNvSpPr/>
          <p:nvPr/>
        </p:nvSpPr>
        <p:spPr>
          <a:xfrm>
            <a:off x="255291" y="4796819"/>
            <a:ext cx="73152" cy="228600"/>
          </a:xfrm>
          <a:prstGeom prst="rect">
            <a:avLst/>
          </a:prstGeom>
          <a:solidFill>
            <a:schemeClr val="accent3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6" name="Rectangle 65"/>
          <p:cNvSpPr/>
          <p:nvPr/>
        </p:nvSpPr>
        <p:spPr>
          <a:xfrm>
            <a:off x="255291" y="4637685"/>
            <a:ext cx="73152" cy="137160"/>
          </a:xfrm>
          <a:prstGeom prst="rect">
            <a:avLst/>
          </a:prstGeom>
          <a:solidFill>
            <a:schemeClr val="bg2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7" name="Rectangle 66"/>
          <p:cNvSpPr/>
          <p:nvPr/>
        </p:nvSpPr>
        <p:spPr>
          <a:xfrm>
            <a:off x="255291" y="4542559"/>
            <a:ext cx="73152" cy="7315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BBAF488-17C0-4F57-9CCC-4CE5EAA56DF9}" type="datetimeFigureOut">
              <a:rPr lang="en-US" smtClean="0"/>
              <a:t>10/4/2016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E7CC02B-51ED-4A24-B369-639487310BF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Freeform 13"/>
          <p:cNvSpPr>
            <a:spLocks/>
          </p:cNvSpPr>
          <p:nvPr/>
        </p:nvSpPr>
        <p:spPr bwMode="auto">
          <a:xfrm>
            <a:off x="4828952" y="1073888"/>
            <a:ext cx="4322136" cy="5791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3648"/>
              </a:cxn>
              <a:cxn ang="0">
                <a:pos x="720" y="2016"/>
              </a:cxn>
              <a:cxn ang="0">
                <a:pos x="2736" y="0"/>
              </a:cxn>
              <a:cxn ang="0">
                <a:pos x="2736" y="96"/>
              </a:cxn>
              <a:cxn ang="0">
                <a:pos x="744" y="2038"/>
              </a:cxn>
              <a:cxn ang="0">
                <a:pos x="48" y="3648"/>
              </a:cxn>
              <a:cxn ang="0">
                <a:pos x="0" y="3648"/>
              </a:cxn>
            </a:cxnLst>
            <a:rect l="0" t="0" r="0" b="0"/>
            <a:pathLst>
              <a:path w="2736" h="3648">
                <a:moveTo>
                  <a:pt x="0" y="3648"/>
                </a:moveTo>
                <a:lnTo>
                  <a:pt x="720" y="2016"/>
                </a:lnTo>
                <a:lnTo>
                  <a:pt x="2736" y="672"/>
                </a:lnTo>
                <a:lnTo>
                  <a:pt x="2736" y="720"/>
                </a:lnTo>
                <a:lnTo>
                  <a:pt x="744" y="2038"/>
                </a:lnTo>
                <a:lnTo>
                  <a:pt x="48" y="3648"/>
                </a:lnTo>
                <a:lnTo>
                  <a:pt x="48" y="3648"/>
                </a:lnTo>
                <a:close/>
              </a:path>
            </a:pathLst>
          </a:custGeom>
          <a:noFill/>
          <a:ln w="3175" cap="flat" cmpd="sng" algn="ctr">
            <a:solidFill>
              <a:schemeClr val="accent2">
                <a:alpha val="5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5" name="Freeform 14"/>
          <p:cNvSpPr>
            <a:spLocks/>
          </p:cNvSpPr>
          <p:nvPr/>
        </p:nvSpPr>
        <p:spPr bwMode="auto">
          <a:xfrm>
            <a:off x="373966" y="0"/>
            <a:ext cx="5514536" cy="661533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4080"/>
              </a:cxn>
              <a:cxn ang="0">
                <a:pos x="0" y="4128"/>
              </a:cxn>
              <a:cxn ang="0">
                <a:pos x="3504" y="2640"/>
              </a:cxn>
              <a:cxn ang="0">
                <a:pos x="2880" y="0"/>
              </a:cxn>
              <a:cxn ang="0">
                <a:pos x="2832" y="0"/>
              </a:cxn>
              <a:cxn ang="0">
                <a:pos x="3465" y="2619"/>
              </a:cxn>
              <a:cxn ang="0">
                <a:pos x="0" y="4080"/>
              </a:cxn>
            </a:cxnLst>
            <a:rect l="0" t="0" r="0" b="0"/>
            <a:pathLst>
              <a:path w="3504" h="4128">
                <a:moveTo>
                  <a:pt x="0" y="4080"/>
                </a:moveTo>
                <a:lnTo>
                  <a:pt x="0" y="4128"/>
                </a:lnTo>
                <a:lnTo>
                  <a:pt x="3504" y="2640"/>
                </a:lnTo>
                <a:lnTo>
                  <a:pt x="2880" y="0"/>
                </a:lnTo>
                <a:lnTo>
                  <a:pt x="2832" y="0"/>
                </a:lnTo>
                <a:lnTo>
                  <a:pt x="3465" y="2619"/>
                </a:lnTo>
                <a:lnTo>
                  <a:pt x="0" y="4080"/>
                </a:lnTo>
                <a:close/>
              </a:path>
            </a:pathLst>
          </a:custGeom>
          <a:noFill/>
          <a:ln w="3175" cap="flat" cmpd="sng" algn="ctr">
            <a:solidFill>
              <a:schemeClr val="accent2">
                <a:alpha val="5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3" name="Freeform 12"/>
          <p:cNvSpPr>
            <a:spLocks/>
          </p:cNvSpPr>
          <p:nvPr/>
        </p:nvSpPr>
        <p:spPr bwMode="auto">
          <a:xfrm rot="5236414">
            <a:off x="4462128" y="1483600"/>
            <a:ext cx="4114800" cy="118872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344"/>
              </a:cxn>
              <a:cxn ang="0">
                <a:pos x="0" y="48"/>
              </a:cxn>
              <a:cxn ang="0">
                <a:pos x="0" y="0"/>
              </a:cxn>
            </a:cxnLst>
            <a:rect l="0" t="0" r="0" b="0"/>
            <a:pathLst>
              <a:path w="3552" h="1344">
                <a:moveTo>
                  <a:pt x="0" y="0"/>
                </a:moveTo>
                <a:lnTo>
                  <a:pt x="3552" y="1344"/>
                </a:lnTo>
                <a:lnTo>
                  <a:pt x="0" y="48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18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6" name="Freeform 15"/>
          <p:cNvSpPr>
            <a:spLocks/>
          </p:cNvSpPr>
          <p:nvPr/>
        </p:nvSpPr>
        <p:spPr bwMode="auto">
          <a:xfrm>
            <a:off x="5943600" y="0"/>
            <a:ext cx="2743200" cy="4267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104" y="0"/>
              </a:cxn>
              <a:cxn ang="0">
                <a:pos x="1728" y="0"/>
              </a:cxn>
              <a:cxn ang="0">
                <a:pos x="0" y="2688"/>
              </a:cxn>
              <a:cxn ang="0">
                <a:pos x="1104" y="0"/>
              </a:cxn>
            </a:cxnLst>
            <a:rect l="0" t="0" r="0" b="0"/>
            <a:pathLst>
              <a:path w="1728" h="2688">
                <a:moveTo>
                  <a:pt x="1104" y="0"/>
                </a:moveTo>
                <a:lnTo>
                  <a:pt x="1728" y="0"/>
                </a:lnTo>
                <a:lnTo>
                  <a:pt x="0" y="2688"/>
                </a:lnTo>
                <a:lnTo>
                  <a:pt x="1104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7" name="Freeform 16"/>
          <p:cNvSpPr>
            <a:spLocks/>
          </p:cNvSpPr>
          <p:nvPr/>
        </p:nvSpPr>
        <p:spPr bwMode="auto">
          <a:xfrm>
            <a:off x="5943600" y="4267200"/>
            <a:ext cx="3200400" cy="11430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2016" y="240"/>
              </a:cxn>
              <a:cxn ang="0">
                <a:pos x="2016" y="720"/>
              </a:cxn>
              <a:cxn ang="0">
                <a:pos x="0" y="0"/>
              </a:cxn>
            </a:cxnLst>
            <a:rect l="0" t="0" r="0" b="0"/>
            <a:pathLst>
              <a:path w="2016" h="720">
                <a:moveTo>
                  <a:pt x="0" y="0"/>
                </a:moveTo>
                <a:lnTo>
                  <a:pt x="2016" y="240"/>
                </a:lnTo>
                <a:lnTo>
                  <a:pt x="2016" y="720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8" name="Freeform 17"/>
          <p:cNvSpPr>
            <a:spLocks/>
          </p:cNvSpPr>
          <p:nvPr/>
        </p:nvSpPr>
        <p:spPr bwMode="auto">
          <a:xfrm>
            <a:off x="5943600" y="0"/>
            <a:ext cx="1371600" cy="4267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864" y="0"/>
              </a:cxn>
              <a:cxn ang="0">
                <a:pos x="0" y="2688"/>
              </a:cxn>
              <a:cxn ang="0">
                <a:pos x="768" y="0"/>
              </a:cxn>
              <a:cxn ang="0">
                <a:pos x="864" y="0"/>
              </a:cxn>
            </a:cxnLst>
            <a:rect l="0" t="0" r="0" b="0"/>
            <a:pathLst>
              <a:path w="864" h="2688">
                <a:moveTo>
                  <a:pt x="864" y="0"/>
                </a:moveTo>
                <a:lnTo>
                  <a:pt x="0" y="2688"/>
                </a:lnTo>
                <a:lnTo>
                  <a:pt x="768" y="0"/>
                </a:lnTo>
                <a:lnTo>
                  <a:pt x="864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9" name="Freeform 18"/>
          <p:cNvSpPr>
            <a:spLocks/>
          </p:cNvSpPr>
          <p:nvPr/>
        </p:nvSpPr>
        <p:spPr bwMode="auto">
          <a:xfrm>
            <a:off x="5948363" y="4246563"/>
            <a:ext cx="2090737" cy="2611437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071" y="1645"/>
              </a:cxn>
              <a:cxn ang="0">
                <a:pos x="1317" y="1645"/>
              </a:cxn>
              <a:cxn ang="0">
                <a:pos x="0" y="0"/>
              </a:cxn>
              <a:cxn ang="0">
                <a:pos x="1071" y="1645"/>
              </a:cxn>
            </a:cxnLst>
            <a:rect l="0" t="0" r="0" b="0"/>
            <a:pathLst>
              <a:path w="1317" h="1645">
                <a:moveTo>
                  <a:pt x="1071" y="1645"/>
                </a:moveTo>
                <a:lnTo>
                  <a:pt x="1317" y="1645"/>
                </a:lnTo>
                <a:lnTo>
                  <a:pt x="0" y="0"/>
                </a:lnTo>
                <a:lnTo>
                  <a:pt x="1071" y="1645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0" name="Freeform 19"/>
          <p:cNvSpPr>
            <a:spLocks/>
          </p:cNvSpPr>
          <p:nvPr/>
        </p:nvSpPr>
        <p:spPr bwMode="auto">
          <a:xfrm>
            <a:off x="5943600" y="4267200"/>
            <a:ext cx="16002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008" y="1632"/>
              </a:cxn>
              <a:cxn ang="0">
                <a:pos x="0" y="0"/>
              </a:cxn>
              <a:cxn ang="0">
                <a:pos x="960" y="1632"/>
              </a:cxn>
              <a:cxn ang="0">
                <a:pos x="1008" y="1632"/>
              </a:cxn>
            </a:cxnLst>
            <a:rect l="0" t="0" r="0" b="0"/>
            <a:pathLst>
              <a:path w="1008" h="1632">
                <a:moveTo>
                  <a:pt x="1008" y="1632"/>
                </a:moveTo>
                <a:lnTo>
                  <a:pt x="0" y="0"/>
                </a:lnTo>
                <a:lnTo>
                  <a:pt x="960" y="1632"/>
                </a:lnTo>
                <a:lnTo>
                  <a:pt x="1008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1" name="Freeform 20"/>
          <p:cNvSpPr>
            <a:spLocks/>
          </p:cNvSpPr>
          <p:nvPr/>
        </p:nvSpPr>
        <p:spPr bwMode="auto">
          <a:xfrm>
            <a:off x="5943600" y="1371600"/>
            <a:ext cx="3200400" cy="2895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2016" y="0"/>
              </a:cxn>
              <a:cxn ang="0">
                <a:pos x="2016" y="144"/>
              </a:cxn>
              <a:cxn ang="0">
                <a:pos x="0" y="1824"/>
              </a:cxn>
              <a:cxn ang="0">
                <a:pos x="2016" y="0"/>
              </a:cxn>
            </a:cxnLst>
            <a:rect l="0" t="0" r="0" b="0"/>
            <a:pathLst>
              <a:path w="2016" h="1824">
                <a:moveTo>
                  <a:pt x="2016" y="0"/>
                </a:moveTo>
                <a:lnTo>
                  <a:pt x="2016" y="144"/>
                </a:lnTo>
                <a:lnTo>
                  <a:pt x="0" y="1824"/>
                </a:lnTo>
                <a:lnTo>
                  <a:pt x="2016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2" name="Freeform 21"/>
          <p:cNvSpPr>
            <a:spLocks/>
          </p:cNvSpPr>
          <p:nvPr/>
        </p:nvSpPr>
        <p:spPr bwMode="auto">
          <a:xfrm>
            <a:off x="5943600" y="1752600"/>
            <a:ext cx="3200400" cy="2514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2016" y="0"/>
              </a:cxn>
              <a:cxn ang="0">
                <a:pos x="0" y="1584"/>
              </a:cxn>
              <a:cxn ang="0">
                <a:pos x="2016" y="48"/>
              </a:cxn>
              <a:cxn ang="0">
                <a:pos x="2016" y="0"/>
              </a:cxn>
            </a:cxnLst>
            <a:rect l="0" t="0" r="0" b="0"/>
            <a:pathLst>
              <a:path w="2016" h="1584">
                <a:moveTo>
                  <a:pt x="2016" y="0"/>
                </a:moveTo>
                <a:lnTo>
                  <a:pt x="0" y="1584"/>
                </a:lnTo>
                <a:lnTo>
                  <a:pt x="2016" y="48"/>
                </a:lnTo>
                <a:lnTo>
                  <a:pt x="2016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3" name="Freeform 22"/>
          <p:cNvSpPr>
            <a:spLocks/>
          </p:cNvSpPr>
          <p:nvPr/>
        </p:nvSpPr>
        <p:spPr bwMode="auto">
          <a:xfrm>
            <a:off x="990600" y="4267200"/>
            <a:ext cx="49530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3120" y="0"/>
              </a:cxn>
              <a:cxn ang="0">
                <a:pos x="1056" y="1632"/>
              </a:cxn>
              <a:cxn ang="0">
                <a:pos x="0" y="1632"/>
              </a:cxn>
            </a:cxnLst>
            <a:rect l="0" t="0" r="0" b="0"/>
            <a:pathLst>
              <a:path w="3120" h="1632">
                <a:moveTo>
                  <a:pt x="0" y="1632"/>
                </a:moveTo>
                <a:lnTo>
                  <a:pt x="3120" y="0"/>
                </a:lnTo>
                <a:lnTo>
                  <a:pt x="1056" y="1632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4" name="Freeform 23"/>
          <p:cNvSpPr>
            <a:spLocks/>
          </p:cNvSpPr>
          <p:nvPr/>
        </p:nvSpPr>
        <p:spPr bwMode="auto">
          <a:xfrm>
            <a:off x="533400" y="4267200"/>
            <a:ext cx="53340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3360" y="0"/>
              </a:cxn>
              <a:cxn ang="0">
                <a:pos x="144" y="1632"/>
              </a:cxn>
              <a:cxn ang="0">
                <a:pos x="0" y="1632"/>
              </a:cxn>
            </a:cxnLst>
            <a:rect l="0" t="0" r="0" b="0"/>
            <a:pathLst>
              <a:path w="3360" h="1632">
                <a:moveTo>
                  <a:pt x="0" y="1632"/>
                </a:moveTo>
                <a:lnTo>
                  <a:pt x="3360" y="0"/>
                </a:lnTo>
                <a:lnTo>
                  <a:pt x="144" y="1632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5" name="Freeform 24"/>
          <p:cNvSpPr>
            <a:spLocks/>
          </p:cNvSpPr>
          <p:nvPr/>
        </p:nvSpPr>
        <p:spPr bwMode="auto">
          <a:xfrm>
            <a:off x="366824" y="2438400"/>
            <a:ext cx="5638800" cy="1828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152"/>
              </a:cxn>
              <a:cxn ang="0">
                <a:pos x="0" y="384"/>
              </a:cxn>
              <a:cxn ang="0">
                <a:pos x="0" y="0"/>
              </a:cxn>
            </a:cxnLst>
            <a:rect l="0" t="0" r="0" b="0"/>
            <a:pathLst>
              <a:path w="3552" h="1152">
                <a:moveTo>
                  <a:pt x="0" y="0"/>
                </a:moveTo>
                <a:lnTo>
                  <a:pt x="3504" y="1152"/>
                </a:lnTo>
                <a:lnTo>
                  <a:pt x="0" y="384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6" name="Freeform 25"/>
          <p:cNvSpPr>
            <a:spLocks/>
          </p:cNvSpPr>
          <p:nvPr/>
        </p:nvSpPr>
        <p:spPr bwMode="auto">
          <a:xfrm>
            <a:off x="366824" y="2133600"/>
            <a:ext cx="5638800" cy="2133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344"/>
              </a:cxn>
              <a:cxn ang="0">
                <a:pos x="0" y="48"/>
              </a:cxn>
              <a:cxn ang="0">
                <a:pos x="0" y="0"/>
              </a:cxn>
            </a:cxnLst>
            <a:rect l="0" t="0" r="0" b="0"/>
            <a:pathLst>
              <a:path w="3552" h="1344">
                <a:moveTo>
                  <a:pt x="0" y="0"/>
                </a:moveTo>
                <a:lnTo>
                  <a:pt x="3552" y="1344"/>
                </a:lnTo>
                <a:lnTo>
                  <a:pt x="0" y="48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7" name="Freeform 26"/>
          <p:cNvSpPr>
            <a:spLocks/>
          </p:cNvSpPr>
          <p:nvPr/>
        </p:nvSpPr>
        <p:spPr bwMode="auto">
          <a:xfrm>
            <a:off x="4572000" y="4267200"/>
            <a:ext cx="13716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96" y="1632"/>
              </a:cxn>
              <a:cxn ang="0">
                <a:pos x="864" y="0"/>
              </a:cxn>
              <a:cxn ang="0">
                <a:pos x="0" y="1632"/>
              </a:cxn>
            </a:cxnLst>
            <a:rect l="0" t="0" r="0" b="0"/>
            <a:pathLst>
              <a:path w="864" h="1632">
                <a:moveTo>
                  <a:pt x="0" y="1632"/>
                </a:moveTo>
                <a:lnTo>
                  <a:pt x="96" y="1632"/>
                </a:lnTo>
                <a:lnTo>
                  <a:pt x="864" y="0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18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06902" y="1351672"/>
            <a:ext cx="5718048" cy="977486"/>
          </a:xfrm>
        </p:spPr>
        <p:txBody>
          <a:bodyPr lIns="82296" tIns="45720" bIns="0" anchor="t"/>
          <a:lstStyle>
            <a:lvl1pPr marL="54864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BBAF488-17C0-4F57-9CCC-4CE5EAA56DF9}" type="datetimeFigureOut">
              <a:rPr lang="en-US" smtClean="0"/>
              <a:t>10/4/2016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E7CC02B-51ED-4A24-B369-639487310BF0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363160" y="402264"/>
            <a:ext cx="8503920" cy="886265"/>
          </a:xfrm>
          <a:prstGeom prst="rect">
            <a:avLst/>
          </a:prstGeom>
          <a:solidFill>
            <a:schemeClr val="bg2">
              <a:tint val="95000"/>
              <a:satMod val="180000"/>
              <a:alpha val="4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6902" y="512064"/>
            <a:ext cx="8156448" cy="777240"/>
          </a:xfrm>
        </p:spPr>
        <p:txBody>
          <a:bodyPr tIns="64008"/>
          <a:lstStyle>
            <a:lvl1pPr algn="l">
              <a:buNone/>
              <a:defRPr sz="3800" b="0" cap="none" spc="-150" baseline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 flipH="1">
            <a:off x="371538" y="680477"/>
            <a:ext cx="27432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9" name="Rectangle 8"/>
          <p:cNvSpPr/>
          <p:nvPr/>
        </p:nvSpPr>
        <p:spPr>
          <a:xfrm flipH="1">
            <a:off x="411109" y="680477"/>
            <a:ext cx="27432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0" name="Rectangle 9"/>
          <p:cNvSpPr/>
          <p:nvPr/>
        </p:nvSpPr>
        <p:spPr>
          <a:xfrm flipH="1">
            <a:off x="448450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 flipH="1">
            <a:off x="476702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2" name="Rectangle 11"/>
          <p:cNvSpPr/>
          <p:nvPr/>
        </p:nvSpPr>
        <p:spPr>
          <a:xfrm>
            <a:off x="500478" y="680477"/>
            <a:ext cx="36576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12064"/>
            <a:ext cx="8229600" cy="91440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64344" y="17705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55344" y="17705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BBAF488-17C0-4F57-9CCC-4CE5EAA56DF9}" type="datetimeFigureOut">
              <a:rPr lang="en-US" smtClean="0"/>
              <a:t>10/4/2016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E7CC02B-51ED-4A24-B369-639487310BF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/>
          <p:cNvSpPr/>
          <p:nvPr/>
        </p:nvSpPr>
        <p:spPr>
          <a:xfrm>
            <a:off x="0" y="402265"/>
            <a:ext cx="8867080" cy="886265"/>
          </a:xfrm>
          <a:prstGeom prst="rect">
            <a:avLst/>
          </a:prstGeom>
          <a:solidFill>
            <a:schemeClr val="bg2">
              <a:tint val="95000"/>
              <a:satMod val="180000"/>
              <a:alpha val="4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4824" y="512064"/>
            <a:ext cx="7772400" cy="914400"/>
          </a:xfrm>
        </p:spPr>
        <p:txBody>
          <a:bodyPr anchor="t"/>
          <a:lstStyle>
            <a:lvl1pPr>
              <a:defRPr sz="400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09750"/>
            <a:ext cx="4040188" cy="639762"/>
          </a:xfrm>
        </p:spPr>
        <p:txBody>
          <a:bodyPr anchor="ctr"/>
          <a:lstStyle>
            <a:lvl1pPr marL="73152" indent="0" algn="l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09750"/>
            <a:ext cx="4041775" cy="639762"/>
          </a:xfrm>
        </p:spPr>
        <p:txBody>
          <a:bodyPr anchor="ctr"/>
          <a:lstStyle>
            <a:lvl1pPr marL="73152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459037"/>
            <a:ext cx="4040188" cy="395935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459037"/>
            <a:ext cx="4041775" cy="395935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BBAF488-17C0-4F57-9CCC-4CE5EAA56DF9}" type="datetimeFigureOut">
              <a:rPr lang="en-US" smtClean="0"/>
              <a:t>10/4/2016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E7CC02B-51ED-4A24-B369-639487310BF0}" type="slidenum">
              <a:rPr lang="en-US" smtClean="0"/>
              <a:t>‹#›</a:t>
            </a:fld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87790" y="680477"/>
            <a:ext cx="45720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7" name="Rectangle 16"/>
          <p:cNvSpPr/>
          <p:nvPr/>
        </p:nvSpPr>
        <p:spPr>
          <a:xfrm>
            <a:off x="47305" y="680477"/>
            <a:ext cx="27432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8" name="Rectangle 17"/>
          <p:cNvSpPr/>
          <p:nvPr/>
        </p:nvSpPr>
        <p:spPr>
          <a:xfrm>
            <a:off x="28252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9" name="Rectangle 18"/>
          <p:cNvSpPr/>
          <p:nvPr/>
        </p:nvSpPr>
        <p:spPr>
          <a:xfrm>
            <a:off x="0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0" name="Rectangle 19"/>
          <p:cNvSpPr/>
          <p:nvPr/>
        </p:nvSpPr>
        <p:spPr>
          <a:xfrm flipH="1">
            <a:off x="149770" y="680477"/>
            <a:ext cx="27432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1" name="Rectangle 20"/>
          <p:cNvSpPr/>
          <p:nvPr/>
        </p:nvSpPr>
        <p:spPr>
          <a:xfrm flipH="1">
            <a:off x="189341" y="680477"/>
            <a:ext cx="27432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2" name="Rectangle 21"/>
          <p:cNvSpPr/>
          <p:nvPr/>
        </p:nvSpPr>
        <p:spPr>
          <a:xfrm flipH="1">
            <a:off x="226682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9" name="Rectangle 28"/>
          <p:cNvSpPr/>
          <p:nvPr/>
        </p:nvSpPr>
        <p:spPr>
          <a:xfrm flipH="1">
            <a:off x="254934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30" name="Rectangle 29"/>
          <p:cNvSpPr/>
          <p:nvPr/>
        </p:nvSpPr>
        <p:spPr>
          <a:xfrm>
            <a:off x="278710" y="680477"/>
            <a:ext cx="36576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512064"/>
            <a:ext cx="7772400" cy="914400"/>
          </a:xfrm>
        </p:spPr>
        <p:txBody>
          <a:bodyPr/>
          <a:lstStyle>
            <a:lvl1pPr>
              <a:defRPr sz="4000" cap="none" baseline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BBAF488-17C0-4F57-9CCC-4CE5EAA56DF9}" type="datetimeFigureOut">
              <a:rPr lang="en-US" smtClean="0"/>
              <a:t>10/4/2016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E7CC02B-51ED-4A24-B369-639487310BF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BBAF488-17C0-4F57-9CCC-4CE5EAA56DF9}" type="datetimeFigureOut">
              <a:rPr lang="en-US" smtClean="0"/>
              <a:t>10/4/2016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E7CC02B-51ED-4A24-B369-639487310BF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73050"/>
            <a:ext cx="8229600" cy="1162050"/>
          </a:xfrm>
        </p:spPr>
        <p:txBody>
          <a:bodyPr anchor="ctr"/>
          <a:lstStyle>
            <a:lvl1pPr algn="l">
              <a:buNone/>
              <a:defRPr sz="3600" b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435100"/>
            <a:ext cx="2514600" cy="4572000"/>
          </a:xfrm>
        </p:spPr>
        <p:txBody>
          <a:bodyPr/>
          <a:lstStyle>
            <a:lvl1pPr marL="54864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429000" y="1435100"/>
            <a:ext cx="5486400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BBAF488-17C0-4F57-9CCC-4CE5EAA56DF9}" type="datetimeFigureOut">
              <a:rPr lang="en-US" smtClean="0"/>
              <a:t>10/4/2016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E7CC02B-51ED-4A24-B369-639487310BF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368032" y="0"/>
            <a:ext cx="8778240" cy="1878037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9" name="Straight Connector 8"/>
          <p:cNvCxnSpPr/>
          <p:nvPr/>
        </p:nvCxnSpPr>
        <p:spPr>
          <a:xfrm flipV="1">
            <a:off x="363195" y="1885028"/>
            <a:ext cx="8782622" cy="0"/>
          </a:xfrm>
          <a:prstGeom prst="line">
            <a:avLst/>
          </a:prstGeom>
          <a:noFill/>
          <a:ln w="19050" cap="flat" cmpd="sng" algn="ctr">
            <a:solidFill>
              <a:srgbClr val="FFFFFF">
                <a:alpha val="100000"/>
              </a:srgbClr>
            </a:soli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0" name="Group 9"/>
          <p:cNvGrpSpPr/>
          <p:nvPr/>
        </p:nvGrpSpPr>
        <p:grpSpPr>
          <a:xfrm rot="5400000">
            <a:off x="8514581" y="1219200"/>
            <a:ext cx="132763" cy="128466"/>
            <a:chOff x="6668087" y="1297746"/>
            <a:chExt cx="161840" cy="156602"/>
          </a:xfrm>
        </p:grpSpPr>
        <p:cxnSp>
          <p:nvCxnSpPr>
            <p:cNvPr id="15" name="Straight Connector 14"/>
            <p:cNvCxnSpPr/>
            <p:nvPr/>
          </p:nvCxnSpPr>
          <p:spPr>
            <a:xfrm rot="16200000">
              <a:off x="6664064" y="1301769"/>
              <a:ext cx="88509" cy="80463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 rot="16200000" flipV="1">
              <a:off x="6685888" y="1391257"/>
              <a:ext cx="125755" cy="427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>
            <a:xfrm rot="5400000" flipH="1">
              <a:off x="6744524" y="1300853"/>
              <a:ext cx="88509" cy="8229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 bwMode="grayWhite">
          <a:xfrm>
            <a:off x="914400" y="441251"/>
            <a:ext cx="6858000" cy="701749"/>
          </a:xfrm>
        </p:spPr>
        <p:txBody>
          <a:bodyPr anchor="b"/>
          <a:lstStyle>
            <a:lvl1pPr algn="l">
              <a:buNone/>
              <a:defRPr sz="2100" b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68032" y="1893781"/>
            <a:ext cx="8778240" cy="4960144"/>
          </a:xfrm>
          <a:solidFill>
            <a:schemeClr val="bg2"/>
          </a:solidFill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White">
          <a:xfrm>
            <a:off x="914400" y="1150144"/>
            <a:ext cx="6858000" cy="685800"/>
          </a:xfrm>
        </p:spPr>
        <p:txBody>
          <a:bodyPr/>
          <a:lstStyle>
            <a:lvl1pPr marL="27432" indent="0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grpSp>
        <p:nvGrpSpPr>
          <p:cNvPr id="14" name="Group 13"/>
          <p:cNvGrpSpPr/>
          <p:nvPr/>
        </p:nvGrpSpPr>
        <p:grpSpPr>
          <a:xfrm rot="5400000">
            <a:off x="8666981" y="1371600"/>
            <a:ext cx="132763" cy="128466"/>
            <a:chOff x="6668087" y="1297746"/>
            <a:chExt cx="161840" cy="156602"/>
          </a:xfrm>
        </p:grpSpPr>
        <p:cxnSp>
          <p:nvCxnSpPr>
            <p:cNvPr id="11" name="Straight Connector 10"/>
            <p:cNvCxnSpPr/>
            <p:nvPr/>
          </p:nvCxnSpPr>
          <p:spPr>
            <a:xfrm rot="16200000">
              <a:off x="6664064" y="1301769"/>
              <a:ext cx="88509" cy="80463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rot="16200000" flipV="1">
              <a:off x="6685888" y="1391257"/>
              <a:ext cx="125755" cy="427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/>
            <p:nvPr/>
          </p:nvCxnSpPr>
          <p:spPr>
            <a:xfrm rot="5400000" flipH="1">
              <a:off x="6744524" y="1300853"/>
              <a:ext cx="88509" cy="8229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8" name="Group 17"/>
          <p:cNvGrpSpPr/>
          <p:nvPr/>
        </p:nvGrpSpPr>
        <p:grpSpPr>
          <a:xfrm rot="5400000">
            <a:off x="8320088" y="1474763"/>
            <a:ext cx="132763" cy="128466"/>
            <a:chOff x="6668087" y="1297746"/>
            <a:chExt cx="161840" cy="156602"/>
          </a:xfrm>
        </p:grpSpPr>
        <p:cxnSp>
          <p:nvCxnSpPr>
            <p:cNvPr id="19" name="Straight Connector 18"/>
            <p:cNvCxnSpPr/>
            <p:nvPr/>
          </p:nvCxnSpPr>
          <p:spPr>
            <a:xfrm rot="16200000">
              <a:off x="6664064" y="1301769"/>
              <a:ext cx="88509" cy="80463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rot="16200000" flipV="1">
              <a:off x="6685888" y="1391257"/>
              <a:ext cx="125755" cy="427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rot="5400000" flipH="1">
              <a:off x="6744524" y="1300853"/>
              <a:ext cx="88509" cy="8229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477000" y="55499"/>
            <a:ext cx="2133600" cy="365125"/>
          </a:xfrm>
        </p:spPr>
        <p:txBody>
          <a:bodyPr/>
          <a:lstStyle>
            <a:extLst/>
          </a:lstStyle>
          <a:p>
            <a:fld id="{DBBAF488-17C0-4F57-9CCC-4CE5EAA56DF9}" type="datetimeFigureOut">
              <a:rPr lang="en-US" smtClean="0"/>
              <a:t>10/4/2016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914400" y="55499"/>
            <a:ext cx="5562600" cy="365125"/>
          </a:xfrm>
        </p:spPr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55499"/>
            <a:ext cx="457200" cy="365125"/>
          </a:xfrm>
        </p:spPr>
        <p:txBody>
          <a:bodyPr/>
          <a:lstStyle>
            <a:extLst/>
          </a:lstStyle>
          <a:p>
            <a:fld id="{2E7CC02B-51ED-4A24-B369-639487310BF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BBAF488-17C0-4F57-9CCC-4CE5EAA56DF9}" type="datetimeFigureOut">
              <a:rPr lang="en-US" smtClean="0"/>
              <a:t>10/4/2016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E7CC02B-51ED-4A24-B369-639487310BF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981200" cy="5851525"/>
          </a:xfrm>
        </p:spPr>
        <p:txBody>
          <a:bodyPr vert="eaVert" anchor="ctr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58674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BBAF488-17C0-4F57-9CCC-4CE5EAA56DF9}" type="datetimeFigureOut">
              <a:rPr lang="en-US" smtClean="0"/>
              <a:t>10/4/2016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E7CC02B-51ED-4A24-B369-639487310BF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-1"/>
            <a:ext cx="365760" cy="6854456"/>
          </a:xfrm>
          <a:prstGeom prst="rect">
            <a:avLst/>
          </a:prstGeom>
          <a:solidFill>
            <a:srgbClr val="FFFFFF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255291" y="5047394"/>
            <a:ext cx="73152" cy="169164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255291" y="4796819"/>
            <a:ext cx="73152" cy="228600"/>
          </a:xfrm>
          <a:prstGeom prst="rect">
            <a:avLst/>
          </a:prstGeom>
          <a:solidFill>
            <a:schemeClr val="accent3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255291" y="4637685"/>
            <a:ext cx="73152" cy="137160"/>
          </a:xfrm>
          <a:prstGeom prst="rect">
            <a:avLst/>
          </a:prstGeom>
          <a:solidFill>
            <a:schemeClr val="bg2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255291" y="4542559"/>
            <a:ext cx="73152" cy="7315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2" name="Rectangle 11"/>
          <p:cNvSpPr/>
          <p:nvPr/>
        </p:nvSpPr>
        <p:spPr>
          <a:xfrm>
            <a:off x="309558" y="680477"/>
            <a:ext cx="45720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5" name="Rectangle 14"/>
          <p:cNvSpPr/>
          <p:nvPr/>
        </p:nvSpPr>
        <p:spPr>
          <a:xfrm>
            <a:off x="269073" y="680477"/>
            <a:ext cx="27432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6" name="Rectangle 15"/>
          <p:cNvSpPr/>
          <p:nvPr/>
        </p:nvSpPr>
        <p:spPr>
          <a:xfrm>
            <a:off x="250020" y="680477"/>
            <a:ext cx="9144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7" name="Rectangle 16"/>
          <p:cNvSpPr/>
          <p:nvPr/>
        </p:nvSpPr>
        <p:spPr>
          <a:xfrm>
            <a:off x="221768" y="680477"/>
            <a:ext cx="9144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914400" y="512064"/>
            <a:ext cx="7772400" cy="914400"/>
          </a:xfrm>
          <a:prstGeom prst="rect">
            <a:avLst/>
          </a:prstGeom>
        </p:spPr>
        <p:txBody>
          <a:bodyPr vert="horz" anchor="t">
            <a:noAutofit/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914400" y="1783560"/>
            <a:ext cx="7772400" cy="4572000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4770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fld id="{DBBAF488-17C0-4F57-9CCC-4CE5EAA56DF9}" type="datetimeFigureOut">
              <a:rPr lang="en-US" smtClean="0"/>
              <a:t>10/4/2016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914400" y="6416675"/>
            <a:ext cx="55626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8610600" y="64166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  <a:extLst/>
          </a:lstStyle>
          <a:p>
            <a:fld id="{2E7CC02B-51ED-4A24-B369-639487310BF0}" type="slidenum">
              <a:rPr lang="en-US" smtClean="0"/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 spc="-100" baseline="0">
          <a:solidFill>
            <a:schemeClr val="tx2">
              <a:satMod val="200000"/>
            </a:schemeClr>
          </a:solidFill>
          <a:latin typeface="+mj-lt"/>
          <a:ea typeface="+mj-ea"/>
          <a:cs typeface="+mj-cs"/>
        </a:defRPr>
      </a:lvl1pPr>
      <a:extLst/>
    </p:titleStyle>
    <p:bodyStyle>
      <a:lvl1pPr marL="411480" indent="-342900" algn="l" rtl="0" eaLnBrk="1" latinLnBrk="0" hangingPunct="1">
        <a:spcBef>
          <a:spcPts val="700"/>
        </a:spcBef>
        <a:buClr>
          <a:schemeClr val="tx2"/>
        </a:buClr>
        <a:buSzPct val="95000"/>
        <a:buFont typeface="Wingdings"/>
        <a:buChar char="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740664" indent="-285750" algn="l" rtl="0" eaLnBrk="1" latinLnBrk="0" hangingPunct="1">
        <a:spcBef>
          <a:spcPct val="20000"/>
        </a:spcBef>
        <a:buClr>
          <a:schemeClr val="accent2"/>
        </a:buClr>
        <a:buSzPct val="90000"/>
        <a:buFont typeface="Wingdings"/>
        <a:buChar char="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96696" indent="-228600" algn="l" rtl="0" eaLnBrk="1" latinLnBrk="0" hangingPunct="1">
        <a:spcBef>
          <a:spcPct val="20000"/>
        </a:spcBef>
        <a:buClr>
          <a:schemeClr val="accent2"/>
        </a:buClr>
        <a:buFont typeface="Wingdings 2"/>
        <a:buChar char="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61872" indent="-228600" algn="l" rtl="0" eaLnBrk="1" latinLnBrk="0" hangingPunct="1">
        <a:spcBef>
          <a:spcPct val="20000"/>
        </a:spcBef>
        <a:buClr>
          <a:schemeClr val="accent3"/>
        </a:buClr>
        <a:buFont typeface="Wingdings 3"/>
        <a:buChar char="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4pPr>
      <a:lvl5pPr marL="1481328" indent="-210312" algn="l" rtl="0" eaLnBrk="1" latinLnBrk="0" hangingPunct="1"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09928" indent="-210312" algn="l" rtl="0" eaLnBrk="1" latinLnBrk="0" hangingPunct="1">
        <a:spcBef>
          <a:spcPct val="20000"/>
        </a:spcBef>
        <a:buClr>
          <a:schemeClr val="accent3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01952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93976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3.xml"/><Relationship Id="rId1" Type="http://schemas.openxmlformats.org/officeDocument/2006/relationships/video" Target="https://www.youtube.com/embed/Rbcvj2tRQzk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3.xml"/><Relationship Id="rId1" Type="http://schemas.openxmlformats.org/officeDocument/2006/relationships/video" Target="https://www.youtube.com/embed/huKYKykjcm0" TargetMode="Externa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3.xml"/><Relationship Id="rId1" Type="http://schemas.openxmlformats.org/officeDocument/2006/relationships/video" Target="https://www.youtube.com/embed/GkE3F5AuWBQ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3.xml"/><Relationship Id="rId1" Type="http://schemas.openxmlformats.org/officeDocument/2006/relationships/video" Target="https://www.youtube.com/embed/S8W-xl4mcJ8" TargetMode="Externa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3.xml"/><Relationship Id="rId1" Type="http://schemas.openxmlformats.org/officeDocument/2006/relationships/video" Target="https://www.youtube.com/embed/EE8ZWcsK8hg" TargetMode="External"/><Relationship Id="rId4" Type="http://schemas.openxmlformats.org/officeDocument/2006/relationships/image" Target="../media/image5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3.xml"/><Relationship Id="rId1" Type="http://schemas.openxmlformats.org/officeDocument/2006/relationships/video" Target="https://www.youtube.com/embed/crSJsDX1yHY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3.xml"/><Relationship Id="rId1" Type="http://schemas.openxmlformats.org/officeDocument/2006/relationships/video" Target="https://www.youtube.com/embed/gRazdo9Z3_M" TargetMode="Externa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video" Target="https://www.youtube.com/embed/lmWh9jV_1ac" TargetMode="External"/><Relationship Id="rId1" Type="http://schemas.openxmlformats.org/officeDocument/2006/relationships/video" Target="https://www.youtube.com/embed/eiy8D9ezbKk" TargetMode="External"/><Relationship Id="rId5" Type="http://schemas.openxmlformats.org/officeDocument/2006/relationships/image" Target="../media/image6.jpeg"/><Relationship Id="rId4" Type="http://schemas.openxmlformats.org/officeDocument/2006/relationships/image" Target="../media/image3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3.xml"/><Relationship Id="rId1" Type="http://schemas.openxmlformats.org/officeDocument/2006/relationships/video" Target="https://www.youtube.com/embed/kmzfTjwAWWs" TargetMode="Externa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3.xml"/><Relationship Id="rId1" Type="http://schemas.openxmlformats.org/officeDocument/2006/relationships/video" Target="https://www.youtube.com/embed/pNh-_SXdUgA" TargetMode="Externa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3.xml"/><Relationship Id="rId1" Type="http://schemas.openxmlformats.org/officeDocument/2006/relationships/video" Target="https://www.youtube.com/embed/SSx_gisp24w" TargetMode="Externa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slideLayout" Target="../slideLayouts/slideLayout3.xml"/><Relationship Id="rId1" Type="http://schemas.openxmlformats.org/officeDocument/2006/relationships/video" Target="https://www.youtube.com/embed/Tkhw06ZoBFs" TargetMode="External"/><Relationship Id="rId4" Type="http://schemas.openxmlformats.org/officeDocument/2006/relationships/image" Target="../media/image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slideLayout" Target="../slideLayouts/slideLayout3.xml"/><Relationship Id="rId1" Type="http://schemas.openxmlformats.org/officeDocument/2006/relationships/video" Target="https://www.youtube.com/embed/tz9PYJZHEZk" TargetMode="External"/><Relationship Id="rId4" Type="http://schemas.openxmlformats.org/officeDocument/2006/relationships/image" Target="../media/image3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3.xml"/><Relationship Id="rId1" Type="http://schemas.openxmlformats.org/officeDocument/2006/relationships/video" Target="https://www.youtube.com/embed/PHtNrRQF-SU" TargetMode="External"/><Relationship Id="rId4" Type="http://schemas.openxmlformats.org/officeDocument/2006/relationships/image" Target="../media/image10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3.xml"/><Relationship Id="rId1" Type="http://schemas.openxmlformats.org/officeDocument/2006/relationships/video" Target="https://www.youtube.com/embed/QEyUNvtZkH0" TargetMode="Externa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3.xml"/><Relationship Id="rId1" Type="http://schemas.openxmlformats.org/officeDocument/2006/relationships/video" Target="https://www.youtube.com/embed/g7sN68wQ0PE" TargetMode="External"/><Relationship Id="rId4" Type="http://schemas.openxmlformats.org/officeDocument/2006/relationships/image" Target="../media/image11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slideLayout" Target="../slideLayouts/slideLayout3.xml"/><Relationship Id="rId1" Type="http://schemas.openxmlformats.org/officeDocument/2006/relationships/video" Target="https://www.youtube.com/embed/km8uskqf3kU" TargetMode="External"/><Relationship Id="rId5" Type="http://schemas.openxmlformats.org/officeDocument/2006/relationships/image" Target="../media/image3.png"/><Relationship Id="rId4" Type="http://schemas.openxmlformats.org/officeDocument/2006/relationships/image" Target="../media/image13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3.xml"/><Relationship Id="rId1" Type="http://schemas.openxmlformats.org/officeDocument/2006/relationships/video" Target="https://www.youtube.com/embed/BbwEF6xvlVg" TargetMode="Externa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6.xml"/><Relationship Id="rId1" Type="http://schemas.openxmlformats.org/officeDocument/2006/relationships/video" Target="https://www.youtube.com/embed/LD4hSW2mys0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Advanced Weather Honor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Optional for </a:t>
            </a:r>
          </a:p>
          <a:p>
            <a:r>
              <a:rPr lang="en-US" dirty="0" smtClean="0"/>
              <a:t>Explorer Pathfinders</a:t>
            </a:r>
            <a:endParaRPr lang="en-US" dirty="0"/>
          </a:p>
        </p:txBody>
      </p:sp>
      <p:pic>
        <p:nvPicPr>
          <p:cNvPr id="1026" name="Picture 2" descr="Image result for weather clipart fre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0" y="304800"/>
            <a:ext cx="4924425" cy="3743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875996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idx="1"/>
          </p:nvPr>
        </p:nvSpPr>
        <p:spPr>
          <a:xfrm>
            <a:off x="685800" y="1600200"/>
            <a:ext cx="8077200" cy="977486"/>
          </a:xfrm>
        </p:spPr>
        <p:txBody>
          <a:bodyPr/>
          <a:lstStyle/>
          <a:p>
            <a:r>
              <a:rPr lang="en-US" dirty="0" smtClean="0"/>
              <a:t>Cyclones follow predictable paths and bring rain.  </a:t>
            </a:r>
            <a:r>
              <a:rPr lang="en-US" dirty="0"/>
              <a:t> </a:t>
            </a:r>
            <a:r>
              <a:rPr lang="en-US" dirty="0" smtClean="0"/>
              <a:t> </a:t>
            </a:r>
          </a:p>
          <a:p>
            <a:r>
              <a:rPr lang="en-US" dirty="0" smtClean="0"/>
              <a:t>How much rain depends on the strength of the storm.  Video – 6:30 min.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685800" y="228600"/>
            <a:ext cx="8156448" cy="1469136"/>
          </a:xfrm>
        </p:spPr>
        <p:txBody>
          <a:bodyPr/>
          <a:lstStyle/>
          <a:p>
            <a:r>
              <a:rPr lang="en-US" dirty="0" smtClean="0"/>
              <a:t>Cyclonic and Anticyclonic weather</a:t>
            </a:r>
            <a:endParaRPr lang="en-US" dirty="0"/>
          </a:p>
        </p:txBody>
      </p:sp>
      <p:pic>
        <p:nvPicPr>
          <p:cNvPr id="4" name="Rbcvj2tRQzk"/>
          <p:cNvPicPr>
            <a:picLocks noRot="1" noChangeAspect="1"/>
          </p:cNvPicPr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1295400" y="2743200"/>
            <a:ext cx="6908800" cy="3886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86516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idx="1"/>
          </p:nvPr>
        </p:nvSpPr>
        <p:spPr>
          <a:xfrm>
            <a:off x="706902" y="1351672"/>
            <a:ext cx="8284698" cy="977486"/>
          </a:xfrm>
        </p:spPr>
        <p:txBody>
          <a:bodyPr>
            <a:normAutofit/>
          </a:bodyPr>
          <a:lstStyle/>
          <a:p>
            <a:r>
              <a:rPr lang="en-US" dirty="0" smtClean="0"/>
              <a:t>Cold front:   leading edge of a cooler and drier mass of air; are faster; rain</a:t>
            </a:r>
          </a:p>
          <a:p>
            <a:r>
              <a:rPr lang="en-US" dirty="0" smtClean="0"/>
              <a:t>Warm front:  leading edge of a mass of warm air;  moves slower; rains longer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Cold Fronts and Warm Fronts</a:t>
            </a:r>
            <a:endParaRPr lang="en-US" dirty="0"/>
          </a:p>
        </p:txBody>
      </p:sp>
      <p:pic>
        <p:nvPicPr>
          <p:cNvPr id="5" name="huKYKykjcm0"/>
          <p:cNvPicPr>
            <a:picLocks noRot="1" noChangeAspect="1"/>
          </p:cNvPicPr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1066800" y="2438400"/>
            <a:ext cx="7179733" cy="4038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894272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Weather </a:t>
            </a:r>
            <a:r>
              <a:rPr lang="en-US" dirty="0" smtClean="0"/>
              <a:t>Symbols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90600" y="1447800"/>
            <a:ext cx="7696200" cy="1752600"/>
          </a:xfrm>
        </p:spPr>
        <p:txBody>
          <a:bodyPr numCol="3">
            <a:normAutofit fontScale="77500" lnSpcReduction="20000"/>
          </a:bodyPr>
          <a:lstStyle/>
          <a:p>
            <a:pPr marL="582930" indent="-514350">
              <a:buFont typeface="+mj-lt"/>
              <a:buAutoNum type="arabicPeriod"/>
            </a:pPr>
            <a:r>
              <a:rPr lang="en-US" dirty="0" smtClean="0"/>
              <a:t>cold front</a:t>
            </a:r>
          </a:p>
          <a:p>
            <a:pPr marL="582930" indent="-514350">
              <a:buFont typeface="+mj-lt"/>
              <a:buAutoNum type="arabicPeriod"/>
            </a:pPr>
            <a:r>
              <a:rPr lang="en-US" dirty="0" smtClean="0"/>
              <a:t>warm front</a:t>
            </a:r>
          </a:p>
          <a:p>
            <a:pPr marL="582930" indent="-514350">
              <a:buFont typeface="+mj-lt"/>
              <a:buAutoNum type="arabicPeriod"/>
            </a:pPr>
            <a:r>
              <a:rPr lang="en-US" dirty="0" smtClean="0"/>
              <a:t>stationary front</a:t>
            </a:r>
          </a:p>
          <a:p>
            <a:pPr marL="582930" indent="-514350">
              <a:buFont typeface="+mj-lt"/>
              <a:buAutoNum type="arabicPeriod"/>
            </a:pPr>
            <a:r>
              <a:rPr lang="en-US" dirty="0" smtClean="0"/>
              <a:t>occluded front</a:t>
            </a:r>
          </a:p>
          <a:p>
            <a:pPr marL="582930" indent="-514350">
              <a:buFont typeface="+mj-lt"/>
              <a:buAutoNum type="arabicPeriod"/>
            </a:pPr>
            <a:r>
              <a:rPr lang="en-US" dirty="0" smtClean="0"/>
              <a:t>surface trough</a:t>
            </a:r>
          </a:p>
          <a:p>
            <a:pPr marL="582930" indent="-514350">
              <a:buFont typeface="+mj-lt"/>
              <a:buAutoNum type="arabicPeriod"/>
            </a:pPr>
            <a:r>
              <a:rPr lang="en-US" dirty="0" smtClean="0"/>
              <a:t>squalls/ shear line</a:t>
            </a:r>
          </a:p>
          <a:p>
            <a:pPr marL="582930" indent="-514350">
              <a:buFont typeface="+mj-lt"/>
              <a:buAutoNum type="arabicPeriod"/>
            </a:pPr>
            <a:r>
              <a:rPr lang="en-US" dirty="0" smtClean="0"/>
              <a:t>dry line</a:t>
            </a:r>
          </a:p>
          <a:p>
            <a:pPr marL="582930" indent="-514350">
              <a:buFont typeface="+mj-lt"/>
              <a:buAutoNum type="arabicPeriod"/>
            </a:pPr>
            <a:r>
              <a:rPr lang="en-US" dirty="0" smtClean="0"/>
              <a:t>tropical wave</a:t>
            </a:r>
          </a:p>
          <a:p>
            <a:pPr marL="582930" indent="-514350">
              <a:buFont typeface="+mj-lt"/>
              <a:buAutoNum type="arabicPeriod"/>
            </a:pPr>
            <a:r>
              <a:rPr lang="en-US" dirty="0" err="1" smtClean="0"/>
              <a:t>trowal</a:t>
            </a:r>
            <a:endParaRPr lang="en-US" dirty="0" smtClean="0"/>
          </a:p>
          <a:p>
            <a:endParaRPr lang="en-US" dirty="0"/>
          </a:p>
        </p:txBody>
      </p:sp>
      <p:pic>
        <p:nvPicPr>
          <p:cNvPr id="1026" name="Picture 2" descr="Image result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7800" y="3018473"/>
            <a:ext cx="6153150" cy="39338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8236089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Reading Weather Symbols</a:t>
            </a:r>
            <a:endParaRPr lang="en-US" dirty="0"/>
          </a:p>
        </p:txBody>
      </p:sp>
      <p:pic>
        <p:nvPicPr>
          <p:cNvPr id="5" name="GkE3F5AuWBQ"/>
          <p:cNvPicPr>
            <a:picLocks noRot="1" noChangeAspect="1"/>
          </p:cNvPicPr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838200" y="2743200"/>
            <a:ext cx="5825067" cy="3276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147275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idx="1"/>
          </p:nvPr>
        </p:nvSpPr>
        <p:spPr>
          <a:xfrm>
            <a:off x="706902" y="1351672"/>
            <a:ext cx="8132298" cy="1543928"/>
          </a:xfrm>
        </p:spPr>
        <p:txBody>
          <a:bodyPr>
            <a:normAutofit/>
          </a:bodyPr>
          <a:lstStyle/>
          <a:p>
            <a:r>
              <a:rPr lang="en-US" dirty="0"/>
              <a:t>The amount of water that air can hold depends on the temperature. The hotter it gets, the </a:t>
            </a:r>
            <a:r>
              <a:rPr lang="en-US" dirty="0" smtClean="0"/>
              <a:t>more water </a:t>
            </a:r>
            <a:r>
              <a:rPr lang="en-US" dirty="0"/>
              <a:t>the air can hold. </a:t>
            </a:r>
            <a:endParaRPr lang="en-US" dirty="0" smtClean="0"/>
          </a:p>
          <a:p>
            <a:r>
              <a:rPr lang="en-US" dirty="0"/>
              <a:t>The dew point is the temperature for which the relative humidity will be 100% assuming the </a:t>
            </a:r>
            <a:r>
              <a:rPr lang="en-US" dirty="0" smtClean="0"/>
              <a:t>amount of </a:t>
            </a:r>
            <a:r>
              <a:rPr lang="en-US" dirty="0"/>
              <a:t>water in the air remains unchanged.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Relative humidity vs. dew point</a:t>
            </a:r>
            <a:endParaRPr lang="en-US" dirty="0"/>
          </a:p>
        </p:txBody>
      </p:sp>
      <p:pic>
        <p:nvPicPr>
          <p:cNvPr id="4" name="S8W-xl4mcJ8"/>
          <p:cNvPicPr>
            <a:picLocks noRot="1" noChangeAspect="1"/>
          </p:cNvPicPr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914400" y="2971800"/>
            <a:ext cx="6477000" cy="36433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103404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idx="1"/>
          </p:nvPr>
        </p:nvSpPr>
        <p:spPr>
          <a:xfrm>
            <a:off x="706902" y="1351672"/>
            <a:ext cx="8208498" cy="1543928"/>
          </a:xfrm>
        </p:spPr>
        <p:txBody>
          <a:bodyPr/>
          <a:lstStyle/>
          <a:p>
            <a:r>
              <a:rPr lang="en-US" dirty="0" smtClean="0"/>
              <a:t>Chinook wind SW of mountains in Pacific NW:  </a:t>
            </a:r>
          </a:p>
          <a:p>
            <a:r>
              <a:rPr lang="en-US" dirty="0"/>
              <a:t>	</a:t>
            </a:r>
            <a:r>
              <a:rPr lang="en-US" dirty="0" smtClean="0"/>
              <a:t>warm, very wet, southwesterly wind, likely to bring rain or snow</a:t>
            </a:r>
          </a:p>
          <a:p>
            <a:r>
              <a:rPr lang="en-US" dirty="0" smtClean="0"/>
              <a:t>Chinook winds NE of mountains in Pacific NW</a:t>
            </a:r>
          </a:p>
          <a:p>
            <a:r>
              <a:rPr lang="en-US" dirty="0"/>
              <a:t>	</a:t>
            </a:r>
            <a:r>
              <a:rPr lang="en-US" dirty="0" smtClean="0"/>
              <a:t>warm and dry; stripped of moisture in mountains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Chinook Winds</a:t>
            </a:r>
            <a:endParaRPr lang="en-US" dirty="0"/>
          </a:p>
        </p:txBody>
      </p:sp>
      <p:pic>
        <p:nvPicPr>
          <p:cNvPr id="4" name="EE8ZWcsK8hg"/>
          <p:cNvPicPr>
            <a:picLocks noRot="1" noChangeAspect="1"/>
          </p:cNvPicPr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1447800" y="3191933"/>
            <a:ext cx="6248400" cy="3514725"/>
          </a:xfrm>
          <a:prstGeom prst="rect">
            <a:avLst/>
          </a:prstGeom>
        </p:spPr>
      </p:pic>
      <p:pic>
        <p:nvPicPr>
          <p:cNvPr id="2052" name="Picture 4" descr="Adiabatic warming of downward moving air produces the warm Chinook wind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00298" y="61382"/>
            <a:ext cx="2743677" cy="15388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8223997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idx="1"/>
          </p:nvPr>
        </p:nvSpPr>
        <p:spPr>
          <a:xfrm>
            <a:off x="706902" y="1351672"/>
            <a:ext cx="8208498" cy="977486"/>
          </a:xfrm>
        </p:spPr>
        <p:txBody>
          <a:bodyPr/>
          <a:lstStyle/>
          <a:p>
            <a:r>
              <a:rPr lang="en-US" dirty="0" smtClean="0"/>
              <a:t>Trade Winds:  </a:t>
            </a:r>
            <a:r>
              <a:rPr lang="en-US" dirty="0"/>
              <a:t>pattern of wind that are found in bands around the Earth's equatorial </a:t>
            </a:r>
            <a:r>
              <a:rPr lang="en-US" dirty="0" smtClean="0"/>
              <a:t>region;  prevailing winds in the tropics; blow from high pressured area to low-pressure area around the </a:t>
            </a:r>
            <a:r>
              <a:rPr lang="en-US" dirty="0" err="1" smtClean="0"/>
              <a:t>equater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Trade Winds</a:t>
            </a:r>
            <a:endParaRPr lang="en-US" dirty="0"/>
          </a:p>
        </p:txBody>
      </p:sp>
      <p:pic>
        <p:nvPicPr>
          <p:cNvPr id="4" name="crSJsDX1yHY"/>
          <p:cNvPicPr>
            <a:picLocks noRot="1" noChangeAspect="1"/>
          </p:cNvPicPr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1143000" y="2590800"/>
            <a:ext cx="7239000" cy="40719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483612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idx="1"/>
          </p:nvPr>
        </p:nvSpPr>
        <p:spPr>
          <a:xfrm>
            <a:off x="706902" y="1351672"/>
            <a:ext cx="8132298" cy="1391528"/>
          </a:xfrm>
        </p:spPr>
        <p:txBody>
          <a:bodyPr>
            <a:normAutofit/>
          </a:bodyPr>
          <a:lstStyle/>
          <a:p>
            <a:r>
              <a:rPr lang="en-US" dirty="0" smtClean="0"/>
              <a:t>ITCZ = Intertropical Convergence Zone = Intertropical Front, Monsoon trough, Doldrums, or Equatorial Convergence Zone = a belt of low pressure girdling Earth at the equator – is formed by the vertical ascent of warm, moist air from the latitudes above and below the equator.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Belt of Calms = ITCZ</a:t>
            </a:r>
            <a:endParaRPr lang="en-US" dirty="0"/>
          </a:p>
        </p:txBody>
      </p:sp>
      <p:pic>
        <p:nvPicPr>
          <p:cNvPr id="4" name="gRazdo9Z3_M"/>
          <p:cNvPicPr>
            <a:picLocks noRot="1" noChangeAspect="1"/>
          </p:cNvPicPr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1295400" y="2971800"/>
            <a:ext cx="6553200" cy="3686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36453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idx="1"/>
          </p:nvPr>
        </p:nvSpPr>
        <p:spPr>
          <a:xfrm>
            <a:off x="609600" y="4033722"/>
            <a:ext cx="2819400" cy="2602028"/>
          </a:xfrm>
        </p:spPr>
        <p:txBody>
          <a:bodyPr>
            <a:normAutofit/>
          </a:bodyPr>
          <a:lstStyle/>
          <a:p>
            <a:r>
              <a:rPr lang="en-US" dirty="0"/>
              <a:t>A tornado is a violently rotating column of air which is in contact with both a cumulonimbus </a:t>
            </a:r>
            <a:r>
              <a:rPr lang="en-US" dirty="0" smtClean="0"/>
              <a:t>cloud or</a:t>
            </a:r>
            <a:r>
              <a:rPr lang="en-US" dirty="0"/>
              <a:t>, in rare cases, a cumulus cloud base and the surface of the earth.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Tornadoes</a:t>
            </a:r>
            <a:endParaRPr lang="en-US" dirty="0"/>
          </a:p>
        </p:txBody>
      </p:sp>
      <p:pic>
        <p:nvPicPr>
          <p:cNvPr id="4" name="eiy8D9ezbKk"/>
          <p:cNvPicPr>
            <a:picLocks noRot="1" noChangeAspect="1"/>
          </p:cNvPicPr>
          <p:nvPr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3665125" y="3733800"/>
            <a:ext cx="5174075" cy="2910417"/>
          </a:xfrm>
          <a:prstGeom prst="rect">
            <a:avLst/>
          </a:prstGeom>
        </p:spPr>
      </p:pic>
      <p:pic>
        <p:nvPicPr>
          <p:cNvPr id="5" name="lmWh9jV_1ac"/>
          <p:cNvPicPr>
            <a:picLocks noRot="1" noChangeAspect="1"/>
          </p:cNvPicPr>
          <p:nvPr>
            <a:videoFile r:link="rId2"/>
          </p:nvPr>
        </p:nvPicPr>
        <p:blipFill>
          <a:blip r:embed="rId4"/>
          <a:stretch>
            <a:fillRect/>
          </a:stretch>
        </p:blipFill>
        <p:spPr>
          <a:xfrm>
            <a:off x="3556000" y="533400"/>
            <a:ext cx="5283200" cy="2971800"/>
          </a:xfrm>
          <a:prstGeom prst="rect">
            <a:avLst/>
          </a:prstGeom>
        </p:spPr>
      </p:pic>
      <p:pic>
        <p:nvPicPr>
          <p:cNvPr id="3074" name="Picture 2" descr="Image result for tornado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1636183"/>
            <a:ext cx="2514600" cy="1885950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5685486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idx="1"/>
          </p:nvPr>
        </p:nvSpPr>
        <p:spPr>
          <a:xfrm>
            <a:off x="706902" y="1351672"/>
            <a:ext cx="8056098" cy="3677528"/>
          </a:xfrm>
        </p:spPr>
        <p:txBody>
          <a:bodyPr>
            <a:normAutofit/>
          </a:bodyPr>
          <a:lstStyle/>
          <a:p>
            <a:r>
              <a:rPr lang="en-US" dirty="0"/>
              <a:t>A squall line is a line of severe thunderstorms that can form </a:t>
            </a:r>
            <a:r>
              <a:rPr lang="en-US" dirty="0" smtClean="0"/>
              <a:t>along or </a:t>
            </a:r>
            <a:r>
              <a:rPr lang="en-US" dirty="0"/>
              <a:t>ahead of a cold </a:t>
            </a:r>
            <a:r>
              <a:rPr lang="en-US" dirty="0" smtClean="0"/>
              <a:t>front.</a:t>
            </a:r>
          </a:p>
          <a:p>
            <a:r>
              <a:rPr lang="en-US" dirty="0"/>
              <a:t>The best indication of the presence of severe weather along </a:t>
            </a:r>
            <a:r>
              <a:rPr lang="en-US" dirty="0" smtClean="0"/>
              <a:t>a squall </a:t>
            </a:r>
            <a:r>
              <a:rPr lang="en-US" dirty="0"/>
              <a:t>line is its morphing into a line echo wave pattern, or LEWP. </a:t>
            </a:r>
            <a:r>
              <a:rPr lang="en-US" dirty="0" smtClean="0"/>
              <a:t>A LEWP </a:t>
            </a:r>
            <a:r>
              <a:rPr lang="en-US" dirty="0"/>
              <a:t>is a special configuration in a line of convective storms </a:t>
            </a:r>
            <a:r>
              <a:rPr lang="en-US" dirty="0" smtClean="0"/>
              <a:t>that indicates </a:t>
            </a:r>
            <a:r>
              <a:rPr lang="en-US" dirty="0"/>
              <a:t>the presence of a low pressure area and the possibility </a:t>
            </a:r>
            <a:r>
              <a:rPr lang="en-US" dirty="0" smtClean="0"/>
              <a:t>of damaging </a:t>
            </a:r>
            <a:r>
              <a:rPr lang="en-US" dirty="0"/>
              <a:t>winds, large hail, and tornadoes. At each kink along </a:t>
            </a:r>
            <a:r>
              <a:rPr lang="en-US" dirty="0" smtClean="0"/>
              <a:t>the LEWP </a:t>
            </a:r>
            <a:r>
              <a:rPr lang="en-US" dirty="0"/>
              <a:t>is a mesoscale low pressure area. In response to very </a:t>
            </a:r>
            <a:r>
              <a:rPr lang="en-US" dirty="0" smtClean="0"/>
              <a:t>strong outflow </a:t>
            </a:r>
            <a:r>
              <a:rPr lang="en-US" dirty="0"/>
              <a:t>southwest of the mesoscale low, an equatorward </a:t>
            </a:r>
            <a:r>
              <a:rPr lang="en-US" dirty="0" smtClean="0"/>
              <a:t>portion of </a:t>
            </a:r>
            <a:r>
              <a:rPr lang="en-US" dirty="0"/>
              <a:t>the line bulges outward forming a bow echo. Behind this </a:t>
            </a:r>
            <a:r>
              <a:rPr lang="en-US" dirty="0" smtClean="0"/>
              <a:t>bulge lies </a:t>
            </a:r>
            <a:r>
              <a:rPr lang="en-US" dirty="0"/>
              <a:t>the mesoscale high pressure area.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Squall Line</a:t>
            </a:r>
            <a:endParaRPr lang="en-US" dirty="0"/>
          </a:p>
        </p:txBody>
      </p:sp>
      <p:pic>
        <p:nvPicPr>
          <p:cNvPr id="4098" name="Picture 2" descr="https://upload.wikimedia.org/wikipedia/commons/thumb/d/df/Bow_echo_diagram.svg/542px-Bow_echo_diagram.svg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81600" y="4636319"/>
            <a:ext cx="4095750" cy="22216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804333" y="4731496"/>
            <a:ext cx="4343400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Typical evolution of thunderstorms (a) into a bow echo (b, c) and into a comma echo (d). Dashed line indicates axis of greatest potential for downbursts. Arrows indicate wind flow relative to the storm. Area C is most prone to supporting tornado development.</a:t>
            </a:r>
          </a:p>
        </p:txBody>
      </p:sp>
    </p:spTree>
    <p:extLst>
      <p:ext uri="{BB962C8B-B14F-4D97-AF65-F5344CB8AC3E}">
        <p14:creationId xmlns:p14="http://schemas.microsoft.com/office/powerpoint/2010/main" val="102358841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The front line of a storm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Squall line</a:t>
            </a:r>
            <a:endParaRPr lang="en-US" dirty="0"/>
          </a:p>
        </p:txBody>
      </p:sp>
      <p:pic>
        <p:nvPicPr>
          <p:cNvPr id="4" name="kmzfTjwAWWs"/>
          <p:cNvPicPr>
            <a:picLocks noRot="1" noChangeAspect="1"/>
          </p:cNvPicPr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838200" y="2092325"/>
            <a:ext cx="7629408" cy="42915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057586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idx="1"/>
          </p:nvPr>
        </p:nvSpPr>
        <p:spPr>
          <a:xfrm>
            <a:off x="706902" y="1351672"/>
            <a:ext cx="8132298" cy="1620128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A typhoon is a tropical cyclone that originates in the Western Pacific Ocean, and having winds </a:t>
            </a:r>
            <a:r>
              <a:rPr lang="en-US" dirty="0" smtClean="0"/>
              <a:t>in excess </a:t>
            </a:r>
            <a:r>
              <a:rPr lang="en-US" dirty="0"/>
              <a:t>of 118 </a:t>
            </a:r>
            <a:r>
              <a:rPr lang="en-US" dirty="0" smtClean="0"/>
              <a:t>km/h. </a:t>
            </a:r>
          </a:p>
          <a:p>
            <a:r>
              <a:rPr lang="en-US" dirty="0" smtClean="0"/>
              <a:t> It </a:t>
            </a:r>
            <a:r>
              <a:rPr lang="en-US" dirty="0"/>
              <a:t>characterized by a low </a:t>
            </a:r>
            <a:r>
              <a:rPr lang="en-US" dirty="0" smtClean="0"/>
              <a:t>pressure system </a:t>
            </a:r>
            <a:r>
              <a:rPr lang="en-US" dirty="0"/>
              <a:t>center and thunderstorms that produces strong wind and flooding rain. A tropical </a:t>
            </a:r>
            <a:r>
              <a:rPr lang="en-US" dirty="0" smtClean="0"/>
              <a:t>cyclone feeds </a:t>
            </a:r>
            <a:r>
              <a:rPr lang="en-US" dirty="0"/>
              <a:t>on the heat released when moist air rises and the water vapor it contains condenses</a:t>
            </a:r>
            <a:r>
              <a:rPr lang="en-US" dirty="0" smtClean="0"/>
              <a:t>.  Often produce high winds and waves and heavy rain.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Typhoon</a:t>
            </a:r>
            <a:endParaRPr lang="en-US" dirty="0"/>
          </a:p>
        </p:txBody>
      </p:sp>
      <p:pic>
        <p:nvPicPr>
          <p:cNvPr id="4" name="pNh-_SXdUgA"/>
          <p:cNvPicPr>
            <a:picLocks noRot="1" noChangeAspect="1"/>
          </p:cNvPicPr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762000" y="3276600"/>
            <a:ext cx="6096000" cy="3429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153130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A hurricane is a tropical cyclone originating in the Atlantic Ocean and having winds in excess of</a:t>
            </a:r>
          </a:p>
          <a:p>
            <a:r>
              <a:rPr lang="en-US" dirty="0" smtClean="0"/>
              <a:t>118km/h.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Hurricane</a:t>
            </a:r>
            <a:endParaRPr lang="en-US" dirty="0"/>
          </a:p>
        </p:txBody>
      </p:sp>
      <p:pic>
        <p:nvPicPr>
          <p:cNvPr id="4" name="SSx_gisp24w"/>
          <p:cNvPicPr>
            <a:picLocks noRot="1" noChangeAspect="1"/>
          </p:cNvPicPr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1371600" y="2590800"/>
            <a:ext cx="6908800" cy="3886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668004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Image result for snowflake border clipart fre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133600"/>
            <a:ext cx="8458200" cy="46773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 Placeholder 1"/>
          <p:cNvSpPr>
            <a:spLocks noGrp="1"/>
          </p:cNvSpPr>
          <p:nvPr>
            <p:ph type="body" idx="1"/>
          </p:nvPr>
        </p:nvSpPr>
        <p:spPr>
          <a:xfrm>
            <a:off x="706902" y="1351672"/>
            <a:ext cx="8208498" cy="977486"/>
          </a:xfrm>
        </p:spPr>
        <p:txBody>
          <a:bodyPr/>
          <a:lstStyle/>
          <a:p>
            <a:r>
              <a:rPr lang="en-US" dirty="0" smtClean="0"/>
              <a:t>Blizzards:  winter storms with frequent winds of 35 mph or higher with falling or blowing snow that reduces visibility to ¼ mile or less for 3+ hours.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Blizzard</a:t>
            </a:r>
            <a:endParaRPr lang="en-US" dirty="0"/>
          </a:p>
        </p:txBody>
      </p:sp>
      <p:pic>
        <p:nvPicPr>
          <p:cNvPr id="4" name="Tkhw06ZoBFs"/>
          <p:cNvPicPr>
            <a:picLocks noRot="1" noChangeAspect="1"/>
          </p:cNvPicPr>
          <p:nvPr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914400" y="2590800"/>
            <a:ext cx="6781800" cy="38147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223181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idx="1"/>
          </p:nvPr>
        </p:nvSpPr>
        <p:spPr>
          <a:xfrm>
            <a:off x="706902" y="1351672"/>
            <a:ext cx="8132298" cy="977486"/>
          </a:xfrm>
        </p:spPr>
        <p:txBody>
          <a:bodyPr>
            <a:normAutofit lnSpcReduction="10000"/>
          </a:bodyPr>
          <a:lstStyle/>
          <a:p>
            <a:r>
              <a:rPr lang="en-US" dirty="0"/>
              <a:t>An ice storm is a type of winter storm </a:t>
            </a:r>
            <a:r>
              <a:rPr lang="en-US" dirty="0" smtClean="0"/>
              <a:t>characterized by </a:t>
            </a:r>
            <a:r>
              <a:rPr lang="en-US" dirty="0"/>
              <a:t>freezing rain</a:t>
            </a:r>
            <a:r>
              <a:rPr lang="en-US" dirty="0" smtClean="0"/>
              <a:t>.</a:t>
            </a:r>
          </a:p>
          <a:p>
            <a:r>
              <a:rPr lang="en-US" dirty="0" smtClean="0"/>
              <a:t>Ice on roads is dangerous!  Heavy ice can break roofs, trees, electric wires, etc.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Ice storm</a:t>
            </a:r>
            <a:endParaRPr lang="en-US" dirty="0"/>
          </a:p>
        </p:txBody>
      </p:sp>
      <p:pic>
        <p:nvPicPr>
          <p:cNvPr id="3074" name="Picture 2" descr="Image result for icicles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0933" y="19050"/>
            <a:ext cx="5372100" cy="9048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Image result for icicles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86200" y="-19579"/>
            <a:ext cx="5372100" cy="9048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tz9PYJZHEZk"/>
          <p:cNvPicPr>
            <a:picLocks noRot="1" noChangeAspect="1"/>
          </p:cNvPicPr>
          <p:nvPr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990600" y="2667000"/>
            <a:ext cx="7177617" cy="4037410"/>
          </a:xfrm>
          <a:prstGeom prst="rect">
            <a:avLst/>
          </a:prstGeom>
        </p:spPr>
      </p:pic>
      <p:pic>
        <p:nvPicPr>
          <p:cNvPr id="6" name="Picture 2" descr="Image result for icicles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7133" y="2438400"/>
            <a:ext cx="5372100" cy="9048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Image result for icicles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05250" y="2438400"/>
            <a:ext cx="5372100" cy="9048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9832521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idx="1"/>
          </p:nvPr>
        </p:nvSpPr>
        <p:spPr>
          <a:xfrm>
            <a:off x="706902" y="1351672"/>
            <a:ext cx="8132298" cy="977486"/>
          </a:xfrm>
        </p:spPr>
        <p:txBody>
          <a:bodyPr>
            <a:normAutofit fontScale="85000" lnSpcReduction="20000"/>
          </a:bodyPr>
          <a:lstStyle/>
          <a:p>
            <a:r>
              <a:rPr lang="en-US" dirty="0"/>
              <a:t>A registering thermometer is a thermometer which </a:t>
            </a:r>
            <a:r>
              <a:rPr lang="en-US" dirty="0" smtClean="0"/>
              <a:t>can measure </a:t>
            </a:r>
            <a:r>
              <a:rPr lang="en-US" dirty="0"/>
              <a:t>the maximum and minimum temperature during </a:t>
            </a:r>
            <a:r>
              <a:rPr lang="en-US" dirty="0" smtClean="0"/>
              <a:t>a given </a:t>
            </a:r>
            <a:r>
              <a:rPr lang="en-US" dirty="0"/>
              <a:t>time. It is also known as a </a:t>
            </a:r>
            <a:r>
              <a:rPr lang="en-US" dirty="0">
                <a:solidFill>
                  <a:srgbClr val="FFFF00"/>
                </a:solidFill>
              </a:rPr>
              <a:t>Maximum </a:t>
            </a:r>
            <a:r>
              <a:rPr lang="en-US" dirty="0" smtClean="0">
                <a:solidFill>
                  <a:srgbClr val="FFFF00"/>
                </a:solidFill>
              </a:rPr>
              <a:t>minimum </a:t>
            </a:r>
            <a:r>
              <a:rPr lang="en-US" dirty="0" smtClean="0"/>
              <a:t>thermometer</a:t>
            </a:r>
            <a:r>
              <a:rPr lang="en-US" dirty="0"/>
              <a:t>. It is still in common use wherever a </a:t>
            </a:r>
            <a:r>
              <a:rPr lang="en-US" dirty="0" smtClean="0"/>
              <a:t>simple way </a:t>
            </a:r>
            <a:r>
              <a:rPr lang="en-US" dirty="0"/>
              <a:t>is needed to measure the extremes of temperature at </a:t>
            </a:r>
            <a:r>
              <a:rPr lang="en-US" dirty="0" smtClean="0"/>
              <a:t>a location</a:t>
            </a:r>
            <a:r>
              <a:rPr lang="en-US" dirty="0"/>
              <a:t>.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Registering thermometer</a:t>
            </a:r>
            <a:endParaRPr lang="en-US" dirty="0"/>
          </a:p>
        </p:txBody>
      </p:sp>
      <p:pic>
        <p:nvPicPr>
          <p:cNvPr id="4" name="PHtNrRQF-SU"/>
          <p:cNvPicPr>
            <a:picLocks noRot="1" noChangeAspect="1"/>
          </p:cNvPicPr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685800" y="2590800"/>
            <a:ext cx="6908800" cy="3886200"/>
          </a:xfrm>
          <a:prstGeom prst="rect">
            <a:avLst/>
          </a:prstGeom>
        </p:spPr>
      </p:pic>
      <p:pic>
        <p:nvPicPr>
          <p:cNvPr id="4098" name="Picture 2" descr="Image result for maximum and minimum thermometer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399" r="16387"/>
          <a:stretch/>
        </p:blipFill>
        <p:spPr bwMode="auto">
          <a:xfrm>
            <a:off x="7391400" y="2278062"/>
            <a:ext cx="1591733" cy="3743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3440685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idx="1"/>
          </p:nvPr>
        </p:nvSpPr>
        <p:spPr>
          <a:xfrm>
            <a:off x="706902" y="1351672"/>
            <a:ext cx="8132298" cy="977486"/>
          </a:xfrm>
        </p:spPr>
        <p:txBody>
          <a:bodyPr>
            <a:normAutofit/>
          </a:bodyPr>
          <a:lstStyle/>
          <a:p>
            <a:r>
              <a:rPr lang="en-US" dirty="0"/>
              <a:t>A barograph is a recording aneroid barometer, </a:t>
            </a:r>
            <a:r>
              <a:rPr lang="en-US" dirty="0" smtClean="0"/>
              <a:t>which measures </a:t>
            </a:r>
            <a:r>
              <a:rPr lang="en-US" dirty="0"/>
              <a:t>barometric pressure. It produces a </a:t>
            </a:r>
            <a:r>
              <a:rPr lang="en-US" dirty="0" smtClean="0"/>
              <a:t>paper or </a:t>
            </a:r>
            <a:r>
              <a:rPr lang="en-US" dirty="0"/>
              <a:t>foil chart called a barogram that records </a:t>
            </a:r>
            <a:r>
              <a:rPr lang="en-US" dirty="0" smtClean="0"/>
              <a:t>the barometric </a:t>
            </a:r>
            <a:r>
              <a:rPr lang="en-US" dirty="0"/>
              <a:t>pressure over time.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registering barograph</a:t>
            </a:r>
            <a:endParaRPr lang="en-US" dirty="0"/>
          </a:p>
        </p:txBody>
      </p:sp>
      <p:pic>
        <p:nvPicPr>
          <p:cNvPr id="4" name="QEyUNvtZkH0"/>
          <p:cNvPicPr>
            <a:picLocks noRot="1" noChangeAspect="1"/>
          </p:cNvPicPr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914400" y="2667000"/>
            <a:ext cx="6705600" cy="3771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650326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idx="1"/>
          </p:nvPr>
        </p:nvSpPr>
        <p:spPr>
          <a:xfrm>
            <a:off x="706902" y="1351672"/>
            <a:ext cx="8208498" cy="977486"/>
          </a:xfrm>
        </p:spPr>
        <p:txBody>
          <a:bodyPr>
            <a:normAutofit fontScale="85000" lnSpcReduction="20000"/>
          </a:bodyPr>
          <a:lstStyle/>
          <a:p>
            <a:r>
              <a:rPr lang="en-US" dirty="0"/>
              <a:t>Hygrometers are instruments used for measuring humidity. A simple form of a hygrometer </a:t>
            </a:r>
            <a:r>
              <a:rPr lang="en-US" dirty="0" smtClean="0"/>
              <a:t>is specifically </a:t>
            </a:r>
            <a:r>
              <a:rPr lang="en-US" dirty="0"/>
              <a:t>known as a "</a:t>
            </a:r>
            <a:r>
              <a:rPr lang="en-US" dirty="0" err="1"/>
              <a:t>psychrometer</a:t>
            </a:r>
            <a:r>
              <a:rPr lang="en-US" dirty="0"/>
              <a:t>" and consists of two thermometers, one of which includes </a:t>
            </a:r>
            <a:r>
              <a:rPr lang="en-US" dirty="0" smtClean="0"/>
              <a:t>a dry </a:t>
            </a:r>
            <a:r>
              <a:rPr lang="en-US" dirty="0"/>
              <a:t>bulb and the other of which includes a bulb that is kept wet to measure wet‐bulb temperature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</a:t>
            </a:r>
            <a:r>
              <a:rPr lang="en-US" dirty="0" smtClean="0"/>
              <a:t>ygrometer</a:t>
            </a:r>
            <a:endParaRPr lang="en-US" dirty="0"/>
          </a:p>
        </p:txBody>
      </p:sp>
      <p:pic>
        <p:nvPicPr>
          <p:cNvPr id="4" name="g7sN68wQ0PE"/>
          <p:cNvPicPr>
            <a:picLocks noRot="1" noChangeAspect="1"/>
          </p:cNvPicPr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1066800" y="2489200"/>
            <a:ext cx="7391400" cy="4157663"/>
          </a:xfrm>
          <a:prstGeom prst="rect">
            <a:avLst/>
          </a:prstGeom>
        </p:spPr>
      </p:pic>
      <p:pic>
        <p:nvPicPr>
          <p:cNvPr id="5122" name="Picture 2" descr="Image result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81600" y="270933"/>
            <a:ext cx="1016000" cy="101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182409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idx="1"/>
          </p:nvPr>
        </p:nvSpPr>
        <p:spPr>
          <a:xfrm>
            <a:off x="706902" y="1351672"/>
            <a:ext cx="8208498" cy="977486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An </a:t>
            </a:r>
            <a:r>
              <a:rPr lang="en-US" b="1" dirty="0"/>
              <a:t>anemometer</a:t>
            </a:r>
            <a:r>
              <a:rPr lang="en-US" dirty="0"/>
              <a:t> is a device used for measuring wind speed, and is a common weather station instrument. The term is derived from the Greek word </a:t>
            </a:r>
            <a:r>
              <a:rPr lang="en-US" dirty="0" err="1"/>
              <a:t>anemos</a:t>
            </a:r>
            <a:r>
              <a:rPr lang="en-US" dirty="0"/>
              <a:t>, which means wind, and is used to describe any wind speed measurement instrument used in meteorology.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Anemometer</a:t>
            </a:r>
            <a:endParaRPr lang="en-US" dirty="0"/>
          </a:p>
        </p:txBody>
      </p:sp>
      <p:pic>
        <p:nvPicPr>
          <p:cNvPr id="6146" name="Picture 2" descr="Image result for anemometer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24866" y="304800"/>
            <a:ext cx="1282699" cy="9959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4" descr="Image result for anemometer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90424" y="1952625"/>
            <a:ext cx="3306025" cy="26955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km8uskqf3kU"/>
          <p:cNvPicPr>
            <a:picLocks noRot="1" noChangeAspect="1"/>
          </p:cNvPicPr>
          <p:nvPr>
            <a:videoFile r:link="rId1"/>
          </p:nvPr>
        </p:nvPicPr>
        <p:blipFill>
          <a:blip r:embed="rId5"/>
          <a:stretch>
            <a:fillRect/>
          </a:stretch>
        </p:blipFill>
        <p:spPr>
          <a:xfrm>
            <a:off x="838199" y="2743200"/>
            <a:ext cx="6773333" cy="381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2455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idx="1"/>
          </p:nvPr>
        </p:nvSpPr>
        <p:spPr>
          <a:xfrm>
            <a:off x="706902" y="1351672"/>
            <a:ext cx="2112498" cy="2305928"/>
          </a:xfrm>
        </p:spPr>
        <p:txBody>
          <a:bodyPr/>
          <a:lstStyle/>
          <a:p>
            <a:r>
              <a:rPr lang="en-US" dirty="0" smtClean="0"/>
              <a:t>Exosphere</a:t>
            </a:r>
          </a:p>
          <a:p>
            <a:r>
              <a:rPr lang="en-US" dirty="0" smtClean="0"/>
              <a:t>Thermosphere</a:t>
            </a:r>
          </a:p>
          <a:p>
            <a:r>
              <a:rPr lang="en-US" dirty="0" smtClean="0"/>
              <a:t>Mesosphere</a:t>
            </a:r>
          </a:p>
          <a:p>
            <a:r>
              <a:rPr lang="en-US" dirty="0" smtClean="0"/>
              <a:t>Stratosphere</a:t>
            </a:r>
          </a:p>
          <a:p>
            <a:r>
              <a:rPr lang="en-US" dirty="0" smtClean="0"/>
              <a:t>Troposphere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5 layers of atmosphere</a:t>
            </a:r>
            <a:endParaRPr lang="en-US" dirty="0"/>
          </a:p>
        </p:txBody>
      </p:sp>
      <p:pic>
        <p:nvPicPr>
          <p:cNvPr id="5" name="BbwEF6xvlVg"/>
          <p:cNvPicPr>
            <a:picLocks noRot="1" noChangeAspect="1"/>
          </p:cNvPicPr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2362200" y="2895600"/>
            <a:ext cx="6231467" cy="3505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174044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Image result for 5 layers of atmospher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107" y="226572"/>
            <a:ext cx="8836025" cy="66314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5311469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914400" y="1600200"/>
            <a:ext cx="7620000" cy="4495800"/>
          </a:xfrm>
          <a:prstGeom prst="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WEATHER SONG   </a:t>
            </a:r>
            <a:r>
              <a:rPr lang="en-US" sz="1800" i="1" dirty="0" smtClean="0"/>
              <a:t>by Mr. Parr</a:t>
            </a:r>
            <a:endParaRPr lang="en-US" dirty="0"/>
          </a:p>
        </p:txBody>
      </p:sp>
      <p:pic>
        <p:nvPicPr>
          <p:cNvPr id="3" name="LD4hSW2mys0"/>
          <p:cNvPicPr>
            <a:picLocks noRot="1" noChangeAspect="1"/>
          </p:cNvPicPr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1066800" y="1828800"/>
            <a:ext cx="7315200" cy="411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09297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etro">
  <a:themeElements>
    <a:clrScheme name="Metro">
      <a:dk1>
        <a:sysClr val="windowText" lastClr="000000"/>
      </a:dk1>
      <a:lt1>
        <a:sysClr val="window" lastClr="FFFFFF"/>
      </a:lt1>
      <a:dk2>
        <a:srgbClr val="4E5B6F"/>
      </a:dk2>
      <a:lt2>
        <a:srgbClr val="D6ECFF"/>
      </a:lt2>
      <a:accent1>
        <a:srgbClr val="7FD13B"/>
      </a:accent1>
      <a:accent2>
        <a:srgbClr val="EA157A"/>
      </a:accent2>
      <a:accent3>
        <a:srgbClr val="FEB80A"/>
      </a:accent3>
      <a:accent4>
        <a:srgbClr val="00ADDC"/>
      </a:accent4>
      <a:accent5>
        <a:srgbClr val="738AC8"/>
      </a:accent5>
      <a:accent6>
        <a:srgbClr val="1AB39F"/>
      </a:accent6>
      <a:hlink>
        <a:srgbClr val="EB8803"/>
      </a:hlink>
      <a:folHlink>
        <a:srgbClr val="5F7791"/>
      </a:folHlink>
    </a:clrScheme>
    <a:fontScheme name="Metro">
      <a:majorFont>
        <a:latin typeface="Consolas"/>
        <a:ea typeface=""/>
        <a:cs typeface=""/>
        <a:font script="Jpan" typeface="HG丸ｺﾞｼｯｸM-PRO"/>
        <a:font script="Hang" typeface="HY중고딕"/>
        <a:font script="Hans" typeface="华文楷体"/>
        <a:font script="Hant" typeface="新細明體"/>
        <a:font script="Arab" typeface="Tahoma"/>
        <a:font script="Hebr" typeface="Levenim MT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/>
        <a:ea typeface=""/>
        <a:cs typeface=""/>
        <a:font script="Jpan" typeface="HGｺﾞｼｯｸM"/>
        <a:font script="Hang" typeface="맑은 고딕"/>
        <a:font script="Hans" typeface="宋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Metro">
      <a:fillStyleLst>
        <a:solidFill>
          <a:schemeClr val="phClr"/>
        </a:solidFill>
        <a:gradFill rotWithShape="1">
          <a:gsLst>
            <a:gs pos="0">
              <a:schemeClr val="phClr">
                <a:tint val="25000"/>
                <a:satMod val="125000"/>
              </a:schemeClr>
            </a:gs>
            <a:gs pos="40000">
              <a:schemeClr val="phClr">
                <a:tint val="55000"/>
                <a:satMod val="130000"/>
              </a:schemeClr>
            </a:gs>
            <a:gs pos="50000">
              <a:schemeClr val="phClr">
                <a:tint val="59000"/>
                <a:satMod val="130000"/>
              </a:schemeClr>
            </a:gs>
            <a:gs pos="65000">
              <a:schemeClr val="phClr">
                <a:tint val="55000"/>
                <a:satMod val="130000"/>
              </a:schemeClr>
            </a:gs>
            <a:gs pos="100000">
              <a:schemeClr val="phClr">
                <a:tint val="20000"/>
                <a:satMod val="12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48000"/>
                <a:satMod val="138000"/>
              </a:schemeClr>
            </a:gs>
            <a:gs pos="25000">
              <a:schemeClr val="phClr">
                <a:tint val="85000"/>
              </a:schemeClr>
            </a:gs>
            <a:gs pos="40000">
              <a:schemeClr val="phClr">
                <a:tint val="92000"/>
              </a:schemeClr>
            </a:gs>
            <a:gs pos="50000">
              <a:schemeClr val="phClr">
                <a:tint val="93000"/>
              </a:schemeClr>
            </a:gs>
            <a:gs pos="60000">
              <a:schemeClr val="phClr">
                <a:tint val="92000"/>
              </a:schemeClr>
            </a:gs>
            <a:gs pos="75000">
              <a:schemeClr val="phClr">
                <a:tint val="83000"/>
                <a:satMod val="108000"/>
              </a:schemeClr>
            </a:gs>
            <a:gs pos="100000">
              <a:schemeClr val="phClr">
                <a:tint val="48000"/>
                <a:satMod val="150000"/>
              </a:schemeClr>
            </a:gs>
          </a:gsLst>
          <a:lin ang="5400000" scaled="0"/>
        </a:gradFill>
      </a:fillStyleLst>
      <a:lnStyleLst>
        <a:ln w="12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alpha val="45000"/>
                <a:satMod val="120000"/>
              </a:schemeClr>
            </a:glow>
          </a:effectLst>
        </a:effectStyle>
        <a:effectStyle>
          <a:effectLst>
            <a:glow rad="63500">
              <a:schemeClr val="phClr">
                <a:alpha val="45000"/>
                <a:satMod val="120000"/>
              </a:schemeClr>
            </a:glo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>
            <a:bevelT w="0" h="0"/>
            <a:contourClr>
              <a:schemeClr val="phClr">
                <a:tint val="70000"/>
              </a:schemeClr>
            </a:contourClr>
          </a:sp3d>
        </a:effectStyle>
        <a:effectStyle>
          <a:effectLst>
            <a:glow rad="101500">
              <a:schemeClr val="phClr">
                <a:alpha val="42000"/>
                <a:satMod val="120000"/>
              </a:schemeClr>
            </a:glow>
          </a:effectLst>
          <a:scene3d>
            <a:camera prst="orthographicFront" fov="0">
              <a:rot lat="0" lon="0" rev="0"/>
            </a:camera>
            <a:lightRig rig="glow" dir="t">
              <a:rot lat="0" lon="0" rev="4800000"/>
            </a:lightRig>
          </a:scene3d>
          <a:sp3d prstMaterial="powder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bg1">
                <a:shade val="100000"/>
                <a:satMod val="150000"/>
              </a:schemeClr>
            </a:gs>
            <a:gs pos="65000">
              <a:schemeClr val="bg1">
                <a:shade val="90000"/>
                <a:satMod val="375000"/>
              </a:schemeClr>
            </a:gs>
            <a:gs pos="100000">
              <a:schemeClr val="phClr">
                <a:tint val="88000"/>
                <a:satMod val="40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0000"/>
                <a:satMod val="180000"/>
              </a:schemeClr>
              <a:schemeClr val="phClr">
                <a:tint val="90000"/>
                <a:satMod val="20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Metro</Template>
  <TotalTime>222</TotalTime>
  <Words>846</Words>
  <Application>Microsoft Office PowerPoint</Application>
  <PresentationFormat>On-screen Show (4:3)</PresentationFormat>
  <Paragraphs>66</Paragraphs>
  <Slides>23</Slides>
  <Notes>0</Notes>
  <HiddenSlides>0</HiddenSlides>
  <MMClips>20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4" baseType="lpstr">
      <vt:lpstr>Metro</vt:lpstr>
      <vt:lpstr>Advanced Weather Honor</vt:lpstr>
      <vt:lpstr>Cyclonic and Anticyclonic weather</vt:lpstr>
      <vt:lpstr>Cold Fronts and Warm Fronts</vt:lpstr>
      <vt:lpstr>Weather Symbols</vt:lpstr>
      <vt:lpstr>Reading Weather Symbols</vt:lpstr>
      <vt:lpstr>Relative humidity vs. dew point</vt:lpstr>
      <vt:lpstr>Chinook Winds</vt:lpstr>
      <vt:lpstr>Trade Winds</vt:lpstr>
      <vt:lpstr>Belt of Calms = ITCZ</vt:lpstr>
      <vt:lpstr>Tornadoes</vt:lpstr>
      <vt:lpstr>Squall Line</vt:lpstr>
      <vt:lpstr>Squall line</vt:lpstr>
      <vt:lpstr>Typhoon</vt:lpstr>
      <vt:lpstr>Hurricane</vt:lpstr>
      <vt:lpstr>Blizzard</vt:lpstr>
      <vt:lpstr>Ice storm</vt:lpstr>
      <vt:lpstr>Registering thermometer</vt:lpstr>
      <vt:lpstr>registering barograph</vt:lpstr>
      <vt:lpstr>Hygrometer</vt:lpstr>
      <vt:lpstr>Anemometer</vt:lpstr>
      <vt:lpstr>5 layers of atmosphere</vt:lpstr>
      <vt:lpstr>PowerPoint Presentation</vt:lpstr>
      <vt:lpstr>WEATHER SONG   by Mr. Parr</vt:lpstr>
    </vt:vector>
  </TitlesOfParts>
  <Company>Hewlett-Packard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Welcome Janelle</dc:creator>
  <cp:lastModifiedBy>Welcome Janelle</cp:lastModifiedBy>
  <cp:revision>25</cp:revision>
  <dcterms:created xsi:type="dcterms:W3CDTF">2016-10-04T16:18:27Z</dcterms:created>
  <dcterms:modified xsi:type="dcterms:W3CDTF">2016-10-05T04:39:00Z</dcterms:modified>
</cp:coreProperties>
</file>